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65"/>
  </p:notesMasterIdLst>
  <p:sldIdLst>
    <p:sldId id="257" r:id="rId6"/>
    <p:sldId id="1149" r:id="rId7"/>
    <p:sldId id="256" r:id="rId8"/>
    <p:sldId id="418" r:id="rId9"/>
    <p:sldId id="1062" r:id="rId10"/>
    <p:sldId id="260" r:id="rId11"/>
    <p:sldId id="1150" r:id="rId12"/>
    <p:sldId id="1154" r:id="rId13"/>
    <p:sldId id="4163" r:id="rId14"/>
    <p:sldId id="924" r:id="rId15"/>
    <p:sldId id="4164" r:id="rId16"/>
    <p:sldId id="4165" r:id="rId17"/>
    <p:sldId id="1157" r:id="rId18"/>
    <p:sldId id="1991" r:id="rId19"/>
    <p:sldId id="1074" r:id="rId20"/>
    <p:sldId id="4155" r:id="rId21"/>
    <p:sldId id="1042" r:id="rId22"/>
    <p:sldId id="4157" r:id="rId23"/>
    <p:sldId id="4160" r:id="rId24"/>
    <p:sldId id="1067" r:id="rId25"/>
    <p:sldId id="4166" r:id="rId26"/>
    <p:sldId id="4167" r:id="rId27"/>
    <p:sldId id="4168" r:id="rId28"/>
    <p:sldId id="4169" r:id="rId29"/>
    <p:sldId id="4170" r:id="rId30"/>
    <p:sldId id="4171" r:id="rId31"/>
    <p:sldId id="4172" r:id="rId32"/>
    <p:sldId id="4173" r:id="rId33"/>
    <p:sldId id="4174" r:id="rId34"/>
    <p:sldId id="4175" r:id="rId35"/>
    <p:sldId id="4177" r:id="rId36"/>
    <p:sldId id="4196" r:id="rId37"/>
    <p:sldId id="4178" r:id="rId38"/>
    <p:sldId id="4525" r:id="rId39"/>
    <p:sldId id="4526" r:id="rId40"/>
    <p:sldId id="4183" r:id="rId41"/>
    <p:sldId id="4527" r:id="rId42"/>
    <p:sldId id="4186" r:id="rId43"/>
    <p:sldId id="4187" r:id="rId44"/>
    <p:sldId id="4188" r:id="rId45"/>
    <p:sldId id="4189" r:id="rId46"/>
    <p:sldId id="4191" r:id="rId47"/>
    <p:sldId id="4190" r:id="rId48"/>
    <p:sldId id="4192" r:id="rId49"/>
    <p:sldId id="4193" r:id="rId50"/>
    <p:sldId id="4194" r:id="rId51"/>
    <p:sldId id="4195" r:id="rId52"/>
    <p:sldId id="4197" r:id="rId53"/>
    <p:sldId id="4517" r:id="rId54"/>
    <p:sldId id="4198" r:id="rId55"/>
    <p:sldId id="4518" r:id="rId56"/>
    <p:sldId id="4203" r:id="rId57"/>
    <p:sldId id="4529" r:id="rId58"/>
    <p:sldId id="4206" r:id="rId59"/>
    <p:sldId id="4207" r:id="rId60"/>
    <p:sldId id="4208" r:id="rId61"/>
    <p:sldId id="4209" r:id="rId62"/>
    <p:sldId id="4210" r:id="rId63"/>
    <p:sldId id="4211" r:id="rId64"/>
    <p:sldId id="4212" r:id="rId65"/>
    <p:sldId id="4213" r:id="rId66"/>
    <p:sldId id="4214" r:id="rId67"/>
    <p:sldId id="4215" r:id="rId68"/>
    <p:sldId id="4217" r:id="rId69"/>
    <p:sldId id="4528" r:id="rId70"/>
    <p:sldId id="4218" r:id="rId71"/>
    <p:sldId id="4519" r:id="rId72"/>
    <p:sldId id="4520" r:id="rId73"/>
    <p:sldId id="4223" r:id="rId74"/>
    <p:sldId id="4530" r:id="rId75"/>
    <p:sldId id="4226" r:id="rId76"/>
    <p:sldId id="4227" r:id="rId77"/>
    <p:sldId id="4228" r:id="rId78"/>
    <p:sldId id="4229" r:id="rId79"/>
    <p:sldId id="4230" r:id="rId80"/>
    <p:sldId id="4231" r:id="rId81"/>
    <p:sldId id="4232" r:id="rId82"/>
    <p:sldId id="4233" r:id="rId83"/>
    <p:sldId id="4234" r:id="rId84"/>
    <p:sldId id="4235" r:id="rId85"/>
    <p:sldId id="4237" r:id="rId86"/>
    <p:sldId id="4594" r:id="rId87"/>
    <p:sldId id="4238" r:id="rId88"/>
    <p:sldId id="4239" r:id="rId89"/>
    <p:sldId id="4240" r:id="rId90"/>
    <p:sldId id="4531" r:id="rId91"/>
    <p:sldId id="4532" r:id="rId92"/>
    <p:sldId id="4243" r:id="rId93"/>
    <p:sldId id="4245" r:id="rId94"/>
    <p:sldId id="4538" r:id="rId95"/>
    <p:sldId id="4246" r:id="rId96"/>
    <p:sldId id="4247" r:id="rId97"/>
    <p:sldId id="4248" r:id="rId98"/>
    <p:sldId id="4249" r:id="rId99"/>
    <p:sldId id="4250" r:id="rId100"/>
    <p:sldId id="4251" r:id="rId101"/>
    <p:sldId id="4252" r:id="rId102"/>
    <p:sldId id="4253" r:id="rId103"/>
    <p:sldId id="4254" r:id="rId104"/>
    <p:sldId id="4255" r:id="rId105"/>
    <p:sldId id="4257" r:id="rId106"/>
    <p:sldId id="4256" r:id="rId107"/>
    <p:sldId id="4258" r:id="rId108"/>
    <p:sldId id="4533" r:id="rId109"/>
    <p:sldId id="4534" r:id="rId110"/>
    <p:sldId id="4535" r:id="rId111"/>
    <p:sldId id="4536" r:id="rId112"/>
    <p:sldId id="4537" r:id="rId113"/>
    <p:sldId id="4263" r:id="rId114"/>
    <p:sldId id="4539" r:id="rId115"/>
    <p:sldId id="4541" r:id="rId116"/>
    <p:sldId id="4266" r:id="rId117"/>
    <p:sldId id="4267" r:id="rId118"/>
    <p:sldId id="4268" r:id="rId119"/>
    <p:sldId id="4269" r:id="rId120"/>
    <p:sldId id="4270" r:id="rId121"/>
    <p:sldId id="4271" r:id="rId122"/>
    <p:sldId id="4272" r:id="rId123"/>
    <p:sldId id="4273" r:id="rId124"/>
    <p:sldId id="4274" r:id="rId125"/>
    <p:sldId id="4275" r:id="rId126"/>
    <p:sldId id="4277" r:id="rId127"/>
    <p:sldId id="4276" r:id="rId128"/>
    <p:sldId id="4278" r:id="rId129"/>
    <p:sldId id="4279" r:id="rId130"/>
    <p:sldId id="4280" r:id="rId131"/>
    <p:sldId id="4281" r:id="rId132"/>
    <p:sldId id="4542" r:id="rId133"/>
    <p:sldId id="4284" r:id="rId134"/>
    <p:sldId id="4543" r:id="rId135"/>
    <p:sldId id="4544" r:id="rId136"/>
    <p:sldId id="4286" r:id="rId137"/>
    <p:sldId id="4287" r:id="rId138"/>
    <p:sldId id="4288" r:id="rId139"/>
    <p:sldId id="4289" r:id="rId140"/>
    <p:sldId id="4290" r:id="rId141"/>
    <p:sldId id="4291" r:id="rId142"/>
    <p:sldId id="4292" r:id="rId143"/>
    <p:sldId id="4293" r:id="rId144"/>
    <p:sldId id="4294" r:id="rId145"/>
    <p:sldId id="4295" r:id="rId146"/>
    <p:sldId id="4297" r:id="rId147"/>
    <p:sldId id="4296" r:id="rId148"/>
    <p:sldId id="4298" r:id="rId149"/>
    <p:sldId id="4545" r:id="rId150"/>
    <p:sldId id="4546" r:id="rId151"/>
    <p:sldId id="4547" r:id="rId152"/>
    <p:sldId id="4548" r:id="rId153"/>
    <p:sldId id="4303" r:id="rId154"/>
    <p:sldId id="4549" r:id="rId155"/>
    <p:sldId id="4550" r:id="rId156"/>
    <p:sldId id="4306" r:id="rId157"/>
    <p:sldId id="4509" r:id="rId158"/>
    <p:sldId id="4595" r:id="rId159"/>
    <p:sldId id="4596" r:id="rId160"/>
    <p:sldId id="4512" r:id="rId161"/>
    <p:sldId id="4513" r:id="rId162"/>
    <p:sldId id="4514" r:id="rId163"/>
    <p:sldId id="4515" r:id="rId164"/>
    <p:sldId id="4516" r:id="rId165"/>
    <p:sldId id="4318" r:id="rId166"/>
    <p:sldId id="4508" r:id="rId167"/>
    <p:sldId id="4563" r:id="rId168"/>
    <p:sldId id="4506" r:id="rId169"/>
    <p:sldId id="4507" r:id="rId170"/>
    <p:sldId id="4324" r:id="rId171"/>
    <p:sldId id="4551" r:id="rId172"/>
    <p:sldId id="4552" r:id="rId173"/>
    <p:sldId id="4326" r:id="rId174"/>
    <p:sldId id="4327" r:id="rId175"/>
    <p:sldId id="4328" r:id="rId176"/>
    <p:sldId id="4329" r:id="rId177"/>
    <p:sldId id="4330" r:id="rId178"/>
    <p:sldId id="4331" r:id="rId179"/>
    <p:sldId id="4332" r:id="rId180"/>
    <p:sldId id="4333" r:id="rId181"/>
    <p:sldId id="4334" r:id="rId182"/>
    <p:sldId id="4335" r:id="rId183"/>
    <p:sldId id="4337" r:id="rId184"/>
    <p:sldId id="4356" r:id="rId185"/>
    <p:sldId id="4338" r:id="rId186"/>
    <p:sldId id="4339" r:id="rId187"/>
    <p:sldId id="4340" r:id="rId188"/>
    <p:sldId id="4341" r:id="rId189"/>
    <p:sldId id="4562" r:id="rId190"/>
    <p:sldId id="4343" r:id="rId191"/>
    <p:sldId id="4554" r:id="rId192"/>
    <p:sldId id="4557" r:id="rId193"/>
    <p:sldId id="4346" r:id="rId194"/>
    <p:sldId id="4347" r:id="rId195"/>
    <p:sldId id="4348" r:id="rId196"/>
    <p:sldId id="4349" r:id="rId197"/>
    <p:sldId id="4350" r:id="rId198"/>
    <p:sldId id="4351" r:id="rId199"/>
    <p:sldId id="4352" r:id="rId200"/>
    <p:sldId id="4353" r:id="rId201"/>
    <p:sldId id="4354" r:id="rId202"/>
    <p:sldId id="4355" r:id="rId203"/>
    <p:sldId id="4357" r:id="rId204"/>
    <p:sldId id="4556" r:id="rId205"/>
    <p:sldId id="4358" r:id="rId206"/>
    <p:sldId id="4359" r:id="rId207"/>
    <p:sldId id="4360" r:id="rId208"/>
    <p:sldId id="4361" r:id="rId209"/>
    <p:sldId id="4561" r:id="rId210"/>
    <p:sldId id="4363" r:id="rId211"/>
    <p:sldId id="4558" r:id="rId212"/>
    <p:sldId id="4559" r:id="rId213"/>
    <p:sldId id="4366" r:id="rId214"/>
    <p:sldId id="4367" r:id="rId215"/>
    <p:sldId id="4368" r:id="rId216"/>
    <p:sldId id="4369" r:id="rId217"/>
    <p:sldId id="4370" r:id="rId218"/>
    <p:sldId id="4371" r:id="rId219"/>
    <p:sldId id="4372" r:id="rId220"/>
    <p:sldId id="4373" r:id="rId221"/>
    <p:sldId id="4374" r:id="rId222"/>
    <p:sldId id="4375" r:id="rId223"/>
    <p:sldId id="4377" r:id="rId224"/>
    <p:sldId id="4376" r:id="rId225"/>
    <p:sldId id="4378" r:id="rId226"/>
    <p:sldId id="4379" r:id="rId227"/>
    <p:sldId id="4380" r:id="rId228"/>
    <p:sldId id="4381" r:id="rId229"/>
    <p:sldId id="4383" r:id="rId230"/>
    <p:sldId id="4564" r:id="rId231"/>
    <p:sldId id="4565" r:id="rId232"/>
    <p:sldId id="4386" r:id="rId233"/>
    <p:sldId id="4387" r:id="rId234"/>
    <p:sldId id="4388" r:id="rId235"/>
    <p:sldId id="4389" r:id="rId236"/>
    <p:sldId id="4390" r:id="rId237"/>
    <p:sldId id="4391" r:id="rId238"/>
    <p:sldId id="4392" r:id="rId239"/>
    <p:sldId id="4393" r:id="rId240"/>
    <p:sldId id="4394" r:id="rId241"/>
    <p:sldId id="4395" r:id="rId242"/>
    <p:sldId id="4397" r:id="rId243"/>
    <p:sldId id="4396" r:id="rId244"/>
    <p:sldId id="4398" r:id="rId245"/>
    <p:sldId id="4399" r:id="rId246"/>
    <p:sldId id="4400" r:id="rId247"/>
    <p:sldId id="4401" r:id="rId248"/>
    <p:sldId id="4403" r:id="rId249"/>
    <p:sldId id="4583" r:id="rId250"/>
    <p:sldId id="4584" r:id="rId251"/>
    <p:sldId id="4406" r:id="rId252"/>
    <p:sldId id="4407" r:id="rId253"/>
    <p:sldId id="4408" r:id="rId254"/>
    <p:sldId id="4409" r:id="rId255"/>
    <p:sldId id="4410" r:id="rId256"/>
    <p:sldId id="4411" r:id="rId257"/>
    <p:sldId id="4412" r:id="rId258"/>
    <p:sldId id="4413" r:id="rId259"/>
    <p:sldId id="4414" r:id="rId260"/>
    <p:sldId id="4415" r:id="rId261"/>
    <p:sldId id="4417" r:id="rId262"/>
    <p:sldId id="4585" r:id="rId263"/>
    <p:sldId id="4418" r:id="rId264"/>
    <p:sldId id="4419" r:id="rId265"/>
    <p:sldId id="4420" r:id="rId266"/>
    <p:sldId id="4421" r:id="rId267"/>
    <p:sldId id="4422" r:id="rId268"/>
    <p:sldId id="4566" r:id="rId269"/>
    <p:sldId id="4567" r:id="rId270"/>
    <p:sldId id="4568" r:id="rId271"/>
    <p:sldId id="4423" r:id="rId272"/>
    <p:sldId id="4425" r:id="rId273"/>
    <p:sldId id="4426" r:id="rId274"/>
    <p:sldId id="4427" r:id="rId275"/>
    <p:sldId id="4428" r:id="rId276"/>
    <p:sldId id="4429" r:id="rId277"/>
    <p:sldId id="4430" r:id="rId278"/>
    <p:sldId id="4431" r:id="rId279"/>
    <p:sldId id="4432" r:id="rId280"/>
    <p:sldId id="4433" r:id="rId281"/>
    <p:sldId id="4434" r:id="rId282"/>
    <p:sldId id="4435" r:id="rId283"/>
    <p:sldId id="4437" r:id="rId284"/>
    <p:sldId id="4436" r:id="rId285"/>
    <p:sldId id="4438" r:id="rId286"/>
    <p:sldId id="4439" r:id="rId287"/>
    <p:sldId id="4440" r:id="rId288"/>
    <p:sldId id="4441" r:id="rId289"/>
    <p:sldId id="4442" r:id="rId290"/>
    <p:sldId id="4569" r:id="rId291"/>
    <p:sldId id="4570" r:id="rId292"/>
    <p:sldId id="4443" r:id="rId293"/>
    <p:sldId id="4588" r:id="rId294"/>
    <p:sldId id="4589" r:id="rId295"/>
    <p:sldId id="4486" r:id="rId296"/>
    <p:sldId id="4487" r:id="rId297"/>
    <p:sldId id="4488" r:id="rId298"/>
    <p:sldId id="4489" r:id="rId299"/>
    <p:sldId id="4490" r:id="rId300"/>
    <p:sldId id="4491" r:id="rId301"/>
    <p:sldId id="4492" r:id="rId302"/>
    <p:sldId id="4493" r:id="rId303"/>
    <p:sldId id="4494" r:id="rId304"/>
    <p:sldId id="4495" r:id="rId305"/>
    <p:sldId id="4497" r:id="rId306"/>
    <p:sldId id="4586" r:id="rId307"/>
    <p:sldId id="4498" r:id="rId308"/>
    <p:sldId id="4499" r:id="rId309"/>
    <p:sldId id="4571" r:id="rId310"/>
    <p:sldId id="4572" r:id="rId311"/>
    <p:sldId id="4573" r:id="rId312"/>
    <p:sldId id="4574" r:id="rId313"/>
    <p:sldId id="4575" r:id="rId314"/>
    <p:sldId id="4576" r:id="rId315"/>
    <p:sldId id="4503" r:id="rId316"/>
    <p:sldId id="4590" r:id="rId317"/>
    <p:sldId id="4591" r:id="rId318"/>
    <p:sldId id="4446" r:id="rId319"/>
    <p:sldId id="4447" r:id="rId320"/>
    <p:sldId id="4448" r:id="rId321"/>
    <p:sldId id="4449" r:id="rId322"/>
    <p:sldId id="4450" r:id="rId323"/>
    <p:sldId id="4451" r:id="rId324"/>
    <p:sldId id="4452" r:id="rId325"/>
    <p:sldId id="4453" r:id="rId326"/>
    <p:sldId id="4454" r:id="rId327"/>
    <p:sldId id="4455" r:id="rId328"/>
    <p:sldId id="4457" r:id="rId329"/>
    <p:sldId id="4456" r:id="rId330"/>
    <p:sldId id="4458" r:id="rId331"/>
    <p:sldId id="4577" r:id="rId332"/>
    <p:sldId id="4578" r:id="rId333"/>
    <p:sldId id="4579" r:id="rId334"/>
    <p:sldId id="4580" r:id="rId335"/>
    <p:sldId id="4581" r:id="rId336"/>
    <p:sldId id="4582" r:id="rId337"/>
    <p:sldId id="4463" r:id="rId338"/>
    <p:sldId id="4592" r:id="rId339"/>
    <p:sldId id="4593" r:id="rId340"/>
    <p:sldId id="4466" r:id="rId341"/>
    <p:sldId id="4597" r:id="rId342"/>
    <p:sldId id="4598" r:id="rId343"/>
    <p:sldId id="4599" r:id="rId344"/>
    <p:sldId id="4600" r:id="rId345"/>
    <p:sldId id="4601" r:id="rId346"/>
    <p:sldId id="4602" r:id="rId347"/>
    <p:sldId id="4603" r:id="rId348"/>
    <p:sldId id="4604" r:id="rId349"/>
    <p:sldId id="4605" r:id="rId350"/>
    <p:sldId id="4606" r:id="rId351"/>
    <p:sldId id="4607" r:id="rId352"/>
    <p:sldId id="4608" r:id="rId353"/>
    <p:sldId id="4609" r:id="rId354"/>
    <p:sldId id="4610" r:id="rId355"/>
    <p:sldId id="4611" r:id="rId356"/>
    <p:sldId id="4612" r:id="rId357"/>
    <p:sldId id="4613" r:id="rId358"/>
    <p:sldId id="4614" r:id="rId359"/>
    <p:sldId id="4615" r:id="rId360"/>
    <p:sldId id="4616" r:id="rId361"/>
    <p:sldId id="4617" r:id="rId362"/>
    <p:sldId id="4618" r:id="rId363"/>
    <p:sldId id="4485" r:id="rId36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CFF7C4-366F-425C-9965-39D7735AED38}">
          <p14:sldIdLst>
            <p14:sldId id="257"/>
            <p14:sldId id="1149"/>
            <p14:sldId id="256"/>
          </p14:sldIdLst>
        </p14:section>
        <p14:section name="Lesson 1" id="{13810310-66B3-4B4A-B3A5-FC126C3DF58C}">
          <p14:sldIdLst>
            <p14:sldId id="418"/>
            <p14:sldId id="1062"/>
            <p14:sldId id="260"/>
            <p14:sldId id="1150"/>
            <p14:sldId id="1154"/>
            <p14:sldId id="4163"/>
            <p14:sldId id="924"/>
            <p14:sldId id="4164"/>
            <p14:sldId id="4165"/>
            <p14:sldId id="1157"/>
            <p14:sldId id="1991"/>
            <p14:sldId id="1074"/>
            <p14:sldId id="4155"/>
            <p14:sldId id="1042"/>
            <p14:sldId id="4157"/>
            <p14:sldId id="4160"/>
            <p14:sldId id="1067"/>
          </p14:sldIdLst>
        </p14:section>
        <p14:section name="Lesson 2" id="{51C44F2B-A9CB-4D92-8AE2-1295B69366C3}">
          <p14:sldIdLst>
            <p14:sldId id="4166"/>
            <p14:sldId id="4167"/>
            <p14:sldId id="4168"/>
            <p14:sldId id="4169"/>
            <p14:sldId id="4170"/>
            <p14:sldId id="4171"/>
            <p14:sldId id="4172"/>
            <p14:sldId id="4173"/>
            <p14:sldId id="4174"/>
            <p14:sldId id="4175"/>
            <p14:sldId id="4177"/>
            <p14:sldId id="4196"/>
            <p14:sldId id="4178"/>
            <p14:sldId id="4525"/>
            <p14:sldId id="4526"/>
            <p14:sldId id="4183"/>
            <p14:sldId id="4527"/>
          </p14:sldIdLst>
        </p14:section>
        <p14:section name="Lesson 3" id="{12FEF8C8-5096-4F66-AA08-36773D15D3FA}">
          <p14:sldIdLst>
            <p14:sldId id="4186"/>
            <p14:sldId id="4187"/>
            <p14:sldId id="4188"/>
            <p14:sldId id="4189"/>
            <p14:sldId id="4191"/>
            <p14:sldId id="4190"/>
            <p14:sldId id="4192"/>
            <p14:sldId id="4193"/>
            <p14:sldId id="4194"/>
            <p14:sldId id="4195"/>
            <p14:sldId id="4197"/>
            <p14:sldId id="4517"/>
            <p14:sldId id="4198"/>
            <p14:sldId id="4518"/>
            <p14:sldId id="4203"/>
            <p14:sldId id="4529"/>
          </p14:sldIdLst>
        </p14:section>
        <p14:section name="Lesson 4" id="{98407241-A37D-4456-86F5-039752F4F034}">
          <p14:sldIdLst>
            <p14:sldId id="4206"/>
            <p14:sldId id="4207"/>
            <p14:sldId id="4208"/>
            <p14:sldId id="4209"/>
            <p14:sldId id="4210"/>
            <p14:sldId id="4211"/>
            <p14:sldId id="4212"/>
            <p14:sldId id="4213"/>
            <p14:sldId id="4214"/>
            <p14:sldId id="4215"/>
            <p14:sldId id="4217"/>
            <p14:sldId id="4528"/>
            <p14:sldId id="4218"/>
            <p14:sldId id="4519"/>
            <p14:sldId id="4520"/>
            <p14:sldId id="4223"/>
            <p14:sldId id="4530"/>
          </p14:sldIdLst>
        </p14:section>
        <p14:section name="Lesson 5" id="{A12341D0-C9E1-47F4-ACD3-7F67723A4B9E}">
          <p14:sldIdLst>
            <p14:sldId id="4226"/>
            <p14:sldId id="4227"/>
            <p14:sldId id="4228"/>
            <p14:sldId id="4229"/>
            <p14:sldId id="4230"/>
            <p14:sldId id="4231"/>
            <p14:sldId id="4232"/>
            <p14:sldId id="4233"/>
            <p14:sldId id="4234"/>
            <p14:sldId id="4235"/>
            <p14:sldId id="4237"/>
            <p14:sldId id="4594"/>
            <p14:sldId id="4238"/>
            <p14:sldId id="4239"/>
            <p14:sldId id="4240"/>
            <p14:sldId id="4531"/>
            <p14:sldId id="4532"/>
            <p14:sldId id="4243"/>
            <p14:sldId id="4245"/>
            <p14:sldId id="4538"/>
          </p14:sldIdLst>
        </p14:section>
        <p14:section name="Lesson 6" id="{604CFD40-E982-495A-8D5E-D831466E62E1}">
          <p14:sldIdLst>
            <p14:sldId id="4246"/>
            <p14:sldId id="4247"/>
            <p14:sldId id="4248"/>
            <p14:sldId id="4249"/>
            <p14:sldId id="4250"/>
            <p14:sldId id="4251"/>
            <p14:sldId id="4252"/>
            <p14:sldId id="4253"/>
            <p14:sldId id="4254"/>
            <p14:sldId id="4255"/>
            <p14:sldId id="4257"/>
            <p14:sldId id="4256"/>
            <p14:sldId id="4258"/>
            <p14:sldId id="4533"/>
            <p14:sldId id="4534"/>
            <p14:sldId id="4535"/>
            <p14:sldId id="4536"/>
            <p14:sldId id="4537"/>
            <p14:sldId id="4263"/>
            <p14:sldId id="4539"/>
            <p14:sldId id="4541"/>
          </p14:sldIdLst>
        </p14:section>
        <p14:section name="Lesson 7" id="{8467C35C-8C35-44D2-8981-7E9F5E80864C}">
          <p14:sldIdLst>
            <p14:sldId id="4266"/>
            <p14:sldId id="4267"/>
            <p14:sldId id="4268"/>
            <p14:sldId id="4269"/>
            <p14:sldId id="4270"/>
            <p14:sldId id="4271"/>
            <p14:sldId id="4272"/>
            <p14:sldId id="4273"/>
            <p14:sldId id="4274"/>
            <p14:sldId id="4275"/>
            <p14:sldId id="4277"/>
            <p14:sldId id="4276"/>
            <p14:sldId id="4278"/>
            <p14:sldId id="4279"/>
            <p14:sldId id="4280"/>
            <p14:sldId id="4281"/>
            <p14:sldId id="4542"/>
            <p14:sldId id="4284"/>
            <p14:sldId id="4543"/>
            <p14:sldId id="4544"/>
          </p14:sldIdLst>
        </p14:section>
        <p14:section name="Lesson 8" id="{1A2BAB44-2D5D-469C-9BCD-29133A8F8E83}">
          <p14:sldIdLst>
            <p14:sldId id="4286"/>
            <p14:sldId id="4287"/>
            <p14:sldId id="4288"/>
            <p14:sldId id="4289"/>
            <p14:sldId id="4290"/>
            <p14:sldId id="4291"/>
            <p14:sldId id="4292"/>
            <p14:sldId id="4293"/>
            <p14:sldId id="4294"/>
            <p14:sldId id="4295"/>
            <p14:sldId id="4297"/>
            <p14:sldId id="4296"/>
            <p14:sldId id="4298"/>
            <p14:sldId id="4545"/>
            <p14:sldId id="4546"/>
            <p14:sldId id="4547"/>
            <p14:sldId id="4548"/>
            <p14:sldId id="4303"/>
            <p14:sldId id="4549"/>
            <p14:sldId id="4550"/>
          </p14:sldIdLst>
        </p14:section>
        <p14:section name="Lesson 9" id="{3C82EC4E-417F-49DF-A9D5-0471C218F591}">
          <p14:sldIdLst>
            <p14:sldId id="4306"/>
            <p14:sldId id="4509"/>
            <p14:sldId id="4595"/>
            <p14:sldId id="4596"/>
            <p14:sldId id="4512"/>
            <p14:sldId id="4513"/>
            <p14:sldId id="4514"/>
            <p14:sldId id="4515"/>
            <p14:sldId id="4516"/>
            <p14:sldId id="4318"/>
            <p14:sldId id="4508"/>
            <p14:sldId id="4563"/>
            <p14:sldId id="4506"/>
            <p14:sldId id="4507"/>
            <p14:sldId id="4324"/>
            <p14:sldId id="4551"/>
            <p14:sldId id="4552"/>
          </p14:sldIdLst>
        </p14:section>
        <p14:section name="Lesson 10" id="{8EC3BAAC-73B8-4D2A-A0CE-029C1DF40F3E}">
          <p14:sldIdLst>
            <p14:sldId id="4326"/>
            <p14:sldId id="4327"/>
            <p14:sldId id="4328"/>
            <p14:sldId id="4329"/>
            <p14:sldId id="4330"/>
            <p14:sldId id="4331"/>
            <p14:sldId id="4332"/>
            <p14:sldId id="4333"/>
            <p14:sldId id="4334"/>
            <p14:sldId id="4335"/>
            <p14:sldId id="4337"/>
            <p14:sldId id="4356"/>
            <p14:sldId id="4338"/>
            <p14:sldId id="4339"/>
            <p14:sldId id="4340"/>
            <p14:sldId id="4341"/>
            <p14:sldId id="4562"/>
            <p14:sldId id="4343"/>
            <p14:sldId id="4554"/>
            <p14:sldId id="4557"/>
          </p14:sldIdLst>
        </p14:section>
        <p14:section name="Lesson 11" id="{6349AFDA-68F9-4B52-8290-F4AF0A54BE0C}">
          <p14:sldIdLst>
            <p14:sldId id="4346"/>
            <p14:sldId id="4347"/>
            <p14:sldId id="4348"/>
            <p14:sldId id="4349"/>
            <p14:sldId id="4350"/>
            <p14:sldId id="4351"/>
            <p14:sldId id="4352"/>
            <p14:sldId id="4353"/>
            <p14:sldId id="4354"/>
            <p14:sldId id="4355"/>
            <p14:sldId id="4357"/>
            <p14:sldId id="4556"/>
            <p14:sldId id="4358"/>
            <p14:sldId id="4359"/>
            <p14:sldId id="4360"/>
            <p14:sldId id="4361"/>
            <p14:sldId id="4561"/>
            <p14:sldId id="4363"/>
            <p14:sldId id="4558"/>
            <p14:sldId id="4559"/>
          </p14:sldIdLst>
        </p14:section>
        <p14:section name="Lesson 12" id="{C866D874-86ED-45DF-AC49-EA7B38626C37}">
          <p14:sldIdLst>
            <p14:sldId id="4366"/>
            <p14:sldId id="4367"/>
            <p14:sldId id="4368"/>
            <p14:sldId id="4369"/>
            <p14:sldId id="4370"/>
            <p14:sldId id="4371"/>
            <p14:sldId id="4372"/>
            <p14:sldId id="4373"/>
            <p14:sldId id="4374"/>
            <p14:sldId id="4375"/>
            <p14:sldId id="4377"/>
            <p14:sldId id="4376"/>
            <p14:sldId id="4378"/>
            <p14:sldId id="4379"/>
            <p14:sldId id="4380"/>
            <p14:sldId id="4381"/>
            <p14:sldId id="4383"/>
            <p14:sldId id="4564"/>
            <p14:sldId id="4565"/>
          </p14:sldIdLst>
        </p14:section>
        <p14:section name="Lesson 13" id="{325212C2-286E-4C41-9EF6-FA7BF19DD643}">
          <p14:sldIdLst>
            <p14:sldId id="4386"/>
            <p14:sldId id="4387"/>
            <p14:sldId id="4388"/>
            <p14:sldId id="4389"/>
            <p14:sldId id="4390"/>
            <p14:sldId id="4391"/>
            <p14:sldId id="4392"/>
            <p14:sldId id="4393"/>
            <p14:sldId id="4394"/>
            <p14:sldId id="4395"/>
            <p14:sldId id="4397"/>
            <p14:sldId id="4396"/>
            <p14:sldId id="4398"/>
            <p14:sldId id="4399"/>
            <p14:sldId id="4400"/>
            <p14:sldId id="4401"/>
            <p14:sldId id="4403"/>
            <p14:sldId id="4583"/>
            <p14:sldId id="4584"/>
          </p14:sldIdLst>
        </p14:section>
        <p14:section name="Lesson 14" id="{723B82F8-FBA0-4B2C-953D-ADE0BA05B0BB}">
          <p14:sldIdLst>
            <p14:sldId id="4406"/>
            <p14:sldId id="4407"/>
            <p14:sldId id="4408"/>
            <p14:sldId id="4409"/>
            <p14:sldId id="4410"/>
            <p14:sldId id="4411"/>
            <p14:sldId id="4412"/>
            <p14:sldId id="4413"/>
            <p14:sldId id="4414"/>
            <p14:sldId id="4415"/>
            <p14:sldId id="4417"/>
            <p14:sldId id="4585"/>
            <p14:sldId id="4418"/>
            <p14:sldId id="4419"/>
            <p14:sldId id="4420"/>
            <p14:sldId id="4421"/>
            <p14:sldId id="4422"/>
            <p14:sldId id="4566"/>
            <p14:sldId id="4567"/>
            <p14:sldId id="4568"/>
            <p14:sldId id="4423"/>
            <p14:sldId id="4425"/>
          </p14:sldIdLst>
        </p14:section>
        <p14:section name="Lesson 15" id="{AE45E182-FDF7-4E1F-ACEF-38040982A3AB}">
          <p14:sldIdLst>
            <p14:sldId id="4426"/>
            <p14:sldId id="4427"/>
            <p14:sldId id="4428"/>
            <p14:sldId id="4429"/>
            <p14:sldId id="4430"/>
            <p14:sldId id="4431"/>
            <p14:sldId id="4432"/>
            <p14:sldId id="4433"/>
            <p14:sldId id="4434"/>
            <p14:sldId id="4435"/>
            <p14:sldId id="4437"/>
            <p14:sldId id="4436"/>
            <p14:sldId id="4438"/>
            <p14:sldId id="4439"/>
            <p14:sldId id="4440"/>
            <p14:sldId id="4441"/>
            <p14:sldId id="4442"/>
            <p14:sldId id="4569"/>
            <p14:sldId id="4570"/>
            <p14:sldId id="4443"/>
            <p14:sldId id="4588"/>
            <p14:sldId id="4589"/>
          </p14:sldIdLst>
        </p14:section>
        <p14:section name="Lesson 16" id="{5BEBAE97-8F8A-4B8B-A9AC-EFAABCB45D26}">
          <p14:sldIdLst>
            <p14:sldId id="4486"/>
            <p14:sldId id="4487"/>
            <p14:sldId id="4488"/>
            <p14:sldId id="4489"/>
            <p14:sldId id="4490"/>
            <p14:sldId id="4491"/>
            <p14:sldId id="4492"/>
            <p14:sldId id="4493"/>
            <p14:sldId id="4494"/>
            <p14:sldId id="4495"/>
            <p14:sldId id="4497"/>
            <p14:sldId id="4586"/>
            <p14:sldId id="4498"/>
            <p14:sldId id="4499"/>
            <p14:sldId id="4571"/>
            <p14:sldId id="4572"/>
            <p14:sldId id="4573"/>
            <p14:sldId id="4574"/>
            <p14:sldId id="4575"/>
            <p14:sldId id="4576"/>
            <p14:sldId id="4503"/>
            <p14:sldId id="4590"/>
            <p14:sldId id="4591"/>
          </p14:sldIdLst>
        </p14:section>
        <p14:section name="Lesson 17" id="{1F458964-D5B7-4702-B32F-060D213A6FCA}">
          <p14:sldIdLst>
            <p14:sldId id="4446"/>
            <p14:sldId id="4447"/>
            <p14:sldId id="4448"/>
            <p14:sldId id="4449"/>
            <p14:sldId id="4450"/>
            <p14:sldId id="4451"/>
            <p14:sldId id="4452"/>
            <p14:sldId id="4453"/>
            <p14:sldId id="4454"/>
            <p14:sldId id="4455"/>
            <p14:sldId id="4457"/>
            <p14:sldId id="4456"/>
            <p14:sldId id="4458"/>
            <p14:sldId id="4577"/>
            <p14:sldId id="4578"/>
            <p14:sldId id="4579"/>
            <p14:sldId id="4580"/>
            <p14:sldId id="4581"/>
            <p14:sldId id="4582"/>
            <p14:sldId id="4463"/>
            <p14:sldId id="4592"/>
            <p14:sldId id="4593"/>
          </p14:sldIdLst>
        </p14:section>
        <p14:section name="Lesson 18" id="{174F8412-BF0A-4A7F-8E87-10997A0BBCDE}">
          <p14:sldIdLst>
            <p14:sldId id="4466"/>
            <p14:sldId id="4597"/>
            <p14:sldId id="4598"/>
            <p14:sldId id="4599"/>
            <p14:sldId id="4600"/>
            <p14:sldId id="4601"/>
            <p14:sldId id="4602"/>
            <p14:sldId id="4603"/>
            <p14:sldId id="4604"/>
            <p14:sldId id="4605"/>
            <p14:sldId id="4606"/>
            <p14:sldId id="4607"/>
            <p14:sldId id="4608"/>
            <p14:sldId id="4609"/>
            <p14:sldId id="4610"/>
            <p14:sldId id="4611"/>
            <p14:sldId id="4612"/>
            <p14:sldId id="4613"/>
            <p14:sldId id="4614"/>
            <p14:sldId id="4615"/>
            <p14:sldId id="4616"/>
            <p14:sldId id="4617"/>
            <p14:sldId id="4618"/>
            <p14:sldId id="4485"/>
          </p14:sldIdLst>
        </p14:section>
      </p14:sectionLst>
    </p:ext>
    <p:ext uri="{EFAFB233-063F-42B5-8137-9DF3F51BA10A}">
      <p15:sldGuideLst xmlns:p15="http://schemas.microsoft.com/office/powerpoint/2012/main">
        <p15:guide id="1" orient="horz" pos="2205" userDrawn="1">
          <p15:clr>
            <a:srgbClr val="A4A3A4"/>
          </p15:clr>
        </p15:guide>
        <p15:guide id="2" pos="379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NING Rebekah [Serpentine Primary School]" initials="WR[PS" lastIdx="1" clrIdx="0">
    <p:extLst>
      <p:ext uri="{19B8F6BF-5375-455C-9EA6-DF929625EA0E}">
        <p15:presenceInfo xmlns:p15="http://schemas.microsoft.com/office/powerpoint/2012/main" userId="S::rebekah.winning@education.wa.edu.au::ab551cdd-4214-4153-a566-d700905ea1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B06"/>
    <a:srgbClr val="E9D8A6"/>
    <a:srgbClr val="3E809A"/>
    <a:srgbClr val="047792"/>
    <a:srgbClr val="003A47"/>
    <a:srgbClr val="E15500"/>
    <a:srgbClr val="930001"/>
    <a:srgbClr val="FF8402"/>
    <a:srgbClr val="39000D"/>
    <a:srgbClr val="897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B445A5-7B55-4FAC-995B-DE840BB89BB0}" v="4" dt="2024-02-21T03:42:11.2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26"/>
      </p:cViewPr>
      <p:guideLst>
        <p:guide orient="horz" pos="2205"/>
        <p:guide pos="379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openxmlformats.org/officeDocument/2006/relationships/slide" Target="slides/slide319.xml"/><Relationship Id="rId366" Type="http://schemas.openxmlformats.org/officeDocument/2006/relationships/commentAuthors" Target="commentAuthors.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335" Type="http://schemas.openxmlformats.org/officeDocument/2006/relationships/slide" Target="slides/slide330.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slide" Target="slides/slide274.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346" Type="http://schemas.openxmlformats.org/officeDocument/2006/relationships/slide" Target="slides/slide341.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357" Type="http://schemas.openxmlformats.org/officeDocument/2006/relationships/slide" Target="slides/slide352.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326" Type="http://schemas.openxmlformats.org/officeDocument/2006/relationships/slide" Target="slides/slide321.xml"/><Relationship Id="rId65" Type="http://schemas.openxmlformats.org/officeDocument/2006/relationships/slide" Target="slides/slide60.xml"/><Relationship Id="rId130" Type="http://schemas.openxmlformats.org/officeDocument/2006/relationships/slide" Target="slides/slide125.xml"/><Relationship Id="rId368" Type="http://schemas.openxmlformats.org/officeDocument/2006/relationships/viewProps" Target="viewProps.xml"/><Relationship Id="rId172" Type="http://schemas.openxmlformats.org/officeDocument/2006/relationships/slide" Target="slides/slide167.xml"/><Relationship Id="rId228" Type="http://schemas.openxmlformats.org/officeDocument/2006/relationships/slide" Target="slides/slide223.xml"/><Relationship Id="rId281" Type="http://schemas.openxmlformats.org/officeDocument/2006/relationships/slide" Target="slides/slide276.xml"/><Relationship Id="rId337" Type="http://schemas.openxmlformats.org/officeDocument/2006/relationships/slide" Target="slides/slide332.xml"/><Relationship Id="rId34" Type="http://schemas.openxmlformats.org/officeDocument/2006/relationships/slide" Target="slides/slide29.xml"/><Relationship Id="rId76" Type="http://schemas.openxmlformats.org/officeDocument/2006/relationships/slide" Target="slides/slide71.xml"/><Relationship Id="rId141" Type="http://schemas.openxmlformats.org/officeDocument/2006/relationships/slide" Target="slides/slide136.xml"/><Relationship Id="rId7" Type="http://schemas.openxmlformats.org/officeDocument/2006/relationships/slide" Target="slides/slide2.xml"/><Relationship Id="rId183" Type="http://schemas.openxmlformats.org/officeDocument/2006/relationships/slide" Target="slides/slide178.xml"/><Relationship Id="rId239" Type="http://schemas.openxmlformats.org/officeDocument/2006/relationships/slide" Target="slides/slide234.xml"/><Relationship Id="rId250" Type="http://schemas.openxmlformats.org/officeDocument/2006/relationships/slide" Target="slides/slide245.xml"/><Relationship Id="rId292" Type="http://schemas.openxmlformats.org/officeDocument/2006/relationships/slide" Target="slides/slide287.xml"/><Relationship Id="rId306" Type="http://schemas.openxmlformats.org/officeDocument/2006/relationships/slide" Target="slides/slide301.xml"/><Relationship Id="rId45" Type="http://schemas.openxmlformats.org/officeDocument/2006/relationships/slide" Target="slides/slide40.xml"/><Relationship Id="rId87" Type="http://schemas.openxmlformats.org/officeDocument/2006/relationships/slide" Target="slides/slide82.xml"/><Relationship Id="rId110" Type="http://schemas.openxmlformats.org/officeDocument/2006/relationships/slide" Target="slides/slide105.xml"/><Relationship Id="rId348" Type="http://schemas.openxmlformats.org/officeDocument/2006/relationships/slide" Target="slides/slide343.xml"/><Relationship Id="rId152" Type="http://schemas.openxmlformats.org/officeDocument/2006/relationships/slide" Target="slides/slide147.xml"/><Relationship Id="rId194" Type="http://schemas.openxmlformats.org/officeDocument/2006/relationships/slide" Target="slides/slide189.xml"/><Relationship Id="rId208" Type="http://schemas.openxmlformats.org/officeDocument/2006/relationships/slide" Target="slides/slide203.xml"/><Relationship Id="rId261" Type="http://schemas.openxmlformats.org/officeDocument/2006/relationships/slide" Target="slides/slide256.xml"/><Relationship Id="rId14" Type="http://schemas.openxmlformats.org/officeDocument/2006/relationships/slide" Target="slides/slide9.xml"/><Relationship Id="rId56" Type="http://schemas.openxmlformats.org/officeDocument/2006/relationships/slide" Target="slides/slide51.xml"/><Relationship Id="rId317" Type="http://schemas.openxmlformats.org/officeDocument/2006/relationships/slide" Target="slides/slide312.xml"/><Relationship Id="rId359" Type="http://schemas.openxmlformats.org/officeDocument/2006/relationships/slide" Target="slides/slide354.xml"/><Relationship Id="rId98" Type="http://schemas.openxmlformats.org/officeDocument/2006/relationships/slide" Target="slides/slide93.xml"/><Relationship Id="rId121" Type="http://schemas.openxmlformats.org/officeDocument/2006/relationships/slide" Target="slides/slide116.xml"/><Relationship Id="rId163" Type="http://schemas.openxmlformats.org/officeDocument/2006/relationships/slide" Target="slides/slide158.xml"/><Relationship Id="rId219" Type="http://schemas.openxmlformats.org/officeDocument/2006/relationships/slide" Target="slides/slide214.xml"/><Relationship Id="rId370" Type="http://schemas.openxmlformats.org/officeDocument/2006/relationships/tableStyles" Target="tableStyles.xml"/><Relationship Id="rId230" Type="http://schemas.openxmlformats.org/officeDocument/2006/relationships/slide" Target="slides/slide225.xml"/><Relationship Id="rId25" Type="http://schemas.openxmlformats.org/officeDocument/2006/relationships/slide" Target="slides/slide20.xml"/><Relationship Id="rId67" Type="http://schemas.openxmlformats.org/officeDocument/2006/relationships/slide" Target="slides/slide62.xml"/><Relationship Id="rId272" Type="http://schemas.openxmlformats.org/officeDocument/2006/relationships/slide" Target="slides/slide267.xml"/><Relationship Id="rId328" Type="http://schemas.openxmlformats.org/officeDocument/2006/relationships/slide" Target="slides/slide323.xml"/><Relationship Id="rId132" Type="http://schemas.openxmlformats.org/officeDocument/2006/relationships/slide" Target="slides/slide127.xml"/><Relationship Id="rId174" Type="http://schemas.openxmlformats.org/officeDocument/2006/relationships/slide" Target="slides/slide169.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openxmlformats.org/officeDocument/2006/relationships/slide" Target="slides/slide278.xml"/><Relationship Id="rId318" Type="http://schemas.openxmlformats.org/officeDocument/2006/relationships/slide" Target="slides/slide313.xml"/><Relationship Id="rId339" Type="http://schemas.openxmlformats.org/officeDocument/2006/relationships/slide" Target="slides/slide334.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350" Type="http://schemas.openxmlformats.org/officeDocument/2006/relationships/slide" Target="slides/slide345.xml"/><Relationship Id="rId371" Type="http://schemas.microsoft.com/office/2015/10/relationships/revisionInfo" Target="revisionInfo.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294" Type="http://schemas.openxmlformats.org/officeDocument/2006/relationships/slide" Target="slides/slide289.xml"/><Relationship Id="rId308" Type="http://schemas.openxmlformats.org/officeDocument/2006/relationships/slide" Target="slides/slide303.xml"/><Relationship Id="rId329" Type="http://schemas.openxmlformats.org/officeDocument/2006/relationships/slide" Target="slides/slide324.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340" Type="http://schemas.openxmlformats.org/officeDocument/2006/relationships/slide" Target="slides/slide335.xml"/><Relationship Id="rId361" Type="http://schemas.openxmlformats.org/officeDocument/2006/relationships/slide" Target="slides/slide356.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19" Type="http://schemas.openxmlformats.org/officeDocument/2006/relationships/slide" Target="slides/slide314.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330" Type="http://schemas.openxmlformats.org/officeDocument/2006/relationships/slide" Target="slides/slide325.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351" Type="http://schemas.openxmlformats.org/officeDocument/2006/relationships/slide" Target="slides/slide346.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slide" Target="slides/slide304.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320" Type="http://schemas.openxmlformats.org/officeDocument/2006/relationships/slide" Target="slides/slide315.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341" Type="http://schemas.openxmlformats.org/officeDocument/2006/relationships/slide" Target="slides/slide336.xml"/><Relationship Id="rId362" Type="http://schemas.openxmlformats.org/officeDocument/2006/relationships/slide" Target="slides/slide357.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openxmlformats.org/officeDocument/2006/relationships/slide" Target="slides/slide305.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331" Type="http://schemas.openxmlformats.org/officeDocument/2006/relationships/slide" Target="slides/slide326.xml"/><Relationship Id="rId352" Type="http://schemas.openxmlformats.org/officeDocument/2006/relationships/slide" Target="slides/slide347.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321" Type="http://schemas.openxmlformats.org/officeDocument/2006/relationships/slide" Target="slides/slide316.xml"/><Relationship Id="rId342" Type="http://schemas.openxmlformats.org/officeDocument/2006/relationships/slide" Target="slides/slide337.xml"/><Relationship Id="rId363" Type="http://schemas.openxmlformats.org/officeDocument/2006/relationships/slide" Target="slides/slide358.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332" Type="http://schemas.openxmlformats.org/officeDocument/2006/relationships/slide" Target="slides/slide327.xml"/><Relationship Id="rId353" Type="http://schemas.openxmlformats.org/officeDocument/2006/relationships/slide" Target="slides/slide348.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343" Type="http://schemas.openxmlformats.org/officeDocument/2006/relationships/slide" Target="slides/slide338.xml"/><Relationship Id="rId364" Type="http://schemas.openxmlformats.org/officeDocument/2006/relationships/slide" Target="slides/slide359.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333" Type="http://schemas.openxmlformats.org/officeDocument/2006/relationships/slide" Target="slides/slide328.xml"/><Relationship Id="rId354" Type="http://schemas.openxmlformats.org/officeDocument/2006/relationships/slide" Target="slides/slide349.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slide" Target="slides/slide318.xml"/><Relationship Id="rId344" Type="http://schemas.openxmlformats.org/officeDocument/2006/relationships/slide" Target="slides/slide339.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365" Type="http://schemas.openxmlformats.org/officeDocument/2006/relationships/notesMaster" Target="notesMasters/notesMaster1.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334" Type="http://schemas.openxmlformats.org/officeDocument/2006/relationships/slide" Target="slides/slide329.xml"/><Relationship Id="rId355" Type="http://schemas.openxmlformats.org/officeDocument/2006/relationships/slide" Target="slides/slide350.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345" Type="http://schemas.openxmlformats.org/officeDocument/2006/relationships/slide" Target="slides/slide340.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356" Type="http://schemas.openxmlformats.org/officeDocument/2006/relationships/slide" Target="slides/slide351.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slide" Target="slides/slide320.xml"/><Relationship Id="rId367" Type="http://schemas.openxmlformats.org/officeDocument/2006/relationships/presProps" Target="presProps.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336" Type="http://schemas.openxmlformats.org/officeDocument/2006/relationships/slide" Target="slides/slide331.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6" Type="http://schemas.openxmlformats.org/officeDocument/2006/relationships/slide" Target="slides/slide1.xml"/><Relationship Id="rId238" Type="http://schemas.openxmlformats.org/officeDocument/2006/relationships/slide" Target="slides/slide233.xml"/><Relationship Id="rId291" Type="http://schemas.openxmlformats.org/officeDocument/2006/relationships/slide" Target="slides/slide286.xml"/><Relationship Id="rId305" Type="http://schemas.openxmlformats.org/officeDocument/2006/relationships/slide" Target="slides/slide300.xml"/><Relationship Id="rId347" Type="http://schemas.openxmlformats.org/officeDocument/2006/relationships/slide" Target="slides/slide342.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358" Type="http://schemas.openxmlformats.org/officeDocument/2006/relationships/slide" Target="slides/slide353.xml"/><Relationship Id="rId162" Type="http://schemas.openxmlformats.org/officeDocument/2006/relationships/slide" Target="slides/slide157.xml"/><Relationship Id="rId218" Type="http://schemas.openxmlformats.org/officeDocument/2006/relationships/slide" Target="slides/slide213.xml"/><Relationship Id="rId271" Type="http://schemas.openxmlformats.org/officeDocument/2006/relationships/slide" Target="slides/slide266.xml"/><Relationship Id="rId24" Type="http://schemas.openxmlformats.org/officeDocument/2006/relationships/slide" Target="slides/slide19.xml"/><Relationship Id="rId66" Type="http://schemas.openxmlformats.org/officeDocument/2006/relationships/slide" Target="slides/slide61.xml"/><Relationship Id="rId131" Type="http://schemas.openxmlformats.org/officeDocument/2006/relationships/slide" Target="slides/slide126.xml"/><Relationship Id="rId327" Type="http://schemas.openxmlformats.org/officeDocument/2006/relationships/slide" Target="slides/slide322.xml"/><Relationship Id="rId369" Type="http://schemas.openxmlformats.org/officeDocument/2006/relationships/theme" Target="theme/theme1.xml"/><Relationship Id="rId173" Type="http://schemas.openxmlformats.org/officeDocument/2006/relationships/slide" Target="slides/slide168.xml"/><Relationship Id="rId229" Type="http://schemas.openxmlformats.org/officeDocument/2006/relationships/slide" Target="slides/slide224.xml"/><Relationship Id="rId240" Type="http://schemas.openxmlformats.org/officeDocument/2006/relationships/slide" Target="slides/slide235.xml"/><Relationship Id="rId35" Type="http://schemas.openxmlformats.org/officeDocument/2006/relationships/slide" Target="slides/slide30.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38" Type="http://schemas.openxmlformats.org/officeDocument/2006/relationships/slide" Target="slides/slide333.xml"/><Relationship Id="rId8" Type="http://schemas.openxmlformats.org/officeDocument/2006/relationships/slide" Target="slides/slide3.xml"/><Relationship Id="rId142" Type="http://schemas.openxmlformats.org/officeDocument/2006/relationships/slide" Target="slides/slide137.xml"/><Relationship Id="rId184" Type="http://schemas.openxmlformats.org/officeDocument/2006/relationships/slide" Target="slides/slide179.xml"/><Relationship Id="rId251" Type="http://schemas.openxmlformats.org/officeDocument/2006/relationships/slide" Target="slides/slide246.xml"/><Relationship Id="rId46" Type="http://schemas.openxmlformats.org/officeDocument/2006/relationships/slide" Target="slides/slide41.xml"/><Relationship Id="rId293" Type="http://schemas.openxmlformats.org/officeDocument/2006/relationships/slide" Target="slides/slide288.xml"/><Relationship Id="rId307" Type="http://schemas.openxmlformats.org/officeDocument/2006/relationships/slide" Target="slides/slide302.xml"/><Relationship Id="rId349" Type="http://schemas.openxmlformats.org/officeDocument/2006/relationships/slide" Target="slides/slide344.xml"/><Relationship Id="rId88" Type="http://schemas.openxmlformats.org/officeDocument/2006/relationships/slide" Target="slides/slide83.xml"/><Relationship Id="rId111" Type="http://schemas.openxmlformats.org/officeDocument/2006/relationships/slide" Target="slides/slide106.xml"/><Relationship Id="rId153" Type="http://schemas.openxmlformats.org/officeDocument/2006/relationships/slide" Target="slides/slide148.xml"/><Relationship Id="rId195" Type="http://schemas.openxmlformats.org/officeDocument/2006/relationships/slide" Target="slides/slide190.xml"/><Relationship Id="rId209" Type="http://schemas.openxmlformats.org/officeDocument/2006/relationships/slide" Target="slides/slide204.xml"/><Relationship Id="rId360" Type="http://schemas.openxmlformats.org/officeDocument/2006/relationships/slide" Target="slides/slide355.xml"/><Relationship Id="rId220" Type="http://schemas.openxmlformats.org/officeDocument/2006/relationships/slide" Target="slides/slide2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B9292EC-0CC4-0D4A-B357-B17E98809F01}" type="datetimeFigureOut">
              <a:rPr lang="en-US" smtClean="0"/>
              <a:t>3/15/2024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43662C4-3667-414F-9CC3-66F32C0A97FB}" type="slidenum">
              <a:rPr lang="en-US" smtClean="0"/>
              <a:t>‹#›</a:t>
            </a:fld>
            <a:endParaRPr lang="en-US"/>
          </a:p>
        </p:txBody>
      </p:sp>
    </p:spTree>
    <p:extLst>
      <p:ext uri="{BB962C8B-B14F-4D97-AF65-F5344CB8AC3E}">
        <p14:creationId xmlns:p14="http://schemas.microsoft.com/office/powerpoint/2010/main" val="118942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a:t>
            </a:r>
            <a:r>
              <a:rPr lang="en-AU" b="1"/>
              <a:t>I do</a:t>
            </a:r>
          </a:p>
        </p:txBody>
      </p:sp>
      <p:sp>
        <p:nvSpPr>
          <p:cNvPr id="4" name="Slide Number Placeholder 3"/>
          <p:cNvSpPr>
            <a:spLocks noGrp="1"/>
          </p:cNvSpPr>
          <p:nvPr>
            <p:ph type="sldNum" sz="quarter" idx="5"/>
          </p:nvPr>
        </p:nvSpPr>
        <p:spPr/>
        <p:txBody>
          <a:bodyPr/>
          <a:lstStyle/>
          <a:p>
            <a:fld id="{143662C4-3667-414F-9CC3-66F32C0A97FB}" type="slidenum">
              <a:rPr lang="en-US" smtClean="0"/>
              <a:t>7</a:t>
            </a:fld>
            <a:endParaRPr lang="en-US"/>
          </a:p>
        </p:txBody>
      </p:sp>
    </p:spTree>
    <p:extLst>
      <p:ext uri="{BB962C8B-B14F-4D97-AF65-F5344CB8AC3E}">
        <p14:creationId xmlns:p14="http://schemas.microsoft.com/office/powerpoint/2010/main" val="3489254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1A: What Are Kings and Queens? Page 13</a:t>
            </a:r>
          </a:p>
        </p:txBody>
      </p:sp>
      <p:sp>
        <p:nvSpPr>
          <p:cNvPr id="4" name="Slide Number Placeholder 3"/>
          <p:cNvSpPr>
            <a:spLocks noGrp="1"/>
          </p:cNvSpPr>
          <p:nvPr>
            <p:ph type="sldNum" sz="quarter" idx="5"/>
          </p:nvPr>
        </p:nvSpPr>
        <p:spPr/>
        <p:txBody>
          <a:bodyPr/>
          <a:lstStyle/>
          <a:p>
            <a:fld id="{143662C4-3667-414F-9CC3-66F32C0A97FB}" type="slidenum">
              <a:rPr lang="en-US" smtClean="0"/>
              <a:t>18</a:t>
            </a:fld>
            <a:endParaRPr lang="en-US"/>
          </a:p>
        </p:txBody>
      </p:sp>
    </p:spTree>
    <p:extLst>
      <p:ext uri="{BB962C8B-B14F-4D97-AF65-F5344CB8AC3E}">
        <p14:creationId xmlns:p14="http://schemas.microsoft.com/office/powerpoint/2010/main" val="30143878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6917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46647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8321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621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584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279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with students. </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145</a:t>
            </a:fld>
            <a:endParaRPr lang="en-US"/>
          </a:p>
        </p:txBody>
      </p:sp>
    </p:spTree>
    <p:extLst>
      <p:ext uri="{BB962C8B-B14F-4D97-AF65-F5344CB8AC3E}">
        <p14:creationId xmlns:p14="http://schemas.microsoft.com/office/powerpoint/2010/main" val="231684031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with students. </a:t>
            </a:r>
          </a:p>
          <a:p>
            <a:endParaRPr lang="en-AU"/>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146</a:t>
            </a:fld>
            <a:endParaRPr lang="en-US"/>
          </a:p>
        </p:txBody>
      </p:sp>
    </p:spTree>
    <p:extLst>
      <p:ext uri="{BB962C8B-B14F-4D97-AF65-F5344CB8AC3E}">
        <p14:creationId xmlns:p14="http://schemas.microsoft.com/office/powerpoint/2010/main" val="24645826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with students. </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147</a:t>
            </a:fld>
            <a:endParaRPr lang="en-US"/>
          </a:p>
        </p:txBody>
      </p:sp>
    </p:spTree>
    <p:extLst>
      <p:ext uri="{BB962C8B-B14F-4D97-AF65-F5344CB8AC3E}">
        <p14:creationId xmlns:p14="http://schemas.microsoft.com/office/powerpoint/2010/main" val="21864539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Reading Fluency Passage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412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describe what a king or queen does.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is the job of a king or queen do?</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 next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0559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recite Old King Cole.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is the story in Old King Cole?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 next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1562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0867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08741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68832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6640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8436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97164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2260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79716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775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Statements are sentences that tell you an idea. They start with a capital letter and end with a full stop. </a:t>
            </a:r>
          </a:p>
          <a:p>
            <a:endParaRPr lang="en-AU"/>
          </a:p>
          <a:p>
            <a:r>
              <a:rPr lang="en-AU"/>
              <a:t>A question is a sentence that asks us something. They start with a capital letter and end with a question mark. They often begin with what, when, how, why, who, do, can or where.</a:t>
            </a:r>
          </a:p>
        </p:txBody>
      </p:sp>
      <p:sp>
        <p:nvSpPr>
          <p:cNvPr id="4" name="Slide Number Placeholder 3"/>
          <p:cNvSpPr>
            <a:spLocks noGrp="1"/>
          </p:cNvSpPr>
          <p:nvPr>
            <p:ph type="sldNum" sz="quarter" idx="5"/>
          </p:nvPr>
        </p:nvSpPr>
        <p:spPr/>
        <p:txBody>
          <a:bodyPr/>
          <a:lstStyle/>
          <a:p>
            <a:fld id="{143662C4-3667-414F-9CC3-66F32C0A97FB}" type="slidenum">
              <a:rPr lang="en-US" smtClean="0"/>
              <a:t>20</a:t>
            </a:fld>
            <a:endParaRPr lang="en-US"/>
          </a:p>
        </p:txBody>
      </p:sp>
    </p:spTree>
    <p:extLst>
      <p:ext uri="{BB962C8B-B14F-4D97-AF65-F5344CB8AC3E}">
        <p14:creationId xmlns:p14="http://schemas.microsoft.com/office/powerpoint/2010/main" val="423842040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18665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162</a:t>
            </a:fld>
            <a:endParaRPr lang="en-US"/>
          </a:p>
        </p:txBody>
      </p:sp>
    </p:spTree>
    <p:extLst>
      <p:ext uri="{BB962C8B-B14F-4D97-AF65-F5344CB8AC3E}">
        <p14:creationId xmlns:p14="http://schemas.microsoft.com/office/powerpoint/2010/main" val="24854134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review what I have learned about kings and queens.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1854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53113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05402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a:t>
            </a:r>
            <a:r>
              <a:rPr lang="en-AU" b="1"/>
              <a:t>I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02720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06785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0104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19093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912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a:t>
            </a:r>
            <a:r>
              <a:rPr lang="en-AU" b="1"/>
              <a:t>I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66256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63243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85310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67667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Prompt students to find where we live. Help them to find England. </a:t>
            </a:r>
          </a:p>
          <a:p>
            <a:endParaRPr lang="en-AU"/>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180</a:t>
            </a:fld>
            <a:endParaRPr lang="en-US"/>
          </a:p>
        </p:txBody>
      </p:sp>
    </p:spTree>
    <p:extLst>
      <p:ext uri="{BB962C8B-B14F-4D97-AF65-F5344CB8AC3E}">
        <p14:creationId xmlns:p14="http://schemas.microsoft.com/office/powerpoint/2010/main" val="136193569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from Kings and Queens Read-Aloud Anthology 5: Sing a Song of Sixpence Page 53</a:t>
            </a:r>
          </a:p>
          <a:p>
            <a:endParaRPr lang="en-AU"/>
          </a:p>
          <a:p>
            <a:r>
              <a:rPr lang="en-AU"/>
              <a:t>First read through – show pictures and read aloud to students </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182</a:t>
            </a:fld>
            <a:endParaRPr lang="en-US"/>
          </a:p>
        </p:txBody>
      </p:sp>
    </p:spTree>
    <p:extLst>
      <p:ext uri="{BB962C8B-B14F-4D97-AF65-F5344CB8AC3E}">
        <p14:creationId xmlns:p14="http://schemas.microsoft.com/office/powerpoint/2010/main" val="186783235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from Kings and Queens Read-Aloud Anthology 5: Sing a Song of Sixpence Page 53</a:t>
            </a:r>
          </a:p>
          <a:p>
            <a:endParaRPr lang="en-AU"/>
          </a:p>
          <a:p>
            <a:r>
              <a:rPr lang="en-AU"/>
              <a:t>First read through – show pictures and read aloud to students </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183</a:t>
            </a:fld>
            <a:endParaRPr lang="en-US"/>
          </a:p>
        </p:txBody>
      </p:sp>
    </p:spTree>
    <p:extLst>
      <p:ext uri="{BB962C8B-B14F-4D97-AF65-F5344CB8AC3E}">
        <p14:creationId xmlns:p14="http://schemas.microsoft.com/office/powerpoint/2010/main" val="110903710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from Kings and Queens Read-Aloud Anthology 5: Sing a Song of Sixpence Page 53</a:t>
            </a:r>
          </a:p>
          <a:p>
            <a:endParaRPr lang="en-AU"/>
          </a:p>
          <a:p>
            <a:r>
              <a:rPr lang="en-AU"/>
              <a:t>First read through – show pictures and read aloud to students </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184</a:t>
            </a:fld>
            <a:endParaRPr lang="en-US"/>
          </a:p>
        </p:txBody>
      </p:sp>
    </p:spTree>
    <p:extLst>
      <p:ext uri="{BB962C8B-B14F-4D97-AF65-F5344CB8AC3E}">
        <p14:creationId xmlns:p14="http://schemas.microsoft.com/office/powerpoint/2010/main" val="234143857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Reading Fluency Passage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46468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recall details from Sing a Song of Sixpence.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the main events from the rhyme?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 next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69735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561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011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08133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a:t>
            </a:r>
            <a:r>
              <a:rPr lang="en-AU" b="1"/>
              <a:t>I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07021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5876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0578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52639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6194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84120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97544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20363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with students. </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202</a:t>
            </a:fld>
            <a:endParaRPr lang="en-US"/>
          </a:p>
        </p:txBody>
      </p:sp>
    </p:spTree>
    <p:extLst>
      <p:ext uri="{BB962C8B-B14F-4D97-AF65-F5344CB8AC3E}">
        <p14:creationId xmlns:p14="http://schemas.microsoft.com/office/powerpoint/2010/main" val="2244581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46994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with students. </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203</a:t>
            </a:fld>
            <a:endParaRPr lang="en-US"/>
          </a:p>
        </p:txBody>
      </p:sp>
    </p:spTree>
    <p:extLst>
      <p:ext uri="{BB962C8B-B14F-4D97-AF65-F5344CB8AC3E}">
        <p14:creationId xmlns:p14="http://schemas.microsoft.com/office/powerpoint/2010/main" val="132591617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with students. </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204</a:t>
            </a:fld>
            <a:endParaRPr lang="en-US"/>
          </a:p>
        </p:txBody>
      </p:sp>
    </p:spTree>
    <p:extLst>
      <p:ext uri="{BB962C8B-B14F-4D97-AF65-F5344CB8AC3E}">
        <p14:creationId xmlns:p14="http://schemas.microsoft.com/office/powerpoint/2010/main" val="69788599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Reading Fluency Passage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35841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recite Sing a Song of Sixpence.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the main events in Sing a Song of Sixpence?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 next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51264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62432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7924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a:t>
            </a:r>
            <a:r>
              <a:rPr lang="en-AU" b="1"/>
              <a:t>I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22691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89168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42902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295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91358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11177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91090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91603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60003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6: The Princess and the Pea Page 65</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222</a:t>
            </a:fld>
            <a:endParaRPr lang="en-US"/>
          </a:p>
        </p:txBody>
      </p:sp>
    </p:spTree>
    <p:extLst>
      <p:ext uri="{BB962C8B-B14F-4D97-AF65-F5344CB8AC3E}">
        <p14:creationId xmlns:p14="http://schemas.microsoft.com/office/powerpoint/2010/main" val="42505814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6: The Princess and the Pea Page 65</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223</a:t>
            </a:fld>
            <a:endParaRPr lang="en-US"/>
          </a:p>
        </p:txBody>
      </p:sp>
    </p:spTree>
    <p:extLst>
      <p:ext uri="{BB962C8B-B14F-4D97-AF65-F5344CB8AC3E}">
        <p14:creationId xmlns:p14="http://schemas.microsoft.com/office/powerpoint/2010/main" val="237046177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6: The Princess and the Pea Page 65</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224</a:t>
            </a:fld>
            <a:endParaRPr lang="en-US"/>
          </a:p>
        </p:txBody>
      </p:sp>
    </p:spTree>
    <p:extLst>
      <p:ext uri="{BB962C8B-B14F-4D97-AF65-F5344CB8AC3E}">
        <p14:creationId xmlns:p14="http://schemas.microsoft.com/office/powerpoint/2010/main" val="427107671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identify the characters in the Princess and the Pea.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events have happened in the story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will happen next in the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11935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79733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776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79276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a:t>
            </a:r>
            <a:r>
              <a:rPr lang="en-AU" b="1"/>
              <a:t>I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9979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28548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3075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41589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12155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75097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39338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71043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from Kings and Queens Read-Aloud Anthology 6: The Princess and the Pea Page 65</a:t>
            </a:r>
          </a:p>
        </p:txBody>
      </p:sp>
      <p:sp>
        <p:nvSpPr>
          <p:cNvPr id="4" name="Slide Number Placeholder 3"/>
          <p:cNvSpPr>
            <a:spLocks noGrp="1"/>
          </p:cNvSpPr>
          <p:nvPr>
            <p:ph type="sldNum" sz="quarter" idx="5"/>
          </p:nvPr>
        </p:nvSpPr>
        <p:spPr/>
        <p:txBody>
          <a:bodyPr/>
          <a:lstStyle/>
          <a:p>
            <a:fld id="{143662C4-3667-414F-9CC3-66F32C0A97FB}" type="slidenum">
              <a:rPr lang="en-US" smtClean="0"/>
              <a:t>241</a:t>
            </a:fld>
            <a:endParaRPr lang="en-US"/>
          </a:p>
        </p:txBody>
      </p:sp>
    </p:spTree>
    <p:extLst>
      <p:ext uri="{BB962C8B-B14F-4D97-AF65-F5344CB8AC3E}">
        <p14:creationId xmlns:p14="http://schemas.microsoft.com/office/powerpoint/2010/main" val="412735528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6: The Princess and the Pea Page 66</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242</a:t>
            </a:fld>
            <a:endParaRPr lang="en-US"/>
          </a:p>
        </p:txBody>
      </p:sp>
    </p:spTree>
    <p:extLst>
      <p:ext uri="{BB962C8B-B14F-4D97-AF65-F5344CB8AC3E}">
        <p14:creationId xmlns:p14="http://schemas.microsoft.com/office/powerpoint/2010/main" val="3610048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03773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6: The Princess and the Pea Page 66</a:t>
            </a:r>
          </a:p>
          <a:p>
            <a:endParaRPr lang="en-AU"/>
          </a:p>
          <a:p>
            <a:r>
              <a:rPr lang="en-AU"/>
              <a:t>Answers may vary. </a:t>
            </a:r>
          </a:p>
        </p:txBody>
      </p:sp>
      <p:sp>
        <p:nvSpPr>
          <p:cNvPr id="4" name="Slide Number Placeholder 3"/>
          <p:cNvSpPr>
            <a:spLocks noGrp="1"/>
          </p:cNvSpPr>
          <p:nvPr>
            <p:ph type="sldNum" sz="quarter" idx="5"/>
          </p:nvPr>
        </p:nvSpPr>
        <p:spPr/>
        <p:txBody>
          <a:bodyPr/>
          <a:lstStyle/>
          <a:p>
            <a:fld id="{143662C4-3667-414F-9CC3-66F32C0A97FB}" type="slidenum">
              <a:rPr lang="en-US" smtClean="0"/>
              <a:t>243</a:t>
            </a:fld>
            <a:endParaRPr lang="en-US"/>
          </a:p>
        </p:txBody>
      </p:sp>
    </p:spTree>
    <p:extLst>
      <p:ext uri="{BB962C8B-B14F-4D97-AF65-F5344CB8AC3E}">
        <p14:creationId xmlns:p14="http://schemas.microsoft.com/office/powerpoint/2010/main" val="138665852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identify the setting of the Princess and the Pea.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the main events in the Princess and the Pea?</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 next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59292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4797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67153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a:t>
            </a:r>
            <a:r>
              <a:rPr lang="en-AU" b="1"/>
              <a:t>I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15528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02043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85634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38002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26404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70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95214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8973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41738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Prompt students to find where we live. Help them to find France. Discuss what technology we have now that people three hundred years ago might not have had. </a:t>
            </a:r>
          </a:p>
          <a:p>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66571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7: Cinderella Page 74</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260</a:t>
            </a:fld>
            <a:endParaRPr lang="en-US"/>
          </a:p>
        </p:txBody>
      </p:sp>
    </p:spTree>
    <p:extLst>
      <p:ext uri="{BB962C8B-B14F-4D97-AF65-F5344CB8AC3E}">
        <p14:creationId xmlns:p14="http://schemas.microsoft.com/office/powerpoint/2010/main" val="93004275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7: Cinderella Page 74</a:t>
            </a:r>
          </a:p>
          <a:p>
            <a:endParaRPr lang="en-AU"/>
          </a:p>
          <a:p>
            <a:r>
              <a:rPr lang="en-AU"/>
              <a:t>Merry is the base word for merriment. If relevant to your students – show on whiteboard how to modify merry to make merriment. </a:t>
            </a:r>
          </a:p>
          <a:p>
            <a:r>
              <a:rPr lang="en-AU"/>
              <a:t>merry </a:t>
            </a:r>
            <a:r>
              <a:rPr lang="en-AU">
                <a:sym typeface="Wingdings" panose="05000000000000000000" pitchFamily="2" charset="2"/>
              </a:rPr>
              <a:t> (change the y to an </a:t>
            </a:r>
            <a:r>
              <a:rPr lang="en-AU" err="1">
                <a:sym typeface="Wingdings" panose="05000000000000000000" pitchFamily="2" charset="2"/>
              </a:rPr>
              <a:t>i</a:t>
            </a:r>
            <a:r>
              <a:rPr lang="en-AU">
                <a:sym typeface="Wingdings" panose="05000000000000000000" pitchFamily="2" charset="2"/>
              </a:rPr>
              <a:t>) </a:t>
            </a:r>
            <a:r>
              <a:rPr lang="en-AU" err="1">
                <a:sym typeface="Wingdings" panose="05000000000000000000" pitchFamily="2" charset="2"/>
              </a:rPr>
              <a:t>merri</a:t>
            </a:r>
            <a:r>
              <a:rPr lang="en-AU">
                <a:sym typeface="Wingdings" panose="05000000000000000000" pitchFamily="2" charset="2"/>
              </a:rPr>
              <a:t>  (add the suffix </a:t>
            </a:r>
            <a:r>
              <a:rPr lang="en-AU" err="1">
                <a:sym typeface="Wingdings" panose="05000000000000000000" pitchFamily="2" charset="2"/>
              </a:rPr>
              <a:t>ment</a:t>
            </a:r>
            <a:r>
              <a:rPr lang="en-AU">
                <a:sym typeface="Wingdings" panose="05000000000000000000" pitchFamily="2" charset="2"/>
              </a:rPr>
              <a:t> – noun, result of an action) merriment </a:t>
            </a:r>
          </a:p>
          <a:p>
            <a:r>
              <a:rPr lang="en-AU">
                <a:sym typeface="Wingdings" panose="05000000000000000000" pitchFamily="2" charset="2"/>
              </a:rPr>
              <a:t>As a result of being merry (happy), people have merriment (fun)</a:t>
            </a:r>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261</a:t>
            </a:fld>
            <a:endParaRPr lang="en-US"/>
          </a:p>
        </p:txBody>
      </p:sp>
    </p:spTree>
    <p:extLst>
      <p:ext uri="{BB962C8B-B14F-4D97-AF65-F5344CB8AC3E}">
        <p14:creationId xmlns:p14="http://schemas.microsoft.com/office/powerpoint/2010/main" val="285286137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7: Cinderella Page 74</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262</a:t>
            </a:fld>
            <a:endParaRPr lang="en-US"/>
          </a:p>
        </p:txBody>
      </p:sp>
    </p:spTree>
    <p:extLst>
      <p:ext uri="{BB962C8B-B14F-4D97-AF65-F5344CB8AC3E}">
        <p14:creationId xmlns:p14="http://schemas.microsoft.com/office/powerpoint/2010/main" val="127394306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7: Cinderella Page 75</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263</a:t>
            </a:fld>
            <a:endParaRPr lang="en-US"/>
          </a:p>
        </p:txBody>
      </p:sp>
    </p:spTree>
    <p:extLst>
      <p:ext uri="{BB962C8B-B14F-4D97-AF65-F5344CB8AC3E}">
        <p14:creationId xmlns:p14="http://schemas.microsoft.com/office/powerpoint/2010/main" val="52881719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7: Cinderella Page 75</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264</a:t>
            </a:fld>
            <a:endParaRPr lang="en-US"/>
          </a:p>
        </p:txBody>
      </p:sp>
    </p:spTree>
    <p:extLst>
      <p:ext uri="{BB962C8B-B14F-4D97-AF65-F5344CB8AC3E}">
        <p14:creationId xmlns:p14="http://schemas.microsoft.com/office/powerpoint/2010/main" val="401437997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7: Cinderella Page 75</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265</a:t>
            </a:fld>
            <a:endParaRPr lang="en-US"/>
          </a:p>
        </p:txBody>
      </p:sp>
    </p:spTree>
    <p:extLst>
      <p:ext uri="{BB962C8B-B14F-4D97-AF65-F5344CB8AC3E}">
        <p14:creationId xmlns:p14="http://schemas.microsoft.com/office/powerpoint/2010/main" val="297239865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7: Cinderella Page 75</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266</a:t>
            </a:fld>
            <a:endParaRPr lang="en-US"/>
          </a:p>
        </p:txBody>
      </p:sp>
    </p:spTree>
    <p:extLst>
      <p:ext uri="{BB962C8B-B14F-4D97-AF65-F5344CB8AC3E}">
        <p14:creationId xmlns:p14="http://schemas.microsoft.com/office/powerpoint/2010/main" val="1364980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p:txBody>
      </p:sp>
      <p:sp>
        <p:nvSpPr>
          <p:cNvPr id="4" name="Slide Number Placeholder 3"/>
          <p:cNvSpPr>
            <a:spLocks noGrp="1"/>
          </p:cNvSpPr>
          <p:nvPr>
            <p:ph type="sldNum" sz="quarter" idx="5"/>
          </p:nvPr>
        </p:nvSpPr>
        <p:spPr/>
        <p:txBody>
          <a:bodyPr/>
          <a:lstStyle/>
          <a:p>
            <a:fld id="{143662C4-3667-414F-9CC3-66F32C0A97FB}" type="slidenum">
              <a:rPr lang="en-US" smtClean="0"/>
              <a:t>8</a:t>
            </a:fld>
            <a:endParaRPr lang="en-US"/>
          </a:p>
        </p:txBody>
      </p:sp>
    </p:spTree>
    <p:extLst>
      <p:ext uri="{BB962C8B-B14F-4D97-AF65-F5344CB8AC3E}">
        <p14:creationId xmlns:p14="http://schemas.microsoft.com/office/powerpoint/2010/main" val="369440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37412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describe the character of Cinderella.</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has happened in the story so far?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will happen next in the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01929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a:t>
            </a:r>
            <a:r>
              <a:rPr lang="en-AU" b="1"/>
              <a:t>I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30842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*Replace </a:t>
            </a:r>
            <a:r>
              <a:rPr lang="en-AU" b="1"/>
              <a:t>stumbled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54912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41992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32402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10086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19851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59375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11053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7: Cinderella Page 76</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282</a:t>
            </a:fld>
            <a:endParaRPr lang="en-US"/>
          </a:p>
        </p:txBody>
      </p:sp>
    </p:spTree>
    <p:extLst>
      <p:ext uri="{BB962C8B-B14F-4D97-AF65-F5344CB8AC3E}">
        <p14:creationId xmlns:p14="http://schemas.microsoft.com/office/powerpoint/2010/main" val="2636077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1A: What Are Kings and Queens? Page 14</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34</a:t>
            </a:fld>
            <a:endParaRPr lang="en-US"/>
          </a:p>
        </p:txBody>
      </p:sp>
    </p:spTree>
    <p:extLst>
      <p:ext uri="{BB962C8B-B14F-4D97-AF65-F5344CB8AC3E}">
        <p14:creationId xmlns:p14="http://schemas.microsoft.com/office/powerpoint/2010/main" val="244598964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7: Cinderella Page 76</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283</a:t>
            </a:fld>
            <a:endParaRPr lang="en-US"/>
          </a:p>
        </p:txBody>
      </p:sp>
    </p:spTree>
    <p:extLst>
      <p:ext uri="{BB962C8B-B14F-4D97-AF65-F5344CB8AC3E}">
        <p14:creationId xmlns:p14="http://schemas.microsoft.com/office/powerpoint/2010/main" val="235871694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7: Cinderella Page 77</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284</a:t>
            </a:fld>
            <a:endParaRPr lang="en-US"/>
          </a:p>
        </p:txBody>
      </p:sp>
    </p:spTree>
    <p:extLst>
      <p:ext uri="{BB962C8B-B14F-4D97-AF65-F5344CB8AC3E}">
        <p14:creationId xmlns:p14="http://schemas.microsoft.com/office/powerpoint/2010/main" val="363016332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7: Cinderella Page 77</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285</a:t>
            </a:fld>
            <a:endParaRPr lang="en-US"/>
          </a:p>
        </p:txBody>
      </p:sp>
    </p:spTree>
    <p:extLst>
      <p:ext uri="{BB962C8B-B14F-4D97-AF65-F5344CB8AC3E}">
        <p14:creationId xmlns:p14="http://schemas.microsoft.com/office/powerpoint/2010/main" val="3126989402"/>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7: Cinderella Page 77</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286</a:t>
            </a:fld>
            <a:endParaRPr lang="en-US"/>
          </a:p>
        </p:txBody>
      </p:sp>
    </p:spTree>
    <p:extLst>
      <p:ext uri="{BB962C8B-B14F-4D97-AF65-F5344CB8AC3E}">
        <p14:creationId xmlns:p14="http://schemas.microsoft.com/office/powerpoint/2010/main" val="31402360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7: Cinderella Page 78</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287</a:t>
            </a:fld>
            <a:endParaRPr lang="en-US"/>
          </a:p>
        </p:txBody>
      </p:sp>
    </p:spTree>
    <p:extLst>
      <p:ext uri="{BB962C8B-B14F-4D97-AF65-F5344CB8AC3E}">
        <p14:creationId xmlns:p14="http://schemas.microsoft.com/office/powerpoint/2010/main" val="284348400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retell the plot of Cinderella.</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were the most important things that happened in the story?</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 next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6640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Adjectives describe a noun. They make writing more interesting by giving the reader more information. Last lesson we chose an adjective to match a noun. This lesson we will be expanding a simple sentence by adding who, where and an adjective.</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92020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other adjectives could we use to describe the slipper?</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63293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a:t>
            </a:r>
            <a:r>
              <a:rPr lang="en-AU" b="1"/>
              <a:t>I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85108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603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1A: What Are Kings and Queens? Page 14</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35</a:t>
            </a:fld>
            <a:endParaRPr lang="en-US"/>
          </a:p>
        </p:txBody>
      </p:sp>
    </p:spTree>
    <p:extLst>
      <p:ext uri="{BB962C8B-B14F-4D97-AF65-F5344CB8AC3E}">
        <p14:creationId xmlns:p14="http://schemas.microsoft.com/office/powerpoint/2010/main" val="217288715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5139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52716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92335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566404"/>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30625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89709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Prompt students to find where we live. Help them to find England. </a:t>
            </a:r>
          </a:p>
          <a:p>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14543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8: Snow White and the Seven Miners Page 86</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304</a:t>
            </a:fld>
            <a:endParaRPr lang="en-US"/>
          </a:p>
        </p:txBody>
      </p:sp>
    </p:spTree>
    <p:extLst>
      <p:ext uri="{BB962C8B-B14F-4D97-AF65-F5344CB8AC3E}">
        <p14:creationId xmlns:p14="http://schemas.microsoft.com/office/powerpoint/2010/main" val="254136197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8: Snow White and the Seven Miners Page 86</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305</a:t>
            </a:fld>
            <a:endParaRPr lang="en-US"/>
          </a:p>
        </p:txBody>
      </p:sp>
    </p:spTree>
    <p:extLst>
      <p:ext uri="{BB962C8B-B14F-4D97-AF65-F5344CB8AC3E}">
        <p14:creationId xmlns:p14="http://schemas.microsoft.com/office/powerpoint/2010/main" val="102657433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8: Snow White and the Seven Miners Page 87</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306</a:t>
            </a:fld>
            <a:endParaRPr lang="en-US"/>
          </a:p>
        </p:txBody>
      </p:sp>
    </p:spTree>
    <p:extLst>
      <p:ext uri="{BB962C8B-B14F-4D97-AF65-F5344CB8AC3E}">
        <p14:creationId xmlns:p14="http://schemas.microsoft.com/office/powerpoint/2010/main" val="1028987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identify and describe some royal objects.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Why do kings and queens have royal objects?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 next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8330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8: Snow White and the Seven Miners Page 87</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307</a:t>
            </a:fld>
            <a:endParaRPr lang="en-US"/>
          </a:p>
        </p:txBody>
      </p:sp>
    </p:spTree>
    <p:extLst>
      <p:ext uri="{BB962C8B-B14F-4D97-AF65-F5344CB8AC3E}">
        <p14:creationId xmlns:p14="http://schemas.microsoft.com/office/powerpoint/2010/main" val="114939299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8: Snow White and the Seven Miners Page 87</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308</a:t>
            </a:fld>
            <a:endParaRPr lang="en-US"/>
          </a:p>
        </p:txBody>
      </p:sp>
    </p:spTree>
    <p:extLst>
      <p:ext uri="{BB962C8B-B14F-4D97-AF65-F5344CB8AC3E}">
        <p14:creationId xmlns:p14="http://schemas.microsoft.com/office/powerpoint/2010/main" val="147199897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8: Snow White and the Seven Miners Page 87</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309</a:t>
            </a:fld>
            <a:endParaRPr lang="en-US"/>
          </a:p>
        </p:txBody>
      </p:sp>
    </p:spTree>
    <p:extLst>
      <p:ext uri="{BB962C8B-B14F-4D97-AF65-F5344CB8AC3E}">
        <p14:creationId xmlns:p14="http://schemas.microsoft.com/office/powerpoint/2010/main" val="293046738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8: Snow White and the Seven Miners Page 88</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310</a:t>
            </a:fld>
            <a:endParaRPr lang="en-US"/>
          </a:p>
        </p:txBody>
      </p:sp>
    </p:spTree>
    <p:extLst>
      <p:ext uri="{BB962C8B-B14F-4D97-AF65-F5344CB8AC3E}">
        <p14:creationId xmlns:p14="http://schemas.microsoft.com/office/powerpoint/2010/main" val="1492345958"/>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describe the setting and characters of Snow White and the Seven Miners.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has happened in the story so far?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will happen next in the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796150"/>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Adjectives describe a noun. They make writing more interesting by giving the reader more information. Last lesson we chose an adjective to match a noun. This lesson we will be expanding a simple sentence by adding who, where and an adjective.</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33694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other adjectives could we use to describe the bed?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32528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a:t>
            </a:r>
            <a:r>
              <a:rPr lang="en-AU" b="1"/>
              <a:t>I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108495"/>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191584"/>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466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Statements are sentences that tell you an idea. They start with a capital letter and end with a full stop. </a:t>
            </a:r>
          </a:p>
          <a:p>
            <a:endParaRPr lang="en-AU"/>
          </a:p>
          <a:p>
            <a:r>
              <a:rPr lang="en-AU"/>
              <a:t>A question is a sentence that asks us something. They start with a capital letter and end with a question mark. They often begin with what, when, how, why, who, do, can or where.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26787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86102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34065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49623"/>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076663"/>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280503"/>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8: Snow White and the Seven Miners Page 88</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327</a:t>
            </a:fld>
            <a:endParaRPr lang="en-US"/>
          </a:p>
        </p:txBody>
      </p:sp>
    </p:spTree>
    <p:extLst>
      <p:ext uri="{BB962C8B-B14F-4D97-AF65-F5344CB8AC3E}">
        <p14:creationId xmlns:p14="http://schemas.microsoft.com/office/powerpoint/2010/main" val="253162252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8: Snow White and the Seven Miners Page 89</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328</a:t>
            </a:fld>
            <a:endParaRPr lang="en-US"/>
          </a:p>
        </p:txBody>
      </p:sp>
    </p:spTree>
    <p:extLst>
      <p:ext uri="{BB962C8B-B14F-4D97-AF65-F5344CB8AC3E}">
        <p14:creationId xmlns:p14="http://schemas.microsoft.com/office/powerpoint/2010/main" val="2505215920"/>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8: Snow White and the Seven Miners Page 89</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329</a:t>
            </a:fld>
            <a:endParaRPr lang="en-US"/>
          </a:p>
        </p:txBody>
      </p:sp>
    </p:spTree>
    <p:extLst>
      <p:ext uri="{BB962C8B-B14F-4D97-AF65-F5344CB8AC3E}">
        <p14:creationId xmlns:p14="http://schemas.microsoft.com/office/powerpoint/2010/main" val="78876169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8: Snow White and the Seven Miners Page 89</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330</a:t>
            </a:fld>
            <a:endParaRPr lang="en-US"/>
          </a:p>
        </p:txBody>
      </p:sp>
    </p:spTree>
    <p:extLst>
      <p:ext uri="{BB962C8B-B14F-4D97-AF65-F5344CB8AC3E}">
        <p14:creationId xmlns:p14="http://schemas.microsoft.com/office/powerpoint/2010/main" val="278815750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8: Snow White and the Seven Miners Page 89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Consider protective behaviours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“She was so beautiful that he felt he had to kiss 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Option to rephrase – the prince can check to see if she is okay rather than kissing. </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331</a:t>
            </a:fld>
            <a:endParaRPr lang="en-US"/>
          </a:p>
        </p:txBody>
      </p:sp>
    </p:spTree>
    <p:extLst>
      <p:ext uri="{BB962C8B-B14F-4D97-AF65-F5344CB8AC3E}">
        <p14:creationId xmlns:p14="http://schemas.microsoft.com/office/powerpoint/2010/main" val="1067050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a:t>
            </a:r>
            <a:r>
              <a:rPr lang="en-AU" b="1"/>
              <a:t>I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80854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8: Snow White and the Seven Miners Page 90</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332</a:t>
            </a:fld>
            <a:endParaRPr lang="en-US"/>
          </a:p>
        </p:txBody>
      </p:sp>
    </p:spTree>
    <p:extLst>
      <p:ext uri="{BB962C8B-B14F-4D97-AF65-F5344CB8AC3E}">
        <p14:creationId xmlns:p14="http://schemas.microsoft.com/office/powerpoint/2010/main" val="796442604"/>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retell the plot of Snow White and the Seven Miners.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 What are the main events in Snow White and the Seven Miners?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29389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Adjectives describe a noun. They make writing more interesting by giving the reader more information. Last lesson we chose an adjective to match a noun. This lesson we will be expanding a simple sentence by adding who, where and an adjective.</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312403"/>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other adjectives could we use to describe the bed?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19863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14639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27976"/>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867942"/>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240146"/>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32673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568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42499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431848"/>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96961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715735"/>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74893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778123"/>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21573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80549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641213"/>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791085"/>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425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129658"/>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353</a:t>
            </a:fld>
            <a:endParaRPr lang="en-US"/>
          </a:p>
        </p:txBody>
      </p:sp>
    </p:spTree>
    <p:extLst>
      <p:ext uri="{BB962C8B-B14F-4D97-AF65-F5344CB8AC3E}">
        <p14:creationId xmlns:p14="http://schemas.microsoft.com/office/powerpoint/2010/main" val="848188204"/>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359</a:t>
            </a:fld>
            <a:endParaRPr lang="en-US"/>
          </a:p>
        </p:txBody>
      </p:sp>
    </p:spTree>
    <p:extLst>
      <p:ext uri="{BB962C8B-B14F-4D97-AF65-F5344CB8AC3E}">
        <p14:creationId xmlns:p14="http://schemas.microsoft.com/office/powerpoint/2010/main" val="2956941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435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533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p:txBody>
      </p:sp>
      <p:sp>
        <p:nvSpPr>
          <p:cNvPr id="4" name="Slide Number Placeholder 3"/>
          <p:cNvSpPr>
            <a:spLocks noGrp="1"/>
          </p:cNvSpPr>
          <p:nvPr>
            <p:ph type="sldNum" sz="quarter" idx="5"/>
          </p:nvPr>
        </p:nvSpPr>
        <p:spPr/>
        <p:txBody>
          <a:bodyPr/>
          <a:lstStyle/>
          <a:p>
            <a:fld id="{143662C4-3667-414F-9CC3-66F32C0A97FB}" type="slidenum">
              <a:rPr lang="en-US" smtClean="0"/>
              <a:t>9</a:t>
            </a:fld>
            <a:endParaRPr lang="en-US"/>
          </a:p>
        </p:txBody>
      </p:sp>
    </p:spTree>
    <p:extLst>
      <p:ext uri="{BB962C8B-B14F-4D97-AF65-F5344CB8AC3E}">
        <p14:creationId xmlns:p14="http://schemas.microsoft.com/office/powerpoint/2010/main" val="3393462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775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96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259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49</a:t>
            </a:fld>
            <a:endParaRPr lang="en-US"/>
          </a:p>
        </p:txBody>
      </p:sp>
    </p:spTree>
    <p:extLst>
      <p:ext uri="{BB962C8B-B14F-4D97-AF65-F5344CB8AC3E}">
        <p14:creationId xmlns:p14="http://schemas.microsoft.com/office/powerpoint/2010/main" val="1847724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2A: The Royal Family Page 22</a:t>
            </a:r>
          </a:p>
        </p:txBody>
      </p:sp>
      <p:sp>
        <p:nvSpPr>
          <p:cNvPr id="4" name="Slide Number Placeholder 3"/>
          <p:cNvSpPr>
            <a:spLocks noGrp="1"/>
          </p:cNvSpPr>
          <p:nvPr>
            <p:ph type="sldNum" sz="quarter" idx="5"/>
          </p:nvPr>
        </p:nvSpPr>
        <p:spPr/>
        <p:txBody>
          <a:bodyPr/>
          <a:lstStyle/>
          <a:p>
            <a:fld id="{143662C4-3667-414F-9CC3-66F32C0A97FB}" type="slidenum">
              <a:rPr lang="en-US" smtClean="0"/>
              <a:t>51</a:t>
            </a:fld>
            <a:endParaRPr lang="en-US"/>
          </a:p>
        </p:txBody>
      </p:sp>
    </p:spTree>
    <p:extLst>
      <p:ext uri="{BB962C8B-B14F-4D97-AF65-F5344CB8AC3E}">
        <p14:creationId xmlns:p14="http://schemas.microsoft.com/office/powerpoint/2010/main" val="954489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describe a royal family.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advantages and disadvantages about being in the royal family?</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 next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947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Statements are sentences that tell you an idea. They start with a capital letter and end with a full stop. </a:t>
            </a:r>
          </a:p>
          <a:p>
            <a:endParaRPr lang="en-AU"/>
          </a:p>
          <a:p>
            <a:r>
              <a:rPr lang="en-AU"/>
              <a:t>A question is a sentence that asks us something. They start with a capital letter and end with a question mark. They often begin with what, when, how, why, who, do, can or where.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693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a:t>
            </a:r>
            <a:r>
              <a:rPr lang="en-AU" b="1"/>
              <a:t>I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819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976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913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simple</a:t>
            </a:r>
          </a:p>
        </p:txBody>
      </p:sp>
      <p:sp>
        <p:nvSpPr>
          <p:cNvPr id="4" name="Slide Number Placeholder 3"/>
          <p:cNvSpPr>
            <a:spLocks noGrp="1"/>
          </p:cNvSpPr>
          <p:nvPr>
            <p:ph type="sldNum" sz="quarter" idx="5"/>
          </p:nvPr>
        </p:nvSpPr>
        <p:spPr/>
        <p:txBody>
          <a:bodyPr/>
          <a:lstStyle/>
          <a:p>
            <a:fld id="{143662C4-3667-414F-9CC3-66F32C0A97FB}" type="slidenum">
              <a:rPr lang="en-US" smtClean="0"/>
              <a:t>10</a:t>
            </a:fld>
            <a:endParaRPr lang="en-US"/>
          </a:p>
        </p:txBody>
      </p:sp>
    </p:spTree>
    <p:extLst>
      <p:ext uri="{BB962C8B-B14F-4D97-AF65-F5344CB8AC3E}">
        <p14:creationId xmlns:p14="http://schemas.microsoft.com/office/powerpoint/2010/main" val="2329012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041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847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27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7424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8426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from Kings and Queens Read-Aloud Anthology: 2A The Royal Family</a:t>
            </a:r>
          </a:p>
        </p:txBody>
      </p:sp>
      <p:sp>
        <p:nvSpPr>
          <p:cNvPr id="4" name="Slide Number Placeholder 3"/>
          <p:cNvSpPr>
            <a:spLocks noGrp="1"/>
          </p:cNvSpPr>
          <p:nvPr>
            <p:ph type="sldNum" sz="quarter" idx="5"/>
          </p:nvPr>
        </p:nvSpPr>
        <p:spPr/>
        <p:txBody>
          <a:bodyPr/>
          <a:lstStyle/>
          <a:p>
            <a:fld id="{143662C4-3667-414F-9CC3-66F32C0A97FB}" type="slidenum">
              <a:rPr lang="en-US" smtClean="0"/>
              <a:t>65</a:t>
            </a:fld>
            <a:endParaRPr lang="en-US"/>
          </a:p>
        </p:txBody>
      </p:sp>
    </p:spTree>
    <p:extLst>
      <p:ext uri="{BB962C8B-B14F-4D97-AF65-F5344CB8AC3E}">
        <p14:creationId xmlns:p14="http://schemas.microsoft.com/office/powerpoint/2010/main" val="486377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2A: The Royal Family Page 23</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67</a:t>
            </a:fld>
            <a:endParaRPr lang="en-US"/>
          </a:p>
        </p:txBody>
      </p:sp>
    </p:spTree>
    <p:extLst>
      <p:ext uri="{BB962C8B-B14F-4D97-AF65-F5344CB8AC3E}">
        <p14:creationId xmlns:p14="http://schemas.microsoft.com/office/powerpoint/2010/main" val="3127883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2A: The Royal Family Page 23</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68</a:t>
            </a:fld>
            <a:endParaRPr lang="en-US"/>
          </a:p>
        </p:txBody>
      </p:sp>
    </p:spTree>
    <p:extLst>
      <p:ext uri="{BB962C8B-B14F-4D97-AF65-F5344CB8AC3E}">
        <p14:creationId xmlns:p14="http://schemas.microsoft.com/office/powerpoint/2010/main" val="25904243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identify things that make a royal family successful.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Have you ever seen a royal wedding on TV?</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Why was a royal wedding an important event?</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 next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4338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Statements are sentences that tell you an idea. They start with a capital letter and end with a full stop. </a:t>
            </a:r>
          </a:p>
          <a:p>
            <a:endParaRPr lang="en-AU"/>
          </a:p>
          <a:p>
            <a:r>
              <a:rPr lang="en-AU"/>
              <a:t>A question is a sentence that asks us something. They start with a capital letter and end with a question mark. They often begin with what, when, how, why, who, do, can or where.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845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compound</a:t>
            </a:r>
          </a:p>
        </p:txBody>
      </p:sp>
      <p:sp>
        <p:nvSpPr>
          <p:cNvPr id="4" name="Slide Number Placeholder 3"/>
          <p:cNvSpPr>
            <a:spLocks noGrp="1"/>
          </p:cNvSpPr>
          <p:nvPr>
            <p:ph type="sldNum" sz="quarter" idx="5"/>
          </p:nvPr>
        </p:nvSpPr>
        <p:spPr/>
        <p:txBody>
          <a:bodyPr/>
          <a:lstStyle/>
          <a:p>
            <a:fld id="{143662C4-3667-414F-9CC3-66F32C0A97FB}" type="slidenum">
              <a:rPr lang="en-US" smtClean="0"/>
              <a:t>11</a:t>
            </a:fld>
            <a:endParaRPr lang="en-US"/>
          </a:p>
        </p:txBody>
      </p:sp>
    </p:spTree>
    <p:extLst>
      <p:ext uri="{BB962C8B-B14F-4D97-AF65-F5344CB8AC3E}">
        <p14:creationId xmlns:p14="http://schemas.microsoft.com/office/powerpoint/2010/main" val="34573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a:t>
            </a:r>
            <a:r>
              <a:rPr lang="en-AU" b="1"/>
              <a:t>I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9998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7666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805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8919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738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2650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7746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923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Prompt students to find where we live. Help them to find Greece. </a:t>
            </a:r>
          </a:p>
          <a:p>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6820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from Kings and Queens Read-Aloud Anthology 3: King Midas and the Golden Touch Page 33</a:t>
            </a:r>
          </a:p>
        </p:txBody>
      </p:sp>
      <p:sp>
        <p:nvSpPr>
          <p:cNvPr id="4" name="Slide Number Placeholder 3"/>
          <p:cNvSpPr>
            <a:spLocks noGrp="1"/>
          </p:cNvSpPr>
          <p:nvPr>
            <p:ph type="sldNum" sz="quarter" idx="5"/>
          </p:nvPr>
        </p:nvSpPr>
        <p:spPr/>
        <p:txBody>
          <a:bodyPr/>
          <a:lstStyle/>
          <a:p>
            <a:fld id="{143662C4-3667-414F-9CC3-66F32C0A97FB}" type="slidenum">
              <a:rPr lang="en-US" smtClean="0"/>
              <a:t>84</a:t>
            </a:fld>
            <a:endParaRPr lang="en-US"/>
          </a:p>
        </p:txBody>
      </p:sp>
    </p:spTree>
    <p:extLst>
      <p:ext uri="{BB962C8B-B14F-4D97-AF65-F5344CB8AC3E}">
        <p14:creationId xmlns:p14="http://schemas.microsoft.com/office/powerpoint/2010/main" val="4138332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complex</a:t>
            </a:r>
          </a:p>
        </p:txBody>
      </p:sp>
      <p:sp>
        <p:nvSpPr>
          <p:cNvPr id="4" name="Slide Number Placeholder 3"/>
          <p:cNvSpPr>
            <a:spLocks noGrp="1"/>
          </p:cNvSpPr>
          <p:nvPr>
            <p:ph type="sldNum" sz="quarter" idx="5"/>
          </p:nvPr>
        </p:nvSpPr>
        <p:spPr/>
        <p:txBody>
          <a:bodyPr/>
          <a:lstStyle/>
          <a:p>
            <a:fld id="{143662C4-3667-414F-9CC3-66F32C0A97FB}" type="slidenum">
              <a:rPr lang="en-US" smtClean="0"/>
              <a:t>12</a:t>
            </a:fld>
            <a:endParaRPr lang="en-US"/>
          </a:p>
        </p:txBody>
      </p:sp>
    </p:spTree>
    <p:extLst>
      <p:ext uri="{BB962C8B-B14F-4D97-AF65-F5344CB8AC3E}">
        <p14:creationId xmlns:p14="http://schemas.microsoft.com/office/powerpoint/2010/main" val="6567762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3: King Midas and the Golden Touch Page 33</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85</a:t>
            </a:fld>
            <a:endParaRPr lang="en-US"/>
          </a:p>
        </p:txBody>
      </p:sp>
    </p:spTree>
    <p:extLst>
      <p:ext uri="{BB962C8B-B14F-4D97-AF65-F5344CB8AC3E}">
        <p14:creationId xmlns:p14="http://schemas.microsoft.com/office/powerpoint/2010/main" val="15938105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3: King Midas and the Golden Touch Page 33</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86</a:t>
            </a:fld>
            <a:endParaRPr lang="en-US"/>
          </a:p>
        </p:txBody>
      </p:sp>
    </p:spTree>
    <p:extLst>
      <p:ext uri="{BB962C8B-B14F-4D97-AF65-F5344CB8AC3E}">
        <p14:creationId xmlns:p14="http://schemas.microsoft.com/office/powerpoint/2010/main" val="37706630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3: King Midas and the Golden Touch Page 34</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87</a:t>
            </a:fld>
            <a:endParaRPr lang="en-US"/>
          </a:p>
        </p:txBody>
      </p:sp>
    </p:spTree>
    <p:extLst>
      <p:ext uri="{BB962C8B-B14F-4D97-AF65-F5344CB8AC3E}">
        <p14:creationId xmlns:p14="http://schemas.microsoft.com/office/powerpoint/2010/main" val="15371782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describe that kings and queens usually have gold or other treasures.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kinds of treasures did the king in the story have?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will happen next in the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3676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89</a:t>
            </a:fld>
            <a:endParaRPr lang="en-US"/>
          </a:p>
        </p:txBody>
      </p:sp>
    </p:spTree>
    <p:extLst>
      <p:ext uri="{BB962C8B-B14F-4D97-AF65-F5344CB8AC3E}">
        <p14:creationId xmlns:p14="http://schemas.microsoft.com/office/powerpoint/2010/main" val="38946689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90</a:t>
            </a:fld>
            <a:endParaRPr lang="en-US"/>
          </a:p>
        </p:txBody>
      </p:sp>
    </p:spTree>
    <p:extLst>
      <p:ext uri="{BB962C8B-B14F-4D97-AF65-F5344CB8AC3E}">
        <p14:creationId xmlns:p14="http://schemas.microsoft.com/office/powerpoint/2010/main" val="24936126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a:t>
            </a:r>
            <a:r>
              <a:rPr lang="en-AU" b="1"/>
              <a:t>I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6332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1802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7010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63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p:txBody>
      </p:sp>
      <p:sp>
        <p:nvSpPr>
          <p:cNvPr id="4" name="Slide Number Placeholder 3"/>
          <p:cNvSpPr>
            <a:spLocks noGrp="1"/>
          </p:cNvSpPr>
          <p:nvPr>
            <p:ph type="sldNum" sz="quarter" idx="5"/>
          </p:nvPr>
        </p:nvSpPr>
        <p:spPr/>
        <p:txBody>
          <a:bodyPr/>
          <a:lstStyle/>
          <a:p>
            <a:fld id="{143662C4-3667-414F-9CC3-66F32C0A97FB}" type="slidenum">
              <a:rPr lang="en-US" smtClean="0"/>
              <a:t>13</a:t>
            </a:fld>
            <a:endParaRPr lang="en-US"/>
          </a:p>
        </p:txBody>
      </p:sp>
    </p:spTree>
    <p:extLst>
      <p:ext uri="{BB962C8B-B14F-4D97-AF65-F5344CB8AC3E}">
        <p14:creationId xmlns:p14="http://schemas.microsoft.com/office/powerpoint/2010/main" val="17961054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8442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4785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8436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4193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3: King Midas and the Golden Touch Page 34</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104</a:t>
            </a:fld>
            <a:endParaRPr lang="en-US"/>
          </a:p>
        </p:txBody>
      </p:sp>
    </p:spTree>
    <p:extLst>
      <p:ext uri="{BB962C8B-B14F-4D97-AF65-F5344CB8AC3E}">
        <p14:creationId xmlns:p14="http://schemas.microsoft.com/office/powerpoint/2010/main" val="11435489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3: King Midas and the Golden Touch Page 35</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105</a:t>
            </a:fld>
            <a:endParaRPr lang="en-US"/>
          </a:p>
        </p:txBody>
      </p:sp>
    </p:spTree>
    <p:extLst>
      <p:ext uri="{BB962C8B-B14F-4D97-AF65-F5344CB8AC3E}">
        <p14:creationId xmlns:p14="http://schemas.microsoft.com/office/powerpoint/2010/main" val="6390235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3: King Midas and the Golden Touch Page 35</a:t>
            </a:r>
          </a:p>
        </p:txBody>
      </p:sp>
      <p:sp>
        <p:nvSpPr>
          <p:cNvPr id="4" name="Slide Number Placeholder 3"/>
          <p:cNvSpPr>
            <a:spLocks noGrp="1"/>
          </p:cNvSpPr>
          <p:nvPr>
            <p:ph type="sldNum" sz="quarter" idx="5"/>
          </p:nvPr>
        </p:nvSpPr>
        <p:spPr/>
        <p:txBody>
          <a:bodyPr/>
          <a:lstStyle/>
          <a:p>
            <a:fld id="{143662C4-3667-414F-9CC3-66F32C0A97FB}" type="slidenum">
              <a:rPr lang="en-US" smtClean="0"/>
              <a:t>106</a:t>
            </a:fld>
            <a:endParaRPr lang="en-US"/>
          </a:p>
        </p:txBody>
      </p:sp>
    </p:spTree>
    <p:extLst>
      <p:ext uri="{BB962C8B-B14F-4D97-AF65-F5344CB8AC3E}">
        <p14:creationId xmlns:p14="http://schemas.microsoft.com/office/powerpoint/2010/main" val="30822048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3: King Midas and the Golden Touch Page 35</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107</a:t>
            </a:fld>
            <a:endParaRPr lang="en-US"/>
          </a:p>
        </p:txBody>
      </p:sp>
    </p:spTree>
    <p:extLst>
      <p:ext uri="{BB962C8B-B14F-4D97-AF65-F5344CB8AC3E}">
        <p14:creationId xmlns:p14="http://schemas.microsoft.com/office/powerpoint/2010/main" val="23912263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3: King Midas and the Golden Touch Page 36</a:t>
            </a:r>
          </a:p>
          <a:p>
            <a:endParaRPr lang="en-AU"/>
          </a:p>
          <a:p>
            <a:r>
              <a:rPr lang="en-AU"/>
              <a:t>Discuss why King Midas’ choice was wise or foolish. </a:t>
            </a:r>
          </a:p>
        </p:txBody>
      </p:sp>
      <p:sp>
        <p:nvSpPr>
          <p:cNvPr id="4" name="Slide Number Placeholder 3"/>
          <p:cNvSpPr>
            <a:spLocks noGrp="1"/>
          </p:cNvSpPr>
          <p:nvPr>
            <p:ph type="sldNum" sz="quarter" idx="5"/>
          </p:nvPr>
        </p:nvSpPr>
        <p:spPr/>
        <p:txBody>
          <a:bodyPr/>
          <a:lstStyle/>
          <a:p>
            <a:fld id="{143662C4-3667-414F-9CC3-66F32C0A97FB}" type="slidenum">
              <a:rPr lang="en-US" smtClean="0"/>
              <a:t>108</a:t>
            </a:fld>
            <a:endParaRPr lang="en-US"/>
          </a:p>
        </p:txBody>
      </p:sp>
    </p:spTree>
    <p:extLst>
      <p:ext uri="{BB962C8B-B14F-4D97-AF65-F5344CB8AC3E}">
        <p14:creationId xmlns:p14="http://schemas.microsoft.com/office/powerpoint/2010/main" val="25085778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discuss the difference between valuing people and valuing money.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did King Midas value at the beginning of the story? What did he value at the end?</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 next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166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fld id="{143662C4-3667-414F-9CC3-66F32C0A97FB}" type="slidenum">
              <a:rPr lang="en-US" smtClean="0"/>
              <a:t>14</a:t>
            </a:fld>
            <a:endParaRPr lang="en-US"/>
          </a:p>
        </p:txBody>
      </p:sp>
    </p:spTree>
    <p:extLst>
      <p:ext uri="{BB962C8B-B14F-4D97-AF65-F5344CB8AC3E}">
        <p14:creationId xmlns:p14="http://schemas.microsoft.com/office/powerpoint/2010/main" val="36650727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5270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7373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a:t>
            </a:r>
            <a:r>
              <a:rPr lang="en-AU" b="1"/>
              <a:t>I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051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5300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0524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4563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528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*vocab word in red</a:t>
            </a:r>
          </a:p>
          <a:p>
            <a:r>
              <a:rPr lang="en-AU"/>
              <a:t>complex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6001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8938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Review Slide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08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Read from Kings and Queens Read-Aloud Anthology 1A: What Are Kings and Queens? Page 13</a:t>
            </a:r>
          </a:p>
        </p:txBody>
      </p:sp>
      <p:sp>
        <p:nvSpPr>
          <p:cNvPr id="4" name="Slide Number Placeholder 3"/>
          <p:cNvSpPr>
            <a:spLocks noGrp="1"/>
          </p:cNvSpPr>
          <p:nvPr>
            <p:ph type="sldNum" sz="quarter" idx="5"/>
          </p:nvPr>
        </p:nvSpPr>
        <p:spPr/>
        <p:txBody>
          <a:bodyPr/>
          <a:lstStyle/>
          <a:p>
            <a:fld id="{143662C4-3667-414F-9CC3-66F32C0A97FB}" type="slidenum">
              <a:rPr lang="en-US" smtClean="0"/>
              <a:t>17</a:t>
            </a:fld>
            <a:endParaRPr lang="en-US"/>
          </a:p>
        </p:txBody>
      </p:sp>
    </p:spTree>
    <p:extLst>
      <p:ext uri="{BB962C8B-B14F-4D97-AF65-F5344CB8AC3E}">
        <p14:creationId xmlns:p14="http://schemas.microsoft.com/office/powerpoint/2010/main" val="34728582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123</a:t>
            </a:fld>
            <a:endParaRPr lang="en-US"/>
          </a:p>
        </p:txBody>
      </p:sp>
    </p:spTree>
    <p:extLst>
      <p:ext uri="{BB962C8B-B14F-4D97-AF65-F5344CB8AC3E}">
        <p14:creationId xmlns:p14="http://schemas.microsoft.com/office/powerpoint/2010/main" val="20061216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from Kings and Queens Read-Aloud Anthology 4: Old King Cole  Page 45</a:t>
            </a:r>
          </a:p>
          <a:p>
            <a:endParaRPr lang="en-AU"/>
          </a:p>
          <a:p>
            <a:r>
              <a:rPr lang="en-AU"/>
              <a:t>First read through – show picture and read aloud to students </a:t>
            </a:r>
          </a:p>
        </p:txBody>
      </p:sp>
      <p:sp>
        <p:nvSpPr>
          <p:cNvPr id="4" name="Slide Number Placeholder 3"/>
          <p:cNvSpPr>
            <a:spLocks noGrp="1"/>
          </p:cNvSpPr>
          <p:nvPr>
            <p:ph type="sldNum" sz="quarter" idx="5"/>
          </p:nvPr>
        </p:nvSpPr>
        <p:spPr/>
        <p:txBody>
          <a:bodyPr/>
          <a:lstStyle/>
          <a:p>
            <a:fld id="{143662C4-3667-414F-9CC3-66F32C0A97FB}" type="slidenum">
              <a:rPr lang="en-US" smtClean="0"/>
              <a:t>125</a:t>
            </a:fld>
            <a:endParaRPr lang="en-US"/>
          </a:p>
        </p:txBody>
      </p:sp>
    </p:spTree>
    <p:extLst>
      <p:ext uri="{BB962C8B-B14F-4D97-AF65-F5344CB8AC3E}">
        <p14:creationId xmlns:p14="http://schemas.microsoft.com/office/powerpoint/2010/main" val="3268862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from Kings and Queens Read-Aloud Anthology 4: Old King Cole</a:t>
            </a:r>
          </a:p>
          <a:p>
            <a:endParaRPr lang="en-AU"/>
          </a:p>
          <a:p>
            <a:r>
              <a:rPr lang="en-AU"/>
              <a:t>Second read through – Show text and read together</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126</a:t>
            </a:fld>
            <a:endParaRPr lang="en-US"/>
          </a:p>
        </p:txBody>
      </p:sp>
    </p:spTree>
    <p:extLst>
      <p:ext uri="{BB962C8B-B14F-4D97-AF65-F5344CB8AC3E}">
        <p14:creationId xmlns:p14="http://schemas.microsoft.com/office/powerpoint/2010/main" val="39344940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from Kings and Queens Read-Aloud Anthology 4: Old King Cole</a:t>
            </a:r>
          </a:p>
          <a:p>
            <a:endParaRPr lang="en-AU"/>
          </a:p>
          <a:p>
            <a:r>
              <a:rPr lang="en-AU"/>
              <a:t>Second read through – Show text and read together</a:t>
            </a:r>
          </a:p>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127</a:t>
            </a:fld>
            <a:endParaRPr lang="en-US"/>
          </a:p>
        </p:txBody>
      </p:sp>
    </p:spTree>
    <p:extLst>
      <p:ext uri="{BB962C8B-B14F-4D97-AF65-F5344CB8AC3E}">
        <p14:creationId xmlns:p14="http://schemas.microsoft.com/office/powerpoint/2010/main" val="38379279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Reading Fluency Passage for Daily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2355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describe the behaviours that show that kings and queens are royal</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does Old King Cole do in the story that shows that he is a king?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happened in the rhyme?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 next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0145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0440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1410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a:t>
            </a:r>
            <a:r>
              <a:rPr lang="en-AU" b="1"/>
              <a:t>I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5972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Junior – We Do</a:t>
            </a:r>
          </a:p>
          <a:p>
            <a:r>
              <a:rPr lang="en-AU"/>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182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15/03/2024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42845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15/03/2024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428103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15/03/2024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130575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BA86-DEDC-7E4B-821B-F846AD994E98}"/>
              </a:ext>
            </a:extLst>
          </p:cNvPr>
          <p:cNvSpPr>
            <a:spLocks noGrp="1"/>
          </p:cNvSpPr>
          <p:nvPr>
            <p:ph type="title" hasCustomPrompt="1"/>
          </p:nvPr>
        </p:nvSpPr>
        <p:spPr>
          <a:xfrm>
            <a:off x="838200" y="2214390"/>
            <a:ext cx="7765973" cy="3018622"/>
          </a:xfrm>
        </p:spPr>
        <p:txBody>
          <a:bodyPr anchor="t" anchorCtr="0">
            <a:normAutofit/>
          </a:bodyPr>
          <a:lstStyle>
            <a:lvl1pPr>
              <a:defRPr sz="6000" b="1"/>
            </a:lvl1pPr>
          </a:lstStyle>
          <a:p>
            <a:r>
              <a:rPr lang="en-GB"/>
              <a:t>Click to edit main point</a:t>
            </a:r>
            <a:endParaRPr lang="en-US"/>
          </a:p>
        </p:txBody>
      </p:sp>
      <p:sp>
        <p:nvSpPr>
          <p:cNvPr id="6" name="Subtitle 2">
            <a:extLst>
              <a:ext uri="{FF2B5EF4-FFF2-40B4-BE49-F238E27FC236}">
                <a16:creationId xmlns:a16="http://schemas.microsoft.com/office/drawing/2014/main" id="{801385AA-F6F5-B04A-A946-3BA1768A872C}"/>
              </a:ext>
            </a:extLst>
          </p:cNvPr>
          <p:cNvSpPr>
            <a:spLocks noGrp="1"/>
          </p:cNvSpPr>
          <p:nvPr>
            <p:ph type="subTitle" idx="1" hasCustomPrompt="1"/>
          </p:nvPr>
        </p:nvSpPr>
        <p:spPr>
          <a:xfrm>
            <a:off x="838200" y="1935247"/>
            <a:ext cx="1034257" cy="230832"/>
          </a:xfrm>
          <a:solidFill>
            <a:srgbClr val="6AA84F"/>
          </a:solidFill>
        </p:spPr>
        <p:txBody>
          <a:bodyPr wrap="none" anchor="ctr" anchorCtr="0">
            <a:spAutoFit/>
          </a:bodyPr>
          <a:lstStyle>
            <a:lvl1pPr marL="0" indent="0" algn="l">
              <a:buNone/>
              <a:defRPr sz="1000" b="1">
                <a:solidFill>
                  <a:schemeClr val="bg1"/>
                </a:solidFill>
                <a:latin typeface="Century Gothic" panose="020B0502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a:t>
            </a:r>
            <a:endParaRPr lang="en-US"/>
          </a:p>
        </p:txBody>
      </p:sp>
      <p:sp>
        <p:nvSpPr>
          <p:cNvPr id="9" name="Picture Placeholder 9">
            <a:extLst>
              <a:ext uri="{FF2B5EF4-FFF2-40B4-BE49-F238E27FC236}">
                <a16:creationId xmlns:a16="http://schemas.microsoft.com/office/drawing/2014/main" id="{700A4BCF-8A58-4349-89A1-3ED46352E23B}"/>
              </a:ext>
            </a:extLst>
          </p:cNvPr>
          <p:cNvSpPr>
            <a:spLocks noGrp="1"/>
          </p:cNvSpPr>
          <p:nvPr>
            <p:ph type="pic" sz="quarter" idx="11"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10" name="Text Placeholder 11">
            <a:extLst>
              <a:ext uri="{FF2B5EF4-FFF2-40B4-BE49-F238E27FC236}">
                <a16:creationId xmlns:a16="http://schemas.microsoft.com/office/drawing/2014/main" id="{3544685E-7D20-984E-B35B-581701E6C0E6}"/>
              </a:ext>
            </a:extLst>
          </p:cNvPr>
          <p:cNvSpPr>
            <a:spLocks noGrp="1"/>
          </p:cNvSpPr>
          <p:nvPr>
            <p:ph type="body" sz="quarter" idx="12" hasCustomPrompt="1"/>
          </p:nvPr>
        </p:nvSpPr>
        <p:spPr>
          <a:xfrm>
            <a:off x="10212636" y="0"/>
            <a:ext cx="1979364" cy="320257"/>
          </a:xfrm>
          <a:solidFill>
            <a:schemeClr val="accent6"/>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
        <p:nvSpPr>
          <p:cNvPr id="17" name="Text Placeholder 16">
            <a:extLst>
              <a:ext uri="{FF2B5EF4-FFF2-40B4-BE49-F238E27FC236}">
                <a16:creationId xmlns:a16="http://schemas.microsoft.com/office/drawing/2014/main" id="{7F2F07A6-FF6E-124A-8C84-15C0F61BCBCE}"/>
              </a:ext>
            </a:extLst>
          </p:cNvPr>
          <p:cNvSpPr>
            <a:spLocks noGrp="1"/>
          </p:cNvSpPr>
          <p:nvPr>
            <p:ph type="body" sz="quarter" idx="13" hasCustomPrompt="1"/>
          </p:nvPr>
        </p:nvSpPr>
        <p:spPr>
          <a:xfrm>
            <a:off x="11353800" y="6530546"/>
            <a:ext cx="838200" cy="327454"/>
          </a:xfrm>
          <a:solidFill>
            <a:schemeClr val="accent6"/>
          </a:solidFill>
          <a:ln>
            <a:noFill/>
          </a:ln>
        </p:spPr>
        <p:txBody>
          <a:bodyPr anchor="ctr" anchorCtr="1">
            <a:normAutofit/>
          </a:bodyPr>
          <a:lstStyle>
            <a:lvl1pPr marL="0" indent="0" algn="ctr">
              <a:buNone/>
              <a:defRPr sz="1000" b="1">
                <a:solidFill>
                  <a:schemeClr val="bg1"/>
                </a:solidFill>
              </a:defRPr>
            </a:lvl1pPr>
          </a:lstStyle>
          <a:p>
            <a:pPr lvl="0"/>
            <a:r>
              <a:rPr lang="en-US"/>
              <a:t>XX-XX</a:t>
            </a:r>
          </a:p>
        </p:txBody>
      </p:sp>
    </p:spTree>
    <p:extLst>
      <p:ext uri="{BB962C8B-B14F-4D97-AF65-F5344CB8AC3E}">
        <p14:creationId xmlns:p14="http://schemas.microsoft.com/office/powerpoint/2010/main" val="2558313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15/03/2024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4226599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15/03/2024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4053012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E45D14-81B7-4F4A-9D53-7C1A91F5925A}" type="datetimeFigureOut">
              <a:rPr lang="en-AU" smtClean="0"/>
              <a:t>15/03/2024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4242839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6EE45D14-81B7-4F4A-9D53-7C1A91F5925A}" type="datetimeFigureOut">
              <a:rPr lang="en-AU" smtClean="0"/>
              <a:t>15/03/2024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1830798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6EE45D14-81B7-4F4A-9D53-7C1A91F5925A}" type="datetimeFigureOut">
              <a:rPr lang="en-AU" smtClean="0"/>
              <a:t>15/03/2024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1712000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6EE45D14-81B7-4F4A-9D53-7C1A91F5925A}" type="datetimeFigureOut">
              <a:rPr lang="en-AU" smtClean="0"/>
              <a:t>15/03/2024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52775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45D14-81B7-4F4A-9D53-7C1A91F5925A}" type="datetimeFigureOut">
              <a:rPr lang="en-AU" smtClean="0"/>
              <a:t>15/03/2024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3977411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15/03/2024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66873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E45D14-81B7-4F4A-9D53-7C1A91F5925A}" type="datetimeFigureOut">
              <a:rPr lang="en-AU" smtClean="0"/>
              <a:t>15/03/2024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3700150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E45D14-81B7-4F4A-9D53-7C1A91F5925A}" type="datetimeFigureOut">
              <a:rPr lang="en-AU" smtClean="0"/>
              <a:t>15/03/2024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739680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15/03/2024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994987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15/03/2024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3162840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E45D14-81B7-4F4A-9D53-7C1A91F5925A}" type="datetimeFigureOut">
              <a:rPr lang="en-AU" smtClean="0"/>
              <a:t>15/03/2024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576639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6EE45D14-81B7-4F4A-9D53-7C1A91F5925A}" type="datetimeFigureOut">
              <a:rPr lang="en-AU" smtClean="0"/>
              <a:t>15/03/2024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3827587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6EE45D14-81B7-4F4A-9D53-7C1A91F5925A}" type="datetimeFigureOut">
              <a:rPr lang="en-AU" smtClean="0"/>
              <a:t>15/03/2024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916127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6EE45D14-81B7-4F4A-9D53-7C1A91F5925A}" type="datetimeFigureOut">
              <a:rPr lang="en-AU" smtClean="0"/>
              <a:t>15/03/2024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1465986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45D14-81B7-4F4A-9D53-7C1A91F5925A}" type="datetimeFigureOut">
              <a:rPr lang="en-AU" smtClean="0"/>
              <a:t>15/03/2024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199601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E45D14-81B7-4F4A-9D53-7C1A91F5925A}" type="datetimeFigureOut">
              <a:rPr lang="en-AU" smtClean="0"/>
              <a:t>15/03/2024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455056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E45D14-81B7-4F4A-9D53-7C1A91F5925A}" type="datetimeFigureOut">
              <a:rPr lang="en-AU" smtClean="0"/>
              <a:t>15/03/2024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802577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45D14-81B7-4F4A-9D53-7C1A91F5925A}" type="datetimeFigureOut">
              <a:rPr lang="en-AU" smtClean="0"/>
              <a:t>15/03/2024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4968D8-1C26-4DC3-8D84-A02601690BF5}" type="slidenum">
              <a:rPr lang="en-AU" smtClean="0"/>
              <a:t>‹#›</a:t>
            </a:fld>
            <a:endParaRPr lang="en-AU"/>
          </a:p>
        </p:txBody>
      </p:sp>
    </p:spTree>
    <p:extLst>
      <p:ext uri="{BB962C8B-B14F-4D97-AF65-F5344CB8AC3E}">
        <p14:creationId xmlns:p14="http://schemas.microsoft.com/office/powerpoint/2010/main" val="657760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45D14-81B7-4F4A-9D53-7C1A91F5925A}" type="datetimeFigureOut">
              <a:rPr lang="en-AU" smtClean="0"/>
              <a:t>15/03/2024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4968D8-1C26-4DC3-8D84-A02601690BF5}" type="slidenum">
              <a:rPr lang="en-AU" smtClean="0"/>
              <a:t>‹#›</a:t>
            </a:fld>
            <a:endParaRPr lang="en-AU"/>
          </a:p>
        </p:txBody>
      </p:sp>
    </p:spTree>
    <p:extLst>
      <p:ext uri="{BB962C8B-B14F-4D97-AF65-F5344CB8AC3E}">
        <p14:creationId xmlns:p14="http://schemas.microsoft.com/office/powerpoint/2010/main" val="991619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6.png"/><Relationship Id="rId7" Type="http://schemas.openxmlformats.org/officeDocument/2006/relationships/image" Target="../media/image83.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7.png"/></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17.png"/><Relationship Id="rId4" Type="http://schemas.openxmlformats.org/officeDocument/2006/relationships/image" Target="../media/image7.png"/></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png"/><Relationship Id="rId4" Type="http://schemas.openxmlformats.org/officeDocument/2006/relationships/image" Target="../media/image6.png"/></Relationships>
</file>

<file path=ppt/slides/_rels/slide1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9.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27.png"/><Relationship Id="rId4" Type="http://schemas.openxmlformats.org/officeDocument/2006/relationships/image" Target="../media/image28.png"/></Relationships>
</file>

<file path=ppt/slides/_rels/slide1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27.png"/><Relationship Id="rId4" Type="http://schemas.openxmlformats.org/officeDocument/2006/relationships/image" Target="../media/image2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7.png"/></Relationships>
</file>

<file path=ppt/slides/_rels/slide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7.png"/></Relationships>
</file>

<file path=ppt/slides/_rels/slide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7.png"/></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21.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6.png"/><Relationship Id="rId7" Type="http://schemas.openxmlformats.org/officeDocument/2006/relationships/image" Target="../media/image97.jpe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7.png"/></Relationships>
</file>

<file path=ppt/slides/_rels/slide1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17.png"/><Relationship Id="rId4" Type="http://schemas.openxmlformats.org/officeDocument/2006/relationships/image" Target="../media/image7.png"/></Relationships>
</file>

<file path=ppt/slides/_rels/slide1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3.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0.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0.pn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0.png"/><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6.pn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7.png"/></Relationships>
</file>

<file path=ppt/slides/_rels/slide1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27.png"/><Relationship Id="rId4" Type="http://schemas.openxmlformats.org/officeDocument/2006/relationships/image" Target="../media/image28.png"/></Relationships>
</file>

<file path=ppt/slides/_rels/slide1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27.png"/><Relationship Id="rId4" Type="http://schemas.openxmlformats.org/officeDocument/2006/relationships/image" Target="../media/image28.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7.png"/></Relationships>
</file>

<file path=ppt/slides/_rels/slide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9.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7.png"/></Relationships>
</file>

<file path=ppt/slides/_rels/slide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7.png"/></Relationships>
</file>

<file path=ppt/slides/_rels/slide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6.png"/></Relationships>
</file>

<file path=ppt/slides/_rels/slide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41.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6.png"/><Relationship Id="rId7" Type="http://schemas.openxmlformats.org/officeDocument/2006/relationships/image" Target="../media/image107.jpe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7.png"/></Relationships>
</file>

<file path=ppt/slides/_rels/slide1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1.jpe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7.png"/><Relationship Id="rId4" Type="http://schemas.openxmlformats.org/officeDocument/2006/relationships/image" Target="../media/image7.png"/></Relationships>
</file>

<file path=ppt/slides/_rels/slide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1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0.png"/><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0.png"/><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0.png"/><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0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1.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27.png"/><Relationship Id="rId4" Type="http://schemas.openxmlformats.org/officeDocument/2006/relationships/image" Target="../media/image28.png"/></Relationships>
</file>

<file path=ppt/slides/_rels/slide1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2.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27.png"/><Relationship Id="rId4" Type="http://schemas.openxmlformats.org/officeDocument/2006/relationships/image" Target="../media/image28.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jpe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6.png"/></Relationships>
</file>

<file path=ppt/slides/_rels/slide15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17.png"/><Relationship Id="rId4" Type="http://schemas.openxmlformats.org/officeDocument/2006/relationships/image" Target="../media/image7.png"/></Relationships>
</file>

<file path=ppt/slides/_rels/slide15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7.png"/><Relationship Id="rId4" Type="http://schemas.openxmlformats.org/officeDocument/2006/relationships/image" Target="../media/image7.png"/></Relationships>
</file>

<file path=ppt/slides/_rels/slide15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2.jpe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17.png"/><Relationship Id="rId4" Type="http://schemas.openxmlformats.org/officeDocument/2006/relationships/image" Target="../media/image7.png"/></Relationships>
</file>

<file path=ppt/slides/_rels/slide15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3.jpe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17.png"/><Relationship Id="rId4" Type="http://schemas.openxmlformats.org/officeDocument/2006/relationships/image" Target="../media/image7.png"/></Relationships>
</file>

<file path=ppt/slides/_rels/slide15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7.jpe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17.png"/><Relationship Id="rId4" Type="http://schemas.openxmlformats.org/officeDocument/2006/relationships/image" Target="../media/image7.png"/></Relationships>
</file>

<file path=ppt/slides/_rels/slide15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1.jpe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17.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1.jpe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7.png"/><Relationship Id="rId4" Type="http://schemas.openxmlformats.org/officeDocument/2006/relationships/image" Target="../media/image7.png"/></Relationships>
</file>

<file path=ppt/slides/_rels/slide1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9.png"/><Relationship Id="rId4" Type="http://schemas.openxmlformats.org/officeDocument/2006/relationships/image" Target="../media/image5.png"/><Relationship Id="rId9" Type="http://schemas.openxmlformats.org/officeDocument/2006/relationships/image" Target="../media/image38.png"/></Relationships>
</file>

<file path=ppt/slides/_rels/slide16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7.png"/><Relationship Id="rId4" Type="http://schemas.openxmlformats.org/officeDocument/2006/relationships/image" Target="../media/image6.png"/></Relationships>
</file>

<file path=ppt/slides/_rels/slide16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png"/><Relationship Id="rId7" Type="http://schemas.openxmlformats.org/officeDocument/2006/relationships/image" Target="../media/image8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75.png"/></Relationships>
</file>

<file path=ppt/slides/_rels/slide1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7.png"/><Relationship Id="rId4" Type="http://schemas.openxmlformats.org/officeDocument/2006/relationships/image" Target="../media/image6.png"/></Relationships>
</file>

<file path=ppt/slides/_rels/slide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2.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7.png"/></Relationships>
</file>

<file path=ppt/slides/_rels/slide1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3.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27.png"/><Relationship Id="rId4" Type="http://schemas.openxmlformats.org/officeDocument/2006/relationships/image" Target="../media/image28.png"/></Relationships>
</file>

<file path=ppt/slides/_rels/slide1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4.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27.png"/><Relationship Id="rId4" Type="http://schemas.openxmlformats.org/officeDocument/2006/relationships/image" Target="../media/image28.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5.xml"/><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7.png"/></Relationships>
</file>

<file path=ppt/slides/_rels/slide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6.xml"/><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7.png"/></Relationships>
</file>

<file path=ppt/slides/_rels/slide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7.xml"/><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7.png"/></Relationships>
</file>

<file path=ppt/slides/_rels/slide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78.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6.png"/><Relationship Id="rId7" Type="http://schemas.openxmlformats.org/officeDocument/2006/relationships/image" Target="../media/image117.jpeg"/><Relationship Id="rId2" Type="http://schemas.openxmlformats.org/officeDocument/2006/relationships/notesSlide" Target="../notesSlides/notesSlide131.xml"/><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7.png"/></Relationships>
</file>

<file path=ppt/slides/_rels/slide17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1.jpeg"/><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7.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2.jpeg"/><Relationship Id="rId2" Type="http://schemas.openxmlformats.org/officeDocument/2006/relationships/notesSlide" Target="../notesSlides/notesSlide13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0.png"/><Relationship Id="rId2" Type="http://schemas.openxmlformats.org/officeDocument/2006/relationships/notesSlide" Target="../notesSlides/notesSlide13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1.png"/><Relationship Id="rId2" Type="http://schemas.openxmlformats.org/officeDocument/2006/relationships/notesSlide" Target="../notesSlides/notesSlide13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2.png"/><Relationship Id="rId2" Type="http://schemas.openxmlformats.org/officeDocument/2006/relationships/notesSlide" Target="../notesSlides/notesSlide13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138.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22.png"/><Relationship Id="rId5" Type="http://schemas.openxmlformats.org/officeDocument/2006/relationships/image" Target="../media/image22.png"/><Relationship Id="rId10" Type="http://schemas.openxmlformats.org/officeDocument/2006/relationships/image" Target="../media/image121.png"/><Relationship Id="rId4" Type="http://schemas.openxmlformats.org/officeDocument/2006/relationships/image" Target="../media/image7.png"/><Relationship Id="rId9" Type="http://schemas.openxmlformats.org/officeDocument/2006/relationships/image" Target="../media/image120.png"/></Relationships>
</file>

<file path=ppt/slides/_rels/slide1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9.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27.png"/><Relationship Id="rId4" Type="http://schemas.openxmlformats.org/officeDocument/2006/relationships/image" Target="../media/image28.png"/></Relationships>
</file>

<file path=ppt/slides/_rels/slide1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0.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27.png"/><Relationship Id="rId4" Type="http://schemas.openxmlformats.org/officeDocument/2006/relationships/image" Target="../media/image28.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20.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1.xml"/><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7.png"/></Relationships>
</file>

<file path=ppt/slides/_rels/slide1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2.xml"/><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7.png"/></Relationships>
</file>

<file path=ppt/slides/_rels/slide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3.xml"/><Relationship Id="rId1" Type="http://schemas.openxmlformats.org/officeDocument/2006/relationships/slideLayout" Target="../slideLayouts/slideLayout7.xml"/><Relationship Id="rId5" Type="http://schemas.openxmlformats.org/officeDocument/2006/relationships/image" Target="../media/image126.jpeg"/><Relationship Id="rId4" Type="http://schemas.openxmlformats.org/officeDocument/2006/relationships/image" Target="../media/image7.png"/></Relationships>
</file>

<file path=ppt/slides/_rels/slide1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98.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6.png"/><Relationship Id="rId7" Type="http://schemas.openxmlformats.org/officeDocument/2006/relationships/image" Target="../media/image129.jpeg"/><Relationship Id="rId2" Type="http://schemas.openxmlformats.org/officeDocument/2006/relationships/notesSlide" Target="../notesSlides/notesSlide147.xml"/><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7.png"/></Relationships>
</file>

<file path=ppt/slides/_rels/slide19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7.jpeg"/><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7.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0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2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0.png"/><Relationship Id="rId2" Type="http://schemas.openxmlformats.org/officeDocument/2006/relationships/notesSlide" Target="../notesSlides/notesSlide14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1.png"/><Relationship Id="rId2" Type="http://schemas.openxmlformats.org/officeDocument/2006/relationships/notesSlide" Target="../notesSlides/notesSlide15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2.png"/><Relationship Id="rId2" Type="http://schemas.openxmlformats.org/officeDocument/2006/relationships/notesSlide" Target="../notesSlides/notesSlide15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153.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22.png"/><Relationship Id="rId5" Type="http://schemas.openxmlformats.org/officeDocument/2006/relationships/image" Target="../media/image22.png"/><Relationship Id="rId10" Type="http://schemas.openxmlformats.org/officeDocument/2006/relationships/image" Target="../media/image121.png"/><Relationship Id="rId4" Type="http://schemas.openxmlformats.org/officeDocument/2006/relationships/image" Target="../media/image7.png"/><Relationship Id="rId9" Type="http://schemas.openxmlformats.org/officeDocument/2006/relationships/image" Target="../media/image120.png"/></Relationships>
</file>

<file path=ppt/slides/_rels/slide2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4.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27.png"/><Relationship Id="rId4" Type="http://schemas.openxmlformats.org/officeDocument/2006/relationships/image" Target="../media/image28.png"/></Relationships>
</file>

<file path=ppt/slides/_rels/slide2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5.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27.png"/><Relationship Id="rId4" Type="http://schemas.openxmlformats.org/officeDocument/2006/relationships/image" Target="../media/image28.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6.xml"/><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7.png"/></Relationships>
</file>

<file path=ppt/slides/_rels/slide2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7.xml"/><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7.png"/></Relationships>
</file>

<file path=ppt/slides/_rels/slide2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8.xml"/><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7.png"/></Relationships>
</file>

<file path=ppt/slides/_rels/slide2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18.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6.png"/><Relationship Id="rId7" Type="http://schemas.openxmlformats.org/officeDocument/2006/relationships/image" Target="../media/image138.jpeg"/><Relationship Id="rId2" Type="http://schemas.openxmlformats.org/officeDocument/2006/relationships/notesSlide" Target="../notesSlides/notesSlide162.xml"/><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7.png"/></Relationships>
</file>

<file path=ppt/slides/_rels/slide2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2.jpeg"/><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7.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7.png"/><Relationship Id="rId4" Type="http://schemas.openxmlformats.org/officeDocument/2006/relationships/image" Target="../media/image6.png"/></Relationships>
</file>

<file path=ppt/slides/_rels/slide2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41.png"/><Relationship Id="rId2" Type="http://schemas.openxmlformats.org/officeDocument/2006/relationships/notesSlide" Target="../notesSlides/notesSlide16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42.png"/><Relationship Id="rId2" Type="http://schemas.openxmlformats.org/officeDocument/2006/relationships/notesSlide" Target="../notesSlides/notesSlide16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43.png"/><Relationship Id="rId2" Type="http://schemas.openxmlformats.org/officeDocument/2006/relationships/notesSlide" Target="../notesSlides/notesSlide16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16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41.png"/></Relationships>
</file>

<file path=ppt/slides/_rels/slide2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8.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27.png"/><Relationship Id="rId4" Type="http://schemas.openxmlformats.org/officeDocument/2006/relationships/image" Target="../media/image28.png"/></Relationships>
</file>

<file path=ppt/slides/_rels/slide2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9.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27.png"/><Relationship Id="rId4" Type="http://schemas.openxmlformats.org/officeDocument/2006/relationships/image" Target="../media/image28.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0.xml"/><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7.png"/></Relationships>
</file>

<file path=ppt/slides/_rels/slide2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1.xml"/><Relationship Id="rId1" Type="http://schemas.openxmlformats.org/officeDocument/2006/relationships/slideLayout" Target="../slideLayouts/slideLayout7.xml"/><Relationship Id="rId5" Type="http://schemas.openxmlformats.org/officeDocument/2006/relationships/image" Target="../media/image146.jpeg"/><Relationship Id="rId4" Type="http://schemas.openxmlformats.org/officeDocument/2006/relationships/image" Target="../media/image7.png"/></Relationships>
</file>

<file path=ppt/slides/_rels/slide2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2.xml"/><Relationship Id="rId1" Type="http://schemas.openxmlformats.org/officeDocument/2006/relationships/slideLayout" Target="../slideLayouts/slideLayout7.xml"/><Relationship Id="rId5" Type="http://schemas.openxmlformats.org/officeDocument/2006/relationships/image" Target="../media/image147.jpeg"/><Relationship Id="rId4" Type="http://schemas.openxmlformats.org/officeDocument/2006/relationships/image" Target="../media/image7.png"/></Relationships>
</file>

<file path=ppt/slides/_rels/slide2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37.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6.png"/><Relationship Id="rId7" Type="http://schemas.openxmlformats.org/officeDocument/2006/relationships/image" Target="../media/image150.jpeg"/><Relationship Id="rId2" Type="http://schemas.openxmlformats.org/officeDocument/2006/relationships/notesSlide" Target="../notesSlides/notesSlide176.xml"/><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7.png"/></Relationships>
</file>

<file path=ppt/slides/_rels/slide2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4.jpeg"/><Relationship Id="rId2" Type="http://schemas.openxmlformats.org/officeDocument/2006/relationships/notesSlide" Target="../notesSlides/notesSlide177.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7.png"/><Relationship Id="rId4" Type="http://schemas.openxmlformats.org/officeDocument/2006/relationships/image" Target="../media/image7.png"/></Relationships>
</file>

<file path=ppt/slides/_rels/slide23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5.png"/><Relationship Id="rId7" Type="http://schemas.openxmlformats.org/officeDocument/2006/relationships/image" Target="../media/image14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7.png"/></Relationships>
</file>

<file path=ppt/slides/_rels/slide2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4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53.png"/><Relationship Id="rId2" Type="http://schemas.openxmlformats.org/officeDocument/2006/relationships/notesSlide" Target="../notesSlides/notesSlide17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4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54.png"/><Relationship Id="rId2" Type="http://schemas.openxmlformats.org/officeDocument/2006/relationships/notesSlide" Target="../notesSlides/notesSlide17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4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55.png"/><Relationship Id="rId2" Type="http://schemas.openxmlformats.org/officeDocument/2006/relationships/notesSlide" Target="../notesSlides/notesSlide18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18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54.png"/></Relationships>
</file>

<file path=ppt/slides/_rels/slide2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54.png"/><Relationship Id="rId4" Type="http://schemas.openxmlformats.org/officeDocument/2006/relationships/image" Target="../media/image28.png"/></Relationships>
</file>

<file path=ppt/slides/_rels/slide2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54.png"/><Relationship Id="rId4" Type="http://schemas.openxmlformats.org/officeDocument/2006/relationships/image" Target="../media/image28.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7.png"/></Relationships>
</file>

<file path=ppt/slides/_rels/slide2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4.xml"/><Relationship Id="rId1" Type="http://schemas.openxmlformats.org/officeDocument/2006/relationships/slideLayout" Target="../slideLayouts/slideLayout7.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7.png"/></Relationships>
</file>

<file path=ppt/slides/_rels/slide2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5.xml"/><Relationship Id="rId1" Type="http://schemas.openxmlformats.org/officeDocument/2006/relationships/slideLayout" Target="../slideLayouts/slideLayout7.xml"/><Relationship Id="rId5" Type="http://schemas.openxmlformats.org/officeDocument/2006/relationships/image" Target="../media/image158.jpeg"/><Relationship Id="rId4" Type="http://schemas.openxmlformats.org/officeDocument/2006/relationships/image" Target="../media/image7.png"/></Relationships>
</file>

<file path=ppt/slides/_rels/slide2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6.xml"/><Relationship Id="rId1" Type="http://schemas.openxmlformats.org/officeDocument/2006/relationships/slideLayout" Target="../slideLayouts/slideLayout7.xml"/><Relationship Id="rId5" Type="http://schemas.openxmlformats.org/officeDocument/2006/relationships/image" Target="../media/image159.jpeg"/><Relationship Id="rId4" Type="http://schemas.openxmlformats.org/officeDocument/2006/relationships/image" Target="../media/image7.png"/></Relationships>
</file>

<file path=ppt/slides/_rels/slide2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56.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6.png"/><Relationship Id="rId7" Type="http://schemas.openxmlformats.org/officeDocument/2006/relationships/image" Target="../media/image162.jpeg"/><Relationship Id="rId2" Type="http://schemas.openxmlformats.org/officeDocument/2006/relationships/notesSlide" Target="../notesSlides/notesSlide190.xml"/><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7.png"/></Relationships>
</file>

<file path=ppt/slides/_rels/slide25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6.jpeg"/><Relationship Id="rId2" Type="http://schemas.openxmlformats.org/officeDocument/2006/relationships/notesSlide" Target="../notesSlides/notesSlide191.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7.png"/><Relationship Id="rId4" Type="http://schemas.openxmlformats.org/officeDocument/2006/relationships/image" Target="../media/image7.png"/></Relationships>
</file>

<file path=ppt/slides/_rels/slide25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png"/><Relationship Id="rId2" Type="http://schemas.openxmlformats.org/officeDocument/2006/relationships/notesSlide" Target="../notesSlides/notesSlide19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2.jpeg"/><Relationship Id="rId4" Type="http://schemas.openxmlformats.org/officeDocument/2006/relationships/image" Target="../media/image5.png"/></Relationships>
</file>

<file path=ppt/slides/_rels/slide2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7.png"/></Relationships>
</file>

<file path=ppt/slides/_rels/slide26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5.png"/><Relationship Id="rId2" Type="http://schemas.openxmlformats.org/officeDocument/2006/relationships/notesSlide" Target="../notesSlides/notesSlide19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6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6.png"/><Relationship Id="rId2" Type="http://schemas.openxmlformats.org/officeDocument/2006/relationships/notesSlide" Target="../notesSlides/notesSlide19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6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7.png"/><Relationship Id="rId2" Type="http://schemas.openxmlformats.org/officeDocument/2006/relationships/notesSlide" Target="../notesSlides/notesSlide19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6.xml"/><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5.png"/></Relationships>
</file>

<file path=ppt/slides/_rels/slide2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7.xml"/><Relationship Id="rId1" Type="http://schemas.openxmlformats.org/officeDocument/2006/relationships/slideLayout" Target="../slideLayouts/slideLayout7.xml"/><Relationship Id="rId5" Type="http://schemas.openxmlformats.org/officeDocument/2006/relationships/image" Target="../media/image169.png"/><Relationship Id="rId4" Type="http://schemas.openxmlformats.org/officeDocument/2006/relationships/image" Target="../media/image5.png"/></Relationships>
</file>

<file path=ppt/slides/_rels/slide2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8.xml"/><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5.png"/></Relationships>
</file>

<file path=ppt/slides/_rels/slide26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1.png"/><Relationship Id="rId2" Type="http://schemas.openxmlformats.org/officeDocument/2006/relationships/notesSlide" Target="../notesSlides/notesSlide19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6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20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70.png"/></Relationships>
</file>

<file path=ppt/slides/_rels/slide2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7.png"/><Relationship Id="rId4" Type="http://schemas.openxmlformats.org/officeDocument/2006/relationships/image" Target="../media/image27.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1.xml"/><Relationship Id="rId1" Type="http://schemas.openxmlformats.org/officeDocument/2006/relationships/slideLayout" Target="../slideLayouts/slideLayout7.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7.png"/></Relationships>
</file>

<file path=ppt/slides/_rels/slide2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2.xml"/><Relationship Id="rId1" Type="http://schemas.openxmlformats.org/officeDocument/2006/relationships/slideLayout" Target="../slideLayouts/slideLayout7.xml"/><Relationship Id="rId5" Type="http://schemas.openxmlformats.org/officeDocument/2006/relationships/image" Target="../media/image174.jpeg"/><Relationship Id="rId4" Type="http://schemas.openxmlformats.org/officeDocument/2006/relationships/image" Target="../media/image7.png"/></Relationships>
</file>

<file path=ppt/slides/_rels/slide2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3.xml"/><Relationship Id="rId1" Type="http://schemas.openxmlformats.org/officeDocument/2006/relationships/slideLayout" Target="../slideLayouts/slideLayout7.xml"/><Relationship Id="rId5" Type="http://schemas.openxmlformats.org/officeDocument/2006/relationships/image" Target="../media/image175.jpeg"/><Relationship Id="rId4" Type="http://schemas.openxmlformats.org/officeDocument/2006/relationships/image" Target="../media/image7.png"/></Relationships>
</file>

<file path=ppt/slides/_rels/slide2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78.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6.png"/><Relationship Id="rId7" Type="http://schemas.openxmlformats.org/officeDocument/2006/relationships/image" Target="../media/image178.jpeg"/><Relationship Id="rId2" Type="http://schemas.openxmlformats.org/officeDocument/2006/relationships/notesSlide" Target="../notesSlides/notesSlide207.xml"/><Relationship Id="rId1" Type="http://schemas.openxmlformats.org/officeDocument/2006/relationships/slideLayout" Target="../slideLayouts/slideLayout7.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7.png"/></Relationships>
</file>

<file path=ppt/slides/_rels/slide27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0.png"/><Relationship Id="rId2" Type="http://schemas.openxmlformats.org/officeDocument/2006/relationships/notesSlide" Target="../notesSlides/notesSlide208.xml"/><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7.png"/><Relationship Id="rId4" Type="http://schemas.openxmlformats.org/officeDocument/2006/relationships/image" Target="../media/image6.png"/></Relationships>
</file>

<file path=ppt/slides/_rels/slide2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8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81.png"/><Relationship Id="rId2" Type="http://schemas.openxmlformats.org/officeDocument/2006/relationships/notesSlide" Target="../notesSlides/notesSlide20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0.xml"/><Relationship Id="rId1" Type="http://schemas.openxmlformats.org/officeDocument/2006/relationships/slideLayout" Target="../slideLayouts/slideLayout7.xml"/><Relationship Id="rId5" Type="http://schemas.openxmlformats.org/officeDocument/2006/relationships/image" Target="../media/image182.png"/><Relationship Id="rId4" Type="http://schemas.openxmlformats.org/officeDocument/2006/relationships/image" Target="../media/image5.png"/></Relationships>
</file>

<file path=ppt/slides/_rels/slide28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83.png"/><Relationship Id="rId2" Type="http://schemas.openxmlformats.org/officeDocument/2006/relationships/notesSlide" Target="../notesSlides/notesSlide21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84.png"/><Relationship Id="rId2" Type="http://schemas.openxmlformats.org/officeDocument/2006/relationships/notesSlide" Target="../notesSlides/notesSlide21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3.xml"/><Relationship Id="rId1" Type="http://schemas.openxmlformats.org/officeDocument/2006/relationships/slideLayout" Target="../slideLayouts/slideLayout7.xml"/><Relationship Id="rId5" Type="http://schemas.openxmlformats.org/officeDocument/2006/relationships/image" Target="../media/image185.png"/><Relationship Id="rId4" Type="http://schemas.openxmlformats.org/officeDocument/2006/relationships/image" Target="../media/image5.png"/></Relationships>
</file>

<file path=ppt/slides/_rels/slide28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86.png"/><Relationship Id="rId2" Type="http://schemas.openxmlformats.org/officeDocument/2006/relationships/notesSlide" Target="../notesSlides/notesSlide21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21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82.png"/></Relationships>
</file>

<file path=ppt/slides/_rels/slide2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6.xml"/><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27.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7.xml"/><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27.png"/><Relationship Id="rId4" Type="http://schemas.openxmlformats.org/officeDocument/2006/relationships/image" Target="../media/image28.pn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8.xml"/><Relationship Id="rId1" Type="http://schemas.openxmlformats.org/officeDocument/2006/relationships/slideLayout" Target="../slideLayouts/slideLayout7.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7.png"/></Relationships>
</file>

<file path=ppt/slides/_rels/slide2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9.xml"/><Relationship Id="rId1" Type="http://schemas.openxmlformats.org/officeDocument/2006/relationships/slideLayout" Target="../slideLayouts/slideLayout7.xml"/><Relationship Id="rId5" Type="http://schemas.openxmlformats.org/officeDocument/2006/relationships/image" Target="../media/image189.jpeg"/><Relationship Id="rId4" Type="http://schemas.openxmlformats.org/officeDocument/2006/relationships/image" Target="../media/image7.png"/></Relationships>
</file>

<file path=ppt/slides/_rels/slide2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0.xml"/><Relationship Id="rId1" Type="http://schemas.openxmlformats.org/officeDocument/2006/relationships/slideLayout" Target="../slideLayouts/slideLayout7.xml"/><Relationship Id="rId5" Type="http://schemas.openxmlformats.org/officeDocument/2006/relationships/image" Target="../media/image190.jpeg"/><Relationship Id="rId4" Type="http://schemas.openxmlformats.org/officeDocument/2006/relationships/image" Target="../media/image7.png"/></Relationships>
</file>

<file path=ppt/slides/_rels/slide2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png"/><Relationship Id="rId7"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7.png"/></Relationships>
</file>

<file path=ppt/slides/_rels/slide300.xml.rels><?xml version="1.0" encoding="UTF-8" standalone="yes"?>
<Relationships xmlns="http://schemas.openxmlformats.org/package/2006/relationships"><Relationship Id="rId8" Type="http://schemas.openxmlformats.org/officeDocument/2006/relationships/image" Target="../media/image194.jpeg"/><Relationship Id="rId3" Type="http://schemas.openxmlformats.org/officeDocument/2006/relationships/image" Target="../media/image6.png"/><Relationship Id="rId7" Type="http://schemas.openxmlformats.org/officeDocument/2006/relationships/image" Target="../media/image193.jpeg"/><Relationship Id="rId2" Type="http://schemas.openxmlformats.org/officeDocument/2006/relationships/notesSlide" Target="../notesSlides/notesSlide224.xml"/><Relationship Id="rId1" Type="http://schemas.openxmlformats.org/officeDocument/2006/relationships/slideLayout" Target="../slideLayouts/slideLayout7.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7.png"/></Relationships>
</file>

<file path=ppt/slides/_rels/slide30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7.jpeg"/><Relationship Id="rId2" Type="http://schemas.openxmlformats.org/officeDocument/2006/relationships/notesSlide" Target="../notesSlides/notesSlide225.xml"/><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7.png"/><Relationship Id="rId4" Type="http://schemas.openxmlformats.org/officeDocument/2006/relationships/image" Target="../media/image7.png"/></Relationships>
</file>

<file path=ppt/slides/_rels/slide30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png"/><Relationship Id="rId2" Type="http://schemas.openxmlformats.org/officeDocument/2006/relationships/notesSlide" Target="../notesSlides/notesSlide22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2.jpeg"/><Relationship Id="rId4" Type="http://schemas.openxmlformats.org/officeDocument/2006/relationships/image" Target="../media/image5.png"/></Relationships>
</file>

<file path=ppt/slides/_rels/slide3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7.xml"/><Relationship Id="rId1" Type="http://schemas.openxmlformats.org/officeDocument/2006/relationships/slideLayout" Target="../slideLayouts/slideLayout7.xml"/><Relationship Id="rId5" Type="http://schemas.openxmlformats.org/officeDocument/2006/relationships/image" Target="../media/image196.png"/><Relationship Id="rId4" Type="http://schemas.openxmlformats.org/officeDocument/2006/relationships/image" Target="../media/image5.png"/></Relationships>
</file>

<file path=ppt/slides/_rels/slide30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7.png"/><Relationship Id="rId2" Type="http://schemas.openxmlformats.org/officeDocument/2006/relationships/notesSlide" Target="../notesSlides/notesSlide22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9.xml"/><Relationship Id="rId1" Type="http://schemas.openxmlformats.org/officeDocument/2006/relationships/slideLayout" Target="../slideLayouts/slideLayout7.xml"/><Relationship Id="rId5" Type="http://schemas.openxmlformats.org/officeDocument/2006/relationships/image" Target="../media/image198.png"/><Relationship Id="rId4" Type="http://schemas.openxmlformats.org/officeDocument/2006/relationships/image" Target="../media/image5.png"/></Relationships>
</file>

<file path=ppt/slides/_rels/slide30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9.png"/><Relationship Id="rId2" Type="http://schemas.openxmlformats.org/officeDocument/2006/relationships/notesSlide" Target="../notesSlides/notesSlide23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1.xml"/><Relationship Id="rId1" Type="http://schemas.openxmlformats.org/officeDocument/2006/relationships/slideLayout" Target="../slideLayouts/slideLayout7.xml"/><Relationship Id="rId5" Type="http://schemas.openxmlformats.org/officeDocument/2006/relationships/image" Target="../media/image200.png"/><Relationship Id="rId4" Type="http://schemas.openxmlformats.org/officeDocument/2006/relationships/image" Target="../media/image5.png"/></Relationships>
</file>

<file path=ppt/slides/_rels/slide30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png"/><Relationship Id="rId2" Type="http://schemas.openxmlformats.org/officeDocument/2006/relationships/notesSlide" Target="../notesSlides/notesSlide23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01.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17.png"/><Relationship Id="rId4" Type="http://schemas.openxmlformats.org/officeDocument/2006/relationships/image" Target="../media/image7.png"/></Relationships>
</file>

<file path=ppt/slides/_rels/slide3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2.png"/><Relationship Id="rId2" Type="http://schemas.openxmlformats.org/officeDocument/2006/relationships/notesSlide" Target="../notesSlides/notesSlide23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23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201.png"/></Relationships>
</file>

<file path=ppt/slides/_rels/slide3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5.xml"/><Relationship Id="rId1" Type="http://schemas.openxmlformats.org/officeDocument/2006/relationships/slideLayout" Target="../slideLayouts/slideLayout7.xml"/><Relationship Id="rId6" Type="http://schemas.openxmlformats.org/officeDocument/2006/relationships/image" Target="../media/image201.png"/><Relationship Id="rId5" Type="http://schemas.openxmlformats.org/officeDocument/2006/relationships/image" Target="../media/image27.png"/><Relationship Id="rId4" Type="http://schemas.openxmlformats.org/officeDocument/2006/relationships/image" Target="../media/image28.png"/></Relationships>
</file>

<file path=ppt/slides/_rels/slide3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6.xml"/><Relationship Id="rId1" Type="http://schemas.openxmlformats.org/officeDocument/2006/relationships/slideLayout" Target="../slideLayouts/slideLayout7.xml"/><Relationship Id="rId6" Type="http://schemas.openxmlformats.org/officeDocument/2006/relationships/image" Target="../media/image201.png"/><Relationship Id="rId5" Type="http://schemas.openxmlformats.org/officeDocument/2006/relationships/image" Target="../media/image27.png"/><Relationship Id="rId4" Type="http://schemas.openxmlformats.org/officeDocument/2006/relationships/image" Target="../media/image28.png"/></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7.xml"/><Relationship Id="rId1" Type="http://schemas.openxmlformats.org/officeDocument/2006/relationships/slideLayout" Target="../slideLayouts/slideLayout7.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7.png"/></Relationships>
</file>

<file path=ppt/slides/_rels/slide3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8.xml"/><Relationship Id="rId1" Type="http://schemas.openxmlformats.org/officeDocument/2006/relationships/slideLayout" Target="../slideLayouts/slideLayout7.xml"/><Relationship Id="rId5" Type="http://schemas.openxmlformats.org/officeDocument/2006/relationships/image" Target="../media/image205.jpeg"/><Relationship Id="rId4" Type="http://schemas.openxmlformats.org/officeDocument/2006/relationships/image" Target="../media/image7.png"/></Relationships>
</file>

<file path=ppt/slides/_rels/slide3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9.xml"/><Relationship Id="rId1" Type="http://schemas.openxmlformats.org/officeDocument/2006/relationships/slideLayout" Target="../slideLayouts/slideLayout7.xml"/><Relationship Id="rId5" Type="http://schemas.openxmlformats.org/officeDocument/2006/relationships/image" Target="../media/image206.jpe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23.xml.rels><?xml version="1.0" encoding="UTF-8" standalone="yes"?>
<Relationships xmlns="http://schemas.openxmlformats.org/package/2006/relationships"><Relationship Id="rId8" Type="http://schemas.openxmlformats.org/officeDocument/2006/relationships/image" Target="../media/image210.jpeg"/><Relationship Id="rId3" Type="http://schemas.openxmlformats.org/officeDocument/2006/relationships/image" Target="../media/image6.png"/><Relationship Id="rId7" Type="http://schemas.openxmlformats.org/officeDocument/2006/relationships/image" Target="../media/image209.jpeg"/><Relationship Id="rId2" Type="http://schemas.openxmlformats.org/officeDocument/2006/relationships/notesSlide" Target="../notesSlides/notesSlide243.xml"/><Relationship Id="rId1" Type="http://schemas.openxmlformats.org/officeDocument/2006/relationships/slideLayout" Target="../slideLayouts/slideLayout7.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7.png"/></Relationships>
</file>

<file path=ppt/slides/_rels/slide3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3.jpeg"/><Relationship Id="rId2" Type="http://schemas.openxmlformats.org/officeDocument/2006/relationships/notesSlide" Target="../notesSlides/notesSlide244.xml"/><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17.png"/><Relationship Id="rId4" Type="http://schemas.openxmlformats.org/officeDocument/2006/relationships/image" Target="../media/image7.png"/></Relationships>
</file>

<file path=ppt/slides/_rels/slide3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2.png"/><Relationship Id="rId5" Type="http://schemas.openxmlformats.org/officeDocument/2006/relationships/image" Target="../media/image7.png"/><Relationship Id="rId4" Type="http://schemas.openxmlformats.org/officeDocument/2006/relationships/image" Target="../media/image6.png"/></Relationships>
</file>

<file path=ppt/slides/_rels/slide3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2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2.png"/><Relationship Id="rId2" Type="http://schemas.openxmlformats.org/officeDocument/2006/relationships/notesSlide" Target="../notesSlides/notesSlide24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6.xml"/><Relationship Id="rId1" Type="http://schemas.openxmlformats.org/officeDocument/2006/relationships/slideLayout" Target="../slideLayouts/slideLayout7.xml"/><Relationship Id="rId5" Type="http://schemas.openxmlformats.org/officeDocument/2006/relationships/image" Target="../media/image213.png"/><Relationship Id="rId4" Type="http://schemas.openxmlformats.org/officeDocument/2006/relationships/image" Target="../media/image5.png"/></Relationships>
</file>

<file path=ppt/slides/_rels/slide32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4.png"/><Relationship Id="rId2" Type="http://schemas.openxmlformats.org/officeDocument/2006/relationships/notesSlide" Target="../notesSlides/notesSlide24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8.xml"/><Relationship Id="rId1" Type="http://schemas.openxmlformats.org/officeDocument/2006/relationships/slideLayout" Target="../slideLayouts/slideLayout7.xml"/><Relationship Id="rId5" Type="http://schemas.openxmlformats.org/officeDocument/2006/relationships/image" Target="../media/image215.png"/><Relationship Id="rId4" Type="http://schemas.openxmlformats.org/officeDocument/2006/relationships/image" Target="../media/image5.png"/></Relationships>
</file>

<file path=ppt/slides/_rels/slide33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6.png"/><Relationship Id="rId2" Type="http://schemas.openxmlformats.org/officeDocument/2006/relationships/notesSlide" Target="../notesSlides/notesSlide24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3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7.png"/><Relationship Id="rId2" Type="http://schemas.openxmlformats.org/officeDocument/2006/relationships/notesSlide" Target="../notesSlides/notesSlide25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25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215.png"/></Relationships>
</file>

<file path=ppt/slides/_rels/slide3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2.xml"/><Relationship Id="rId1" Type="http://schemas.openxmlformats.org/officeDocument/2006/relationships/slideLayout" Target="../slideLayouts/slideLayout7.xml"/><Relationship Id="rId6" Type="http://schemas.openxmlformats.org/officeDocument/2006/relationships/image" Target="../media/image217.png"/><Relationship Id="rId5" Type="http://schemas.openxmlformats.org/officeDocument/2006/relationships/image" Target="../media/image27.png"/><Relationship Id="rId4" Type="http://schemas.openxmlformats.org/officeDocument/2006/relationships/image" Target="../media/image28.png"/></Relationships>
</file>

<file path=ppt/slides/_rels/slide3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3.xml"/><Relationship Id="rId1" Type="http://schemas.openxmlformats.org/officeDocument/2006/relationships/slideLayout" Target="../slideLayouts/slideLayout7.xml"/><Relationship Id="rId6" Type="http://schemas.openxmlformats.org/officeDocument/2006/relationships/image" Target="../media/image217.png"/><Relationship Id="rId5" Type="http://schemas.openxmlformats.org/officeDocument/2006/relationships/image" Target="../media/image27.png"/><Relationship Id="rId4" Type="http://schemas.openxmlformats.org/officeDocument/2006/relationships/image" Target="../media/image28.png"/></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jpeg"/><Relationship Id="rId2" Type="http://schemas.openxmlformats.org/officeDocument/2006/relationships/notesSlide" Target="../notesSlides/notesSlide254.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6.png"/></Relationships>
</file>

<file path=ppt/slides/_rels/slide3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notesSlide" Target="../notesSlides/notesSlide255.xml"/><Relationship Id="rId1" Type="http://schemas.openxmlformats.org/officeDocument/2006/relationships/slideLayout" Target="../slideLayouts/slideLayout14.xml"/><Relationship Id="rId6" Type="http://schemas.openxmlformats.org/officeDocument/2006/relationships/image" Target="../media/image29.jpeg"/><Relationship Id="rId5" Type="http://schemas.openxmlformats.org/officeDocument/2006/relationships/image" Target="../media/image17.png"/><Relationship Id="rId4" Type="http://schemas.openxmlformats.org/officeDocument/2006/relationships/image" Target="../media/image7.png"/></Relationships>
</file>

<file path=ppt/slides/_rels/slide33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notesSlide" Target="../notesSlides/notesSlide256.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1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4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2.jpeg"/><Relationship Id="rId2" Type="http://schemas.openxmlformats.org/officeDocument/2006/relationships/notesSlide" Target="../notesSlides/notesSlide257.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17.png"/><Relationship Id="rId4" Type="http://schemas.openxmlformats.org/officeDocument/2006/relationships/image" Target="../media/image7.png"/></Relationships>
</file>

<file path=ppt/slides/_rels/slide34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3.jpeg"/><Relationship Id="rId2" Type="http://schemas.openxmlformats.org/officeDocument/2006/relationships/notesSlide" Target="../notesSlides/notesSlide258.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17.png"/><Relationship Id="rId4" Type="http://schemas.openxmlformats.org/officeDocument/2006/relationships/image" Target="../media/image7.png"/></Relationships>
</file>

<file path=ppt/slides/_rels/slide3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7.jpeg"/><Relationship Id="rId2" Type="http://schemas.openxmlformats.org/officeDocument/2006/relationships/notesSlide" Target="../notesSlides/notesSlide259.xml"/><Relationship Id="rId1" Type="http://schemas.openxmlformats.org/officeDocument/2006/relationships/slideLayout" Target="../slideLayouts/slideLayout14.xml"/><Relationship Id="rId6" Type="http://schemas.openxmlformats.org/officeDocument/2006/relationships/image" Target="../media/image85.png"/><Relationship Id="rId5" Type="http://schemas.openxmlformats.org/officeDocument/2006/relationships/image" Target="../media/image17.png"/><Relationship Id="rId4" Type="http://schemas.openxmlformats.org/officeDocument/2006/relationships/image" Target="../media/image7.png"/></Relationships>
</file>

<file path=ppt/slides/_rels/slide34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1.jpeg"/><Relationship Id="rId2" Type="http://schemas.openxmlformats.org/officeDocument/2006/relationships/notesSlide" Target="../notesSlides/notesSlide260.xml"/><Relationship Id="rId1" Type="http://schemas.openxmlformats.org/officeDocument/2006/relationships/slideLayout" Target="../slideLayouts/slideLayout14.xml"/><Relationship Id="rId6" Type="http://schemas.openxmlformats.org/officeDocument/2006/relationships/image" Target="../media/image99.png"/><Relationship Id="rId5" Type="http://schemas.openxmlformats.org/officeDocument/2006/relationships/image" Target="../media/image17.png"/><Relationship Id="rId4" Type="http://schemas.openxmlformats.org/officeDocument/2006/relationships/image" Target="../media/image7.png"/></Relationships>
</file>

<file path=ppt/slides/_rels/slide34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1.jpeg"/><Relationship Id="rId2" Type="http://schemas.openxmlformats.org/officeDocument/2006/relationships/notesSlide" Target="../notesSlides/notesSlide261.xml"/><Relationship Id="rId1" Type="http://schemas.openxmlformats.org/officeDocument/2006/relationships/slideLayout" Target="../slideLayouts/slideLayout14.xml"/><Relationship Id="rId6" Type="http://schemas.openxmlformats.org/officeDocument/2006/relationships/image" Target="../media/image109.png"/><Relationship Id="rId5" Type="http://schemas.openxmlformats.org/officeDocument/2006/relationships/image" Target="../media/image17.png"/><Relationship Id="rId4" Type="http://schemas.openxmlformats.org/officeDocument/2006/relationships/image" Target="../media/image7.png"/></Relationships>
</file>

<file path=ppt/slides/_rels/slide3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1.jpeg"/><Relationship Id="rId2" Type="http://schemas.openxmlformats.org/officeDocument/2006/relationships/notesSlide" Target="../notesSlides/notesSlide262.xml"/><Relationship Id="rId1" Type="http://schemas.openxmlformats.org/officeDocument/2006/relationships/slideLayout" Target="../slideLayouts/slideLayout14.xml"/><Relationship Id="rId6" Type="http://schemas.openxmlformats.org/officeDocument/2006/relationships/image" Target="../media/image119.png"/><Relationship Id="rId5" Type="http://schemas.openxmlformats.org/officeDocument/2006/relationships/image" Target="../media/image17.png"/><Relationship Id="rId4" Type="http://schemas.openxmlformats.org/officeDocument/2006/relationships/image" Target="../media/image7.png"/></Relationships>
</file>

<file path=ppt/slides/_rels/slide3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7.jpeg"/><Relationship Id="rId2" Type="http://schemas.openxmlformats.org/officeDocument/2006/relationships/notesSlide" Target="../notesSlides/notesSlide263.xml"/><Relationship Id="rId1" Type="http://schemas.openxmlformats.org/officeDocument/2006/relationships/slideLayout" Target="../slideLayouts/slideLayout14.xml"/><Relationship Id="rId6" Type="http://schemas.openxmlformats.org/officeDocument/2006/relationships/image" Target="../media/image131.png"/><Relationship Id="rId5" Type="http://schemas.openxmlformats.org/officeDocument/2006/relationships/image" Target="../media/image17.png"/><Relationship Id="rId4" Type="http://schemas.openxmlformats.org/officeDocument/2006/relationships/image" Target="../media/image7.png"/></Relationships>
</file>

<file path=ppt/slides/_rels/slide3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2.jpeg"/><Relationship Id="rId2" Type="http://schemas.openxmlformats.org/officeDocument/2006/relationships/notesSlide" Target="../notesSlides/notesSlide264.xml"/><Relationship Id="rId1" Type="http://schemas.openxmlformats.org/officeDocument/2006/relationships/slideLayout" Target="../slideLayouts/slideLayout14.xml"/><Relationship Id="rId6" Type="http://schemas.openxmlformats.org/officeDocument/2006/relationships/image" Target="../media/image140.png"/><Relationship Id="rId5" Type="http://schemas.openxmlformats.org/officeDocument/2006/relationships/image" Target="../media/image17.png"/><Relationship Id="rId4" Type="http://schemas.openxmlformats.org/officeDocument/2006/relationships/image" Target="../media/image7.png"/></Relationships>
</file>

<file path=ppt/slides/_rels/slide34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4.jpeg"/><Relationship Id="rId2" Type="http://schemas.openxmlformats.org/officeDocument/2006/relationships/notesSlide" Target="../notesSlides/notesSlide265.xml"/><Relationship Id="rId1" Type="http://schemas.openxmlformats.org/officeDocument/2006/relationships/slideLayout" Target="../slideLayouts/slideLayout14.xml"/><Relationship Id="rId6" Type="http://schemas.openxmlformats.org/officeDocument/2006/relationships/image" Target="../media/image152.png"/><Relationship Id="rId5" Type="http://schemas.openxmlformats.org/officeDocument/2006/relationships/image" Target="../media/image17.png"/><Relationship Id="rId4" Type="http://schemas.openxmlformats.org/officeDocument/2006/relationships/image" Target="../media/image7.png"/></Relationships>
</file>

<file path=ppt/slides/_rels/slide34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6.jpeg"/><Relationship Id="rId2" Type="http://schemas.openxmlformats.org/officeDocument/2006/relationships/notesSlide" Target="../notesSlides/notesSlide266.xml"/><Relationship Id="rId1" Type="http://schemas.openxmlformats.org/officeDocument/2006/relationships/slideLayout" Target="../slideLayouts/slideLayout14.xml"/><Relationship Id="rId6" Type="http://schemas.openxmlformats.org/officeDocument/2006/relationships/image" Target="../media/image164.png"/><Relationship Id="rId5" Type="http://schemas.openxmlformats.org/officeDocument/2006/relationships/image" Target="../media/image17.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8.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5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0.png"/><Relationship Id="rId2" Type="http://schemas.openxmlformats.org/officeDocument/2006/relationships/notesSlide" Target="../notesSlides/notesSlide267.xml"/><Relationship Id="rId1" Type="http://schemas.openxmlformats.org/officeDocument/2006/relationships/slideLayout" Target="../slideLayouts/slideLayout14.xml"/><Relationship Id="rId6" Type="http://schemas.openxmlformats.org/officeDocument/2006/relationships/image" Target="../media/image172.jpeg"/><Relationship Id="rId5" Type="http://schemas.openxmlformats.org/officeDocument/2006/relationships/image" Target="../media/image17.png"/><Relationship Id="rId4" Type="http://schemas.openxmlformats.org/officeDocument/2006/relationships/image" Target="../media/image7.png"/></Relationships>
</file>

<file path=ppt/slides/_rels/slide35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7.jpeg"/><Relationship Id="rId2" Type="http://schemas.openxmlformats.org/officeDocument/2006/relationships/notesSlide" Target="../notesSlides/notesSlide268.xml"/><Relationship Id="rId1" Type="http://schemas.openxmlformats.org/officeDocument/2006/relationships/slideLayout" Target="../slideLayouts/slideLayout14.xml"/><Relationship Id="rId6" Type="http://schemas.openxmlformats.org/officeDocument/2006/relationships/image" Target="../media/image195.png"/><Relationship Id="rId5" Type="http://schemas.openxmlformats.org/officeDocument/2006/relationships/image" Target="../media/image17.png"/><Relationship Id="rId4" Type="http://schemas.openxmlformats.org/officeDocument/2006/relationships/image" Target="../media/image7.png"/></Relationships>
</file>

<file path=ppt/slides/_rels/slide35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3.jpeg"/><Relationship Id="rId2" Type="http://schemas.openxmlformats.org/officeDocument/2006/relationships/notesSlide" Target="../notesSlides/notesSlide269.xml"/><Relationship Id="rId1" Type="http://schemas.openxmlformats.org/officeDocument/2006/relationships/slideLayout" Target="../slideLayouts/slideLayout14.xml"/><Relationship Id="rId6" Type="http://schemas.openxmlformats.org/officeDocument/2006/relationships/image" Target="../media/image211.png"/><Relationship Id="rId5" Type="http://schemas.openxmlformats.org/officeDocument/2006/relationships/image" Target="../media/image17.png"/><Relationship Id="rId4" Type="http://schemas.openxmlformats.org/officeDocument/2006/relationships/image" Target="../media/image7.png"/></Relationships>
</file>

<file path=ppt/slides/_rels/slide35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270.xml"/><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9.png"/><Relationship Id="rId4" Type="http://schemas.openxmlformats.org/officeDocument/2006/relationships/image" Target="../media/image5.png"/><Relationship Id="rId9" Type="http://schemas.openxmlformats.org/officeDocument/2006/relationships/image" Target="../media/image38.png"/></Relationships>
</file>

<file path=ppt/slides/_rels/slide35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2.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7.png"/><Relationship Id="rId4" Type="http://schemas.openxmlformats.org/officeDocument/2006/relationships/image" Target="../media/image6.png"/></Relationships>
</file>

<file path=ppt/slides/_rels/slide35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png"/><Relationship Id="rId7" Type="http://schemas.openxmlformats.org/officeDocument/2006/relationships/image" Target="../media/image88.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74.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75.png"/></Relationships>
</file>

<file path=ppt/slides/_rels/slide3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100.png"/><Relationship Id="rId5" Type="http://schemas.openxmlformats.org/officeDocument/2006/relationships/image" Target="../media/image7.png"/><Relationship Id="rId4" Type="http://schemas.openxmlformats.org/officeDocument/2006/relationships/image" Target="../media/image6.png"/></Relationships>
</file>

<file path=ppt/slides/_rels/slide3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58.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5.png"/><Relationship Id="rId7" Type="http://schemas.openxmlformats.org/officeDocument/2006/relationships/image" Target="../media/image182.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155.png"/><Relationship Id="rId5" Type="http://schemas.openxmlformats.org/officeDocument/2006/relationships/image" Target="../media/image7.png"/><Relationship Id="rId4" Type="http://schemas.openxmlformats.org/officeDocument/2006/relationships/image" Target="../media/image6.png"/></Relationships>
</file>

<file path=ppt/slides/_rels/slide3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1.xml"/><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9.png"/><Relationship Id="rId5" Type="http://schemas.openxmlformats.org/officeDocument/2006/relationships/image" Target="../media/image22.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6.png"/><Relationship Id="rId7"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7.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8.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6.png"/><Relationship Id="rId7"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17.pn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28.png"/><Relationship Id="rId4" Type="http://schemas.openxmlformats.org/officeDocument/2006/relationships/image" Target="../media/image2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png"/><Relationship Id="rId7"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7.png"/></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17.png"/><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74.png"/></Relationships>
</file>

<file path=ppt/slides/_rels/slide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7.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7.png"/><Relationship Id="rId4" Type="http://schemas.openxmlformats.org/officeDocument/2006/relationships/image" Target="../media/image2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png"/></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png"/></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D8A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E321D6C-FB69-449C-B537-DA9D0AE2DB3B}"/>
              </a:ext>
            </a:extLst>
          </p:cNvPr>
          <p:cNvSpPr txBox="1">
            <a:spLocks/>
          </p:cNvSpPr>
          <p:nvPr/>
        </p:nvSpPr>
        <p:spPr>
          <a:xfrm>
            <a:off x="0" y="5898978"/>
            <a:ext cx="12192000" cy="9590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4000"/>
              </a:lnSpc>
            </a:pPr>
            <a:endParaRPr lang="en-AU" sz="1800" b="1">
              <a:latin typeface="Century Gothic" panose="020B0502020202020204" pitchFamily="34" charset="0"/>
            </a:endParaRPr>
          </a:p>
        </p:txBody>
      </p:sp>
      <p:sp>
        <p:nvSpPr>
          <p:cNvPr id="2" name="Title 1"/>
          <p:cNvSpPr>
            <a:spLocks noGrp="1"/>
          </p:cNvSpPr>
          <p:nvPr>
            <p:ph type="ctrTitle"/>
          </p:nvPr>
        </p:nvSpPr>
        <p:spPr>
          <a:xfrm>
            <a:off x="-4" y="2506781"/>
            <a:ext cx="12191999" cy="1457324"/>
          </a:xfrm>
          <a:solidFill>
            <a:srgbClr val="E9D8A6">
              <a:alpha val="41000"/>
            </a:srgbClr>
          </a:solidFill>
        </p:spPr>
        <p:txBody>
          <a:bodyPr>
            <a:noAutofit/>
          </a:bodyPr>
          <a:lstStyle/>
          <a:p>
            <a:pPr>
              <a:lnSpc>
                <a:spcPct val="114000"/>
              </a:lnSpc>
            </a:pPr>
            <a:r>
              <a:rPr lang="en-AU" sz="4000" b="1" dirty="0">
                <a:latin typeface="Century Gothic" panose="020B0502020202020204" pitchFamily="34" charset="0"/>
              </a:rPr>
              <a:t>Kings and Queens: </a:t>
            </a:r>
            <a:br>
              <a:rPr lang="en-AU" sz="5400" b="1" dirty="0">
                <a:latin typeface="Century Gothic" panose="020B0502020202020204" pitchFamily="34" charset="0"/>
              </a:rPr>
            </a:br>
            <a:r>
              <a:rPr lang="en-AU" sz="2800" dirty="0">
                <a:latin typeface="Century Gothic" panose="020B0502020202020204" pitchFamily="34" charset="0"/>
              </a:rPr>
              <a:t>Knowledge Unit </a:t>
            </a:r>
            <a:endParaRPr lang="en-AU" sz="1800" dirty="0">
              <a:latin typeface="Century Gothic" panose="020B0502020202020204" pitchFamily="34" charset="0"/>
            </a:endParaRPr>
          </a:p>
        </p:txBody>
      </p:sp>
      <p:sp>
        <p:nvSpPr>
          <p:cNvPr id="3" name="TextBox 2">
            <a:extLst>
              <a:ext uri="{FF2B5EF4-FFF2-40B4-BE49-F238E27FC236}">
                <a16:creationId xmlns:a16="http://schemas.microsoft.com/office/drawing/2014/main" id="{DDA60A93-0A67-4C54-B9CB-58F8C9E8B178}"/>
              </a:ext>
            </a:extLst>
          </p:cNvPr>
          <p:cNvSpPr txBox="1"/>
          <p:nvPr/>
        </p:nvSpPr>
        <p:spPr>
          <a:xfrm>
            <a:off x="3821540" y="4204151"/>
            <a:ext cx="5123994" cy="1200329"/>
          </a:xfrm>
          <a:prstGeom prst="rect">
            <a:avLst/>
          </a:prstGeom>
          <a:noFill/>
        </p:spPr>
        <p:txBody>
          <a:bodyPr wrap="square" rtlCol="0">
            <a:spAutoFit/>
          </a:bodyPr>
          <a:lstStyle/>
          <a:p>
            <a:pPr algn="ctr"/>
            <a:r>
              <a:rPr lang="en-AU" b="1" dirty="0">
                <a:latin typeface="Century Gothic" panose="020B0502020202020204" pitchFamily="34" charset="0"/>
              </a:rPr>
              <a:t>Based on Core Knowledge (free program)</a:t>
            </a:r>
          </a:p>
          <a:p>
            <a:pPr algn="ctr"/>
            <a:endParaRPr lang="en-AU" b="1" dirty="0">
              <a:latin typeface="Century Gothic" panose="020B0502020202020204" pitchFamily="34" charset="0"/>
            </a:endParaRPr>
          </a:p>
          <a:p>
            <a:pPr algn="ctr"/>
            <a:r>
              <a:rPr lang="en-AU" b="1" dirty="0">
                <a:latin typeface="Century Gothic" panose="020B0502020202020204" pitchFamily="34" charset="0"/>
              </a:rPr>
              <a:t>Adapted to this slide deck by Kaitlyn Fiori</a:t>
            </a:r>
          </a:p>
          <a:p>
            <a:endParaRPr lang="en-AU" dirty="0"/>
          </a:p>
        </p:txBody>
      </p:sp>
      <p:sp>
        <p:nvSpPr>
          <p:cNvPr id="4" name="Rectangle 3">
            <a:extLst>
              <a:ext uri="{FF2B5EF4-FFF2-40B4-BE49-F238E27FC236}">
                <a16:creationId xmlns:a16="http://schemas.microsoft.com/office/drawing/2014/main" id="{3E049F40-662A-4B99-A61A-CC6658E5D934}"/>
              </a:ext>
            </a:extLst>
          </p:cNvPr>
          <p:cNvSpPr/>
          <p:nvPr/>
        </p:nvSpPr>
        <p:spPr>
          <a:xfrm>
            <a:off x="220298" y="182753"/>
            <a:ext cx="11489921" cy="661016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Insert Image</a:t>
            </a:r>
          </a:p>
          <a:p>
            <a:pPr algn="ctr"/>
            <a:endParaRPr lang="en-AU" dirty="0"/>
          </a:p>
          <a:p>
            <a:pPr algn="ctr"/>
            <a:endParaRPr lang="en-AU" dirty="0"/>
          </a:p>
          <a:p>
            <a:pPr algn="ctr"/>
            <a:endParaRPr lang="en-AU" dirty="0"/>
          </a:p>
          <a:p>
            <a:pPr algn="ctr"/>
            <a:endParaRPr lang="en-AU" dirty="0"/>
          </a:p>
          <a:p>
            <a:pPr algn="ctr"/>
            <a:endParaRPr lang="en-AU" dirty="0"/>
          </a:p>
          <a:p>
            <a:pPr algn="ctr"/>
            <a:endParaRPr lang="en-AU" dirty="0"/>
          </a:p>
          <a:p>
            <a:pPr algn="ctr"/>
            <a:endParaRPr lang="en-AU" dirty="0"/>
          </a:p>
          <a:p>
            <a:pPr algn="ctr"/>
            <a:endParaRPr lang="en-AU" dirty="0"/>
          </a:p>
          <a:p>
            <a:pPr algn="ctr"/>
            <a:r>
              <a:rPr lang="en-AU" dirty="0"/>
              <a:t> </a:t>
            </a:r>
          </a:p>
        </p:txBody>
      </p:sp>
      <p:sp>
        <p:nvSpPr>
          <p:cNvPr id="11" name="Subtitle 2">
            <a:extLst>
              <a:ext uri="{FF2B5EF4-FFF2-40B4-BE49-F238E27FC236}">
                <a16:creationId xmlns:a16="http://schemas.microsoft.com/office/drawing/2014/main" id="{157E5CF6-E1D5-4B20-9BB1-2DF49DA6E4AD}"/>
              </a:ext>
            </a:extLst>
          </p:cNvPr>
          <p:cNvSpPr txBox="1">
            <a:spLocks/>
          </p:cNvSpPr>
          <p:nvPr/>
        </p:nvSpPr>
        <p:spPr>
          <a:xfrm>
            <a:off x="10223693" y="91849"/>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Year 1</a:t>
            </a:r>
          </a:p>
        </p:txBody>
      </p:sp>
      <p:pic>
        <p:nvPicPr>
          <p:cNvPr id="10" name="Picture 9">
            <a:extLst>
              <a:ext uri="{FF2B5EF4-FFF2-40B4-BE49-F238E27FC236}">
                <a16:creationId xmlns:a16="http://schemas.microsoft.com/office/drawing/2014/main" id="{AE21B331-2694-6D94-7392-70061C62F53D}"/>
              </a:ext>
            </a:extLst>
          </p:cNvPr>
          <p:cNvPicPr>
            <a:picLocks noChangeAspect="1"/>
          </p:cNvPicPr>
          <p:nvPr/>
        </p:nvPicPr>
        <p:blipFill rotWithShape="1">
          <a:blip r:embed="rId2"/>
          <a:srcRect t="7888" b="44194"/>
          <a:stretch/>
        </p:blipFill>
        <p:spPr>
          <a:xfrm>
            <a:off x="3821540" y="265704"/>
            <a:ext cx="4548910" cy="2510102"/>
          </a:xfrm>
          <a:prstGeom prst="rect">
            <a:avLst/>
          </a:prstGeom>
        </p:spPr>
      </p:pic>
    </p:spTree>
    <p:extLst>
      <p:ext uri="{BB962C8B-B14F-4D97-AF65-F5344CB8AC3E}">
        <p14:creationId xmlns:p14="http://schemas.microsoft.com/office/powerpoint/2010/main" val="4153116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r>
              <a:rPr lang="en-US" sz="6600">
                <a:solidFill>
                  <a:srgbClr val="003A47"/>
                </a:solidFill>
                <a:latin typeface="Arial Rounded MT Bold" panose="020F0704030504030204" pitchFamily="34" charset="77"/>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r>
              <a:rPr lang="en-US" sz="6200">
                <a:solidFill>
                  <a:srgbClr val="003A47"/>
                </a:solidFill>
                <a:latin typeface="Century Gothic" panose="020B0502020202020204" pitchFamily="34" charset="0"/>
                <a:cs typeface="Manjari" panose="02000503000000000000" pitchFamily="2" charset="0"/>
              </a:rPr>
              <a:t>The </a:t>
            </a:r>
            <a:r>
              <a:rPr lang="en-US" sz="6200">
                <a:solidFill>
                  <a:srgbClr val="FF0000"/>
                </a:solidFill>
                <a:latin typeface="Century Gothic" panose="020B0502020202020204" pitchFamily="34" charset="0"/>
                <a:cs typeface="Manjari" panose="02000503000000000000" pitchFamily="2" charset="0"/>
              </a:rPr>
              <a:t>servants</a:t>
            </a:r>
            <a:r>
              <a:rPr lang="en-US" sz="6200">
                <a:solidFill>
                  <a:srgbClr val="003A47"/>
                </a:solidFill>
                <a:latin typeface="Century Gothic" panose="020B0502020202020204" pitchFamily="34" charset="0"/>
                <a:cs typeface="Manjari" panose="02000503000000000000" pitchFamily="2" charset="0"/>
              </a:rPr>
              <a:t> made the king’s bed. </a:t>
            </a:r>
          </a:p>
        </p:txBody>
      </p:sp>
    </p:spTree>
    <p:extLst>
      <p:ext uri="{BB962C8B-B14F-4D97-AF65-F5344CB8AC3E}">
        <p14:creationId xmlns:p14="http://schemas.microsoft.com/office/powerpoint/2010/main" val="26543923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fond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fond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 name="Picture 2" descr="A child holding a box&#10;&#10;Description automatically generated">
            <a:extLst>
              <a:ext uri="{FF2B5EF4-FFF2-40B4-BE49-F238E27FC236}">
                <a16:creationId xmlns:a16="http://schemas.microsoft.com/office/drawing/2014/main" id="{4ED44990-1B34-15A9-7A24-E19D557656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056" y="807153"/>
            <a:ext cx="3828033" cy="2321517"/>
          </a:xfrm>
          <a:prstGeom prst="rect">
            <a:avLst/>
          </a:prstGeom>
        </p:spPr>
      </p:pic>
      <p:pic>
        <p:nvPicPr>
          <p:cNvPr id="5" name="Picture 4" descr="A person and two girls sitting at a table&#10;&#10;Description automatically generated">
            <a:extLst>
              <a:ext uri="{FF2B5EF4-FFF2-40B4-BE49-F238E27FC236}">
                <a16:creationId xmlns:a16="http://schemas.microsoft.com/office/drawing/2014/main" id="{E1FE1102-5E90-156F-2DA5-3C83272BAF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4969" y="3757459"/>
            <a:ext cx="3807799" cy="2309246"/>
          </a:xfrm>
          <a:prstGeom prst="rect">
            <a:avLst/>
          </a:prstGeom>
        </p:spPr>
      </p:pic>
      <p:pic>
        <p:nvPicPr>
          <p:cNvPr id="8" name="Picture 7" descr="A child hugging a teddy bear&#10;&#10;Description automatically generated">
            <a:extLst>
              <a:ext uri="{FF2B5EF4-FFF2-40B4-BE49-F238E27FC236}">
                <a16:creationId xmlns:a16="http://schemas.microsoft.com/office/drawing/2014/main" id="{7AB57F1C-63AE-E9E1-525A-6CD30054CC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2056" y="3757459"/>
            <a:ext cx="3807799" cy="2309246"/>
          </a:xfrm>
          <a:prstGeom prst="rect">
            <a:avLst/>
          </a:prstGeom>
        </p:spPr>
      </p:pic>
      <p:pic>
        <p:nvPicPr>
          <p:cNvPr id="15" name="Picture 14" descr="A child holding ice cream cones&#10;&#10;Description automatically generated">
            <a:extLst>
              <a:ext uri="{FF2B5EF4-FFF2-40B4-BE49-F238E27FC236}">
                <a16:creationId xmlns:a16="http://schemas.microsoft.com/office/drawing/2014/main" id="{C1D1C93D-61FC-B140-E981-F1ECEB71F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3213" y="808835"/>
            <a:ext cx="3807799" cy="2309246"/>
          </a:xfrm>
          <a:prstGeom prst="rect">
            <a:avLst/>
          </a:prstGeom>
        </p:spPr>
      </p:pic>
    </p:spTree>
    <p:extLst>
      <p:ext uri="{BB962C8B-B14F-4D97-AF65-F5344CB8AC3E}">
        <p14:creationId xmlns:p14="http://schemas.microsoft.com/office/powerpoint/2010/main" val="19488910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0420" y="6210104"/>
            <a:ext cx="8198174" cy="584775"/>
          </a:xfrm>
          <a:prstGeom prst="rect">
            <a:avLst/>
          </a:prstGeom>
          <a:noFill/>
        </p:spPr>
        <p:txBody>
          <a:bodyPr wrap="square" rtlCol="0">
            <a:spAutoFit/>
          </a:bodyPr>
          <a:lstStyle/>
          <a:p>
            <a:pPr lvl="0">
              <a:defRPr/>
            </a:pPr>
            <a:r>
              <a:rPr lang="en-AU" sz="3200">
                <a:latin typeface="Century Gothic" panose="020B0502020202020204" pitchFamily="34" charset="0"/>
                <a:ea typeface="Calibri" panose="020F0502020204030204" pitchFamily="34" charset="0"/>
                <a:cs typeface="Times New Roman" panose="02020603050405020304" pitchFamily="18" charset="0"/>
              </a:rPr>
              <a:t>Fond means to have a strong liking.</a:t>
            </a:r>
            <a:endParaRPr lang="en-US" sz="3200" u="sng">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fond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fond</a:t>
            </a:r>
          </a:p>
        </p:txBody>
      </p:sp>
      <p:pic>
        <p:nvPicPr>
          <p:cNvPr id="4" name="Picture 3">
            <a:extLst>
              <a:ext uri="{FF2B5EF4-FFF2-40B4-BE49-F238E27FC236}">
                <a16:creationId xmlns:a16="http://schemas.microsoft.com/office/drawing/2014/main" id="{976C9B99-7064-2BF7-FB2C-0DDC985C3FBC}"/>
              </a:ext>
            </a:extLst>
          </p:cNvPr>
          <p:cNvPicPr>
            <a:picLocks noChangeAspect="1"/>
          </p:cNvPicPr>
          <p:nvPr/>
        </p:nvPicPr>
        <p:blipFill>
          <a:blip r:embed="rId6"/>
          <a:stretch>
            <a:fillRect/>
          </a:stretch>
        </p:blipFill>
        <p:spPr>
          <a:xfrm>
            <a:off x="5255531" y="5099707"/>
            <a:ext cx="1840703" cy="1136288"/>
          </a:xfrm>
          <a:prstGeom prst="rect">
            <a:avLst/>
          </a:prstGeom>
        </p:spPr>
      </p:pic>
      <p:pic>
        <p:nvPicPr>
          <p:cNvPr id="5" name="Picture 4" descr="A person hugging a dog&#10;&#10;Description automatically generated">
            <a:extLst>
              <a:ext uri="{FF2B5EF4-FFF2-40B4-BE49-F238E27FC236}">
                <a16:creationId xmlns:a16="http://schemas.microsoft.com/office/drawing/2014/main" id="{5B8592BF-5D25-7C82-8036-08C0CD3E29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3921" y="150187"/>
            <a:ext cx="5162644" cy="3130894"/>
          </a:xfrm>
          <a:prstGeom prst="rect">
            <a:avLst/>
          </a:prstGeom>
        </p:spPr>
      </p:pic>
    </p:spTree>
    <p:extLst>
      <p:ext uri="{BB962C8B-B14F-4D97-AF65-F5344CB8AC3E}">
        <p14:creationId xmlns:p14="http://schemas.microsoft.com/office/powerpoint/2010/main" val="427865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367723" y="1653458"/>
            <a:ext cx="6193097" cy="4650440"/>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and the Golden Touch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was a very rich king who had a daughter, </a:t>
            </a:r>
            <a:r>
              <a:rPr kumimoji="0" lang="en-AU" sz="2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Marygold</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King Midas loved gold and treasures so much that he was not happy with what he had, he wanted more. A stranger appeared an offered to grant him a wish. King Midas wished that everything he touched would turn to gold. When he woke up the next day, he turned some things in his room to gold by touching them. </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How did King Midas feel when he turned his things to gold?</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67743"/>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felt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318521"/>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87502"/>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King Midas felt </a:t>
            </a:r>
            <a:r>
              <a:rPr lang="en-AU" sz="1400" b="1">
                <a:solidFill>
                  <a:srgbClr val="000000"/>
                </a:solidFill>
                <a:latin typeface="Century Gothic" panose="020B0502020202020204" pitchFamily="34" charset="0"/>
              </a:rPr>
              <a:t>happy and excited</a:t>
            </a:r>
            <a:r>
              <a:rPr lang="en-AU" sz="1400">
                <a:solidFill>
                  <a:srgbClr val="000000"/>
                </a:solidFill>
                <a:latin typeface="Century Gothic" panose="020B0502020202020204" pitchFamily="34" charset="0"/>
              </a:rPr>
              <a:t>.</a:t>
            </a: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2" name="Picture 1">
            <a:extLst>
              <a:ext uri="{FF2B5EF4-FFF2-40B4-BE49-F238E27FC236}">
                <a16:creationId xmlns:a16="http://schemas.microsoft.com/office/drawing/2014/main" id="{DEC850DC-5367-51EA-BD40-97B181E70E4D}"/>
              </a:ext>
            </a:extLst>
          </p:cNvPr>
          <p:cNvPicPr>
            <a:picLocks noChangeAspect="1"/>
          </p:cNvPicPr>
          <p:nvPr/>
        </p:nvPicPr>
        <p:blipFill>
          <a:blip r:embed="rId6"/>
          <a:stretch>
            <a:fillRect/>
          </a:stretch>
        </p:blipFill>
        <p:spPr>
          <a:xfrm>
            <a:off x="6832913" y="3098996"/>
            <a:ext cx="4871312" cy="3271837"/>
          </a:xfrm>
          <a:prstGeom prst="rect">
            <a:avLst/>
          </a:prstGeom>
        </p:spPr>
      </p:pic>
    </p:spTree>
    <p:extLst>
      <p:ext uri="{BB962C8B-B14F-4D97-AF65-F5344CB8AC3E}">
        <p14:creationId xmlns:p14="http://schemas.microsoft.com/office/powerpoint/2010/main" val="51226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fontScale="90000"/>
          </a:bodyPr>
          <a:lstStyle/>
          <a:p>
            <a:pPr>
              <a:lnSpc>
                <a:spcPct val="150000"/>
              </a:lnSpc>
            </a:pPr>
            <a:r>
              <a:rPr lang="en-AU" sz="4000" b="0">
                <a:latin typeface="Century Gothic" panose="020B0502020202020204" pitchFamily="34" charset="0"/>
              </a:rPr>
              <a:t>I can discuss the difference between valuing people or valuing money. </a:t>
            </a:r>
            <a:endParaRPr lang="en-US" sz="4000" b="0">
              <a:latin typeface="Century Gothic" panose="020B0502020202020204" pitchFamily="34" charset="0"/>
            </a:endParaRPr>
          </a:p>
        </p:txBody>
      </p:sp>
    </p:spTree>
    <p:extLst>
      <p:ext uri="{BB962C8B-B14F-4D97-AF65-F5344CB8AC3E}">
        <p14:creationId xmlns:p14="http://schemas.microsoft.com/office/powerpoint/2010/main" val="2267646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couldn’t King Midas eat his breakfast?</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64038"/>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couldn’t eat his breakfast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64038"/>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couldn’t eat his breakfast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turned to gold, and people can’t eat</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gold.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2B8F2D01-2542-4FCA-BA77-1857C1FC4786}"/>
              </a:ext>
            </a:extLst>
          </p:cNvPr>
          <p:cNvPicPr>
            <a:picLocks noChangeAspect="1"/>
          </p:cNvPicPr>
          <p:nvPr/>
        </p:nvPicPr>
        <p:blipFill>
          <a:blip r:embed="rId7"/>
          <a:stretch>
            <a:fillRect/>
          </a:stretch>
        </p:blipFill>
        <p:spPr>
          <a:xfrm>
            <a:off x="285750" y="976237"/>
            <a:ext cx="8407281" cy="5639797"/>
          </a:xfrm>
          <a:prstGeom prst="rect">
            <a:avLst/>
          </a:prstGeom>
        </p:spPr>
      </p:pic>
    </p:spTree>
    <p:extLst>
      <p:ext uri="{BB962C8B-B14F-4D97-AF65-F5344CB8AC3E}">
        <p14:creationId xmlns:p14="http://schemas.microsoft.com/office/powerpoint/2010/main" val="215689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6036857"/>
            <a:ext cx="2547366" cy="6258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spoiled</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ruined</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3479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a:t>
            </a:r>
            <a:r>
              <a:rPr kumimoji="0" lang="en-AU" sz="12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mn-cs"/>
              </a:rPr>
              <a:t>Marygold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upset?</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916310"/>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Marygold</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upset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916310"/>
            <a:ext cx="1979364"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Marygold</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upset because </a:t>
            </a:r>
            <a:r>
              <a:rPr lang="en-AU" sz="1400" b="1">
                <a:solidFill>
                  <a:srgbClr val="000000"/>
                </a:solidFill>
                <a:latin typeface="Century Gothic" panose="020B0502020202020204" pitchFamily="34" charset="0"/>
              </a:rPr>
              <a:t>she liked her flowers the way they were before they were turned to gold.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5CE429A7-A73E-360E-0552-47705C845DAC}"/>
              </a:ext>
            </a:extLst>
          </p:cNvPr>
          <p:cNvPicPr>
            <a:picLocks noChangeAspect="1"/>
          </p:cNvPicPr>
          <p:nvPr/>
        </p:nvPicPr>
        <p:blipFill>
          <a:blip r:embed="rId7"/>
          <a:stretch>
            <a:fillRect/>
          </a:stretch>
        </p:blipFill>
        <p:spPr>
          <a:xfrm>
            <a:off x="297962" y="844186"/>
            <a:ext cx="8756226" cy="5820486"/>
          </a:xfrm>
          <a:prstGeom prst="rect">
            <a:avLst/>
          </a:prstGeom>
        </p:spPr>
      </p:pic>
    </p:spTree>
    <p:extLst>
      <p:ext uri="{BB962C8B-B14F-4D97-AF65-F5344CB8AC3E}">
        <p14:creationId xmlns:p14="http://schemas.microsoft.com/office/powerpoint/2010/main" val="247199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Would King Midas rather hug his daughter or gold?</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30237"/>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would rather hug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30237"/>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would rather hug</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his daughter</a:t>
            </a:r>
            <a:r>
              <a:rPr lang="en-AU" sz="1400" b="1">
                <a:solidFill>
                  <a:srgbClr val="000000"/>
                </a:solidFill>
                <a:latin typeface="Century Gothic" panose="020B0502020202020204" pitchFamily="34" charset="0"/>
              </a:rPr>
              <a:t>.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25C4F382-33B4-C9EC-C0A3-63C2E786E9C4}"/>
              </a:ext>
            </a:extLst>
          </p:cNvPr>
          <p:cNvPicPr>
            <a:picLocks noChangeAspect="1"/>
          </p:cNvPicPr>
          <p:nvPr/>
        </p:nvPicPr>
        <p:blipFill>
          <a:blip r:embed="rId7"/>
          <a:stretch>
            <a:fillRect/>
          </a:stretch>
        </p:blipFill>
        <p:spPr>
          <a:xfrm>
            <a:off x="339623" y="771110"/>
            <a:ext cx="8987580" cy="6006699"/>
          </a:xfrm>
          <a:prstGeom prst="rect">
            <a:avLst/>
          </a:prstGeom>
        </p:spPr>
      </p:pic>
    </p:spTree>
    <p:extLst>
      <p:ext uri="{BB962C8B-B14F-4D97-AF65-F5344CB8AC3E}">
        <p14:creationId xmlns:p14="http://schemas.microsoft.com/office/powerpoint/2010/main" val="178678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Did how King Midas felt about his Golden Touch change after he turned </a:t>
            </a:r>
            <a:r>
              <a:rPr kumimoji="0" lang="en-AU" sz="12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mn-cs"/>
              </a:rPr>
              <a:t>Marygold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into a statue?</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414908"/>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a:solidFill>
                  <a:srgbClr val="000000"/>
                </a:solidFill>
                <a:latin typeface="Century Gothic" panose="020B0502020202020204" pitchFamily="34" charset="0"/>
              </a:rPr>
              <a:t>How King Midas felt about his Golden Touch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562636"/>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415709"/>
            <a:ext cx="1979364" cy="17329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How King Midas felt about his Golden Touch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changed after he turned </a:t>
            </a:r>
            <a:r>
              <a:rPr kumimoji="0" lang="en-AU" sz="14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Marygold</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into his statue. He wasn’t excited or happy about it anymore.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73E995A0-6681-1C59-B6A2-B1990FE08862}"/>
              </a:ext>
            </a:extLst>
          </p:cNvPr>
          <p:cNvPicPr>
            <a:picLocks noChangeAspect="1"/>
          </p:cNvPicPr>
          <p:nvPr/>
        </p:nvPicPr>
        <p:blipFill>
          <a:blip r:embed="rId7"/>
          <a:stretch>
            <a:fillRect/>
          </a:stretch>
        </p:blipFill>
        <p:spPr>
          <a:xfrm>
            <a:off x="240030" y="860802"/>
            <a:ext cx="8732520" cy="5848319"/>
          </a:xfrm>
          <a:prstGeom prst="rect">
            <a:avLst/>
          </a:prstGeom>
        </p:spPr>
      </p:pic>
    </p:spTree>
    <p:extLst>
      <p:ext uri="{BB962C8B-B14F-4D97-AF65-F5344CB8AC3E}">
        <p14:creationId xmlns:p14="http://schemas.microsoft.com/office/powerpoint/2010/main" val="303821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Do you think that King Midas made a wise or foolish choice when he told the stranger that he wanted the Golden Touch?</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747241"/>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made a</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choice.</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782492"/>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a:t>
            </a:r>
            <a:r>
              <a:rPr lang="en-AU" sz="1400">
                <a:solidFill>
                  <a:srgbClr val="000000"/>
                </a:solidFill>
                <a:latin typeface="Century Gothic" panose="020B0502020202020204" pitchFamily="34" charset="0"/>
              </a:rPr>
              <a:t>made a </a:t>
            </a:r>
            <a:r>
              <a:rPr lang="en-AU" sz="1400" b="1">
                <a:solidFill>
                  <a:srgbClr val="000000"/>
                </a:solidFill>
                <a:latin typeface="Century Gothic" panose="020B0502020202020204" pitchFamily="34" charset="0"/>
              </a:rPr>
              <a:t>foolish </a:t>
            </a:r>
            <a:r>
              <a:rPr lang="en-AU" sz="1400">
                <a:solidFill>
                  <a:srgbClr val="000000"/>
                </a:solidFill>
                <a:latin typeface="Century Gothic" panose="020B0502020202020204" pitchFamily="34" charset="0"/>
              </a:rPr>
              <a:t>choice.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42EC2735-4DF5-CCE8-160E-26E308147D23}"/>
              </a:ext>
            </a:extLst>
          </p:cNvPr>
          <p:cNvPicPr>
            <a:picLocks noChangeAspect="1"/>
          </p:cNvPicPr>
          <p:nvPr/>
        </p:nvPicPr>
        <p:blipFill>
          <a:blip r:embed="rId7"/>
          <a:stretch>
            <a:fillRect/>
          </a:stretch>
        </p:blipFill>
        <p:spPr>
          <a:xfrm>
            <a:off x="349183" y="742237"/>
            <a:ext cx="8968460" cy="6016342"/>
          </a:xfrm>
          <a:prstGeom prst="rect">
            <a:avLst/>
          </a:prstGeom>
        </p:spPr>
      </p:pic>
    </p:spTree>
    <p:extLst>
      <p:ext uri="{BB962C8B-B14F-4D97-AF65-F5344CB8AC3E}">
        <p14:creationId xmlns:p14="http://schemas.microsoft.com/office/powerpoint/2010/main" val="35759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6843551" y="1398214"/>
            <a:ext cx="4476743" cy="1569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are some differences between valuing people or valuing money?</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 name="TextBox 1">
            <a:extLst>
              <a:ext uri="{FF2B5EF4-FFF2-40B4-BE49-F238E27FC236}">
                <a16:creationId xmlns:a16="http://schemas.microsoft.com/office/drawing/2014/main" id="{647D9D6F-E6FD-EF78-3BE0-1FBD49514DA0}"/>
              </a:ext>
            </a:extLst>
          </p:cNvPr>
          <p:cNvSpPr txBox="1"/>
          <p:nvPr/>
        </p:nvSpPr>
        <p:spPr>
          <a:xfrm>
            <a:off x="6847717" y="3121549"/>
            <a:ext cx="4472577" cy="2308324"/>
          </a:xfrm>
          <a:prstGeom prst="rect">
            <a:avLst/>
          </a:prstGeom>
          <a:noFill/>
        </p:spPr>
        <p:txBody>
          <a:bodyPr wrap="square" rtlCol="0">
            <a:spAutoFit/>
          </a:bodyPr>
          <a:lstStyle/>
          <a:p>
            <a:r>
              <a:rPr lang="en-AU">
                <a:solidFill>
                  <a:schemeClr val="bg1"/>
                </a:solidFill>
                <a:latin typeface="Century Gothic" panose="020B0502020202020204" pitchFamily="34" charset="0"/>
              </a:rPr>
              <a:t>When you value gold, you want more and more. You can have it and use it to buy things. It can’t keep you company or talk to you. When you value people, you care about your family and friends. You can be happy by making the people you care about happy. </a:t>
            </a:r>
          </a:p>
        </p:txBody>
      </p:sp>
      <p:pic>
        <p:nvPicPr>
          <p:cNvPr id="3" name="Picture 2">
            <a:extLst>
              <a:ext uri="{FF2B5EF4-FFF2-40B4-BE49-F238E27FC236}">
                <a16:creationId xmlns:a16="http://schemas.microsoft.com/office/drawing/2014/main" id="{C90C0C27-A50C-ED7C-8895-E6FD9541691B}"/>
              </a:ext>
            </a:extLst>
          </p:cNvPr>
          <p:cNvPicPr>
            <a:picLocks noChangeAspect="1"/>
          </p:cNvPicPr>
          <p:nvPr/>
        </p:nvPicPr>
        <p:blipFill rotWithShape="1">
          <a:blip r:embed="rId9"/>
          <a:srcRect r="10051" b="10041"/>
          <a:stretch/>
        </p:blipFill>
        <p:spPr>
          <a:xfrm>
            <a:off x="497773" y="1583010"/>
            <a:ext cx="5502977" cy="3691980"/>
          </a:xfrm>
          <a:prstGeom prst="rect">
            <a:avLst/>
          </a:prstGeom>
        </p:spPr>
      </p:pic>
    </p:spTree>
    <p:extLst>
      <p:ext uri="{BB962C8B-B14F-4D97-AF65-F5344CB8AC3E}">
        <p14:creationId xmlns:p14="http://schemas.microsoft.com/office/powerpoint/2010/main" val="148929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r>
              <a:rPr lang="en-US" sz="6600">
                <a:solidFill>
                  <a:srgbClr val="003A47"/>
                </a:solidFill>
                <a:latin typeface="Arial Rounded MT Bold" panose="020F0704030504030204" pitchFamily="34" charset="77"/>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r>
              <a:rPr lang="en-US" sz="6200">
                <a:solidFill>
                  <a:srgbClr val="003A47"/>
                </a:solidFill>
                <a:latin typeface="Century Gothic" panose="020B0502020202020204" pitchFamily="34" charset="0"/>
                <a:cs typeface="Manjari" panose="02000503000000000000" pitchFamily="2" charset="0"/>
              </a:rPr>
              <a:t>The floor was dirty, so the </a:t>
            </a:r>
            <a:r>
              <a:rPr lang="en-US" sz="6200">
                <a:solidFill>
                  <a:srgbClr val="FF0000"/>
                </a:solidFill>
                <a:latin typeface="Century Gothic" panose="020B0502020202020204" pitchFamily="34" charset="0"/>
                <a:cs typeface="Manjari" panose="02000503000000000000" pitchFamily="2" charset="0"/>
              </a:rPr>
              <a:t>servants </a:t>
            </a:r>
            <a:r>
              <a:rPr lang="en-US" sz="6200">
                <a:solidFill>
                  <a:srgbClr val="003A47"/>
                </a:solidFill>
                <a:latin typeface="Century Gothic" panose="020B0502020202020204" pitchFamily="34" charset="0"/>
                <a:cs typeface="Manjari" panose="02000503000000000000" pitchFamily="2" charset="0"/>
              </a:rPr>
              <a:t>cleaned it. </a:t>
            </a:r>
          </a:p>
        </p:txBody>
      </p:sp>
    </p:spTree>
    <p:extLst>
      <p:ext uri="{BB962C8B-B14F-4D97-AF65-F5344CB8AC3E}">
        <p14:creationId xmlns:p14="http://schemas.microsoft.com/office/powerpoint/2010/main" val="10675705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Answer the questions in note form</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Use the notes to say the sentence, in this order:</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who/what</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(did) what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lang="en-AU"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3.    Write your sentence using correct punctuation.</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highlight>
                  <a:srgbClr val="FFFF00"/>
                </a:highlight>
                <a:uLnTx/>
                <a:uFillTx/>
                <a:latin typeface="Century Gothic"/>
                <a:ea typeface="Century Gothic"/>
                <a:cs typeface="Century Gothic"/>
                <a:sym typeface="Century Gothic"/>
              </a:rPr>
              <a:t>W</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hen</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who/what</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(did) what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r>
              <a:rPr kumimoji="0" lang="en-AU" sz="2000" b="1" i="0" u="none" strike="noStrike" kern="1200" cap="none" spc="0" normalizeH="0" baseline="0" noProof="0">
                <a:ln>
                  <a:noFill/>
                </a:ln>
                <a:solidFill>
                  <a:srgbClr val="0070C0"/>
                </a:solidFill>
                <a:effectLst/>
                <a:highlight>
                  <a:srgbClr val="FFFF00"/>
                </a:highlight>
                <a:uLnTx/>
                <a:uFillTx/>
                <a:latin typeface="Century Gothic"/>
                <a:ea typeface="Century Gothic"/>
                <a:cs typeface="Century Gothic"/>
                <a:sym typeface="Century Gothic"/>
              </a:rPr>
              <a:t>.</a:t>
            </a:r>
            <a:endParaRPr kumimoji="0" lang="en-AU"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4.    Read your sentence – does it sound right? </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err="1">
                <a:ln>
                  <a:noFill/>
                </a:ln>
                <a:solidFill>
                  <a:srgbClr val="F68802"/>
                </a:solidFill>
                <a:effectLst/>
                <a:uLnTx/>
                <a:uFillTx/>
                <a:latin typeface="Century Gothic" panose="020B0502020202020204" pitchFamily="34" charset="0"/>
                <a:ea typeface="Segoe UI Symbol" panose="020B0502040204020203" pitchFamily="34" charset="0"/>
                <a:cs typeface="+mn-cs"/>
              </a:rPr>
              <a:t>Marygold</a:t>
            </a:r>
            <a:r>
              <a:rPr kumimoji="0" lang="en-AU" sz="2800" b="1" i="0" u="none" strike="noStrike" kern="1200" cap="none" spc="0" normalizeH="0" baseline="0" noProof="0">
                <a:ln>
                  <a:noFill/>
                </a:ln>
                <a:solidFill>
                  <a:srgbClr val="F68802"/>
                </a:solidFill>
                <a:effectLst/>
                <a:uLnTx/>
                <a:uFillTx/>
                <a:latin typeface="Century Gothic" panose="020B0502020202020204" pitchFamily="34" charset="0"/>
                <a:ea typeface="Segoe UI Symbol" panose="020B0502040204020203" pitchFamily="34" charset="0"/>
                <a:cs typeface="+mn-cs"/>
              </a:rPr>
              <a:t> </a:t>
            </a:r>
            <a:r>
              <a:rPr lang="en-AU" sz="2800" b="1">
                <a:solidFill>
                  <a:srgbClr val="00B050"/>
                </a:solidFill>
                <a:latin typeface="Century Gothic" panose="020B0502020202020204" pitchFamily="34" charset="0"/>
                <a:ea typeface="Segoe UI Symbol" panose="020B0502040204020203" pitchFamily="34" charset="0"/>
              </a:rPr>
              <a:t>cried</a:t>
            </a: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a:t>
            </a: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4" name="Google Shape;287;p14">
            <a:extLst>
              <a:ext uri="{FF2B5EF4-FFF2-40B4-BE49-F238E27FC236}">
                <a16:creationId xmlns:a16="http://schemas.microsoft.com/office/drawing/2014/main" id="{16B2C3F8-BC5A-162E-31D2-200796AD62DF}"/>
              </a:ext>
            </a:extLst>
          </p:cNvPr>
          <p:cNvSpPr txBox="1"/>
          <p:nvPr/>
        </p:nvSpPr>
        <p:spPr>
          <a:xfrm>
            <a:off x="457120" y="4459209"/>
            <a:ext cx="1398140"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8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endParaRPr kumimoji="0" sz="1800" b="0" i="0" u="none" strike="noStrike" kern="1200" cap="none" spc="0" normalizeH="0" baseline="0" noProof="0">
              <a:ln>
                <a:noFill/>
              </a:ln>
              <a:solidFill>
                <a:srgbClr val="F68802">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8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cxnSp>
        <p:nvCxnSpPr>
          <p:cNvPr id="15" name="Google Shape;288;p14">
            <a:extLst>
              <a:ext uri="{FF2B5EF4-FFF2-40B4-BE49-F238E27FC236}">
                <a16:creationId xmlns:a16="http://schemas.microsoft.com/office/drawing/2014/main" id="{12FFCC99-E228-BAFD-385E-0D54D02D907A}"/>
              </a:ext>
            </a:extLst>
          </p:cNvPr>
          <p:cNvCxnSpPr/>
          <p:nvPr/>
        </p:nvCxnSpPr>
        <p:spPr>
          <a:xfrm>
            <a:off x="1639339" y="5029360"/>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16" name="Google Shape;289;p14">
            <a:extLst>
              <a:ext uri="{FF2B5EF4-FFF2-40B4-BE49-F238E27FC236}">
                <a16:creationId xmlns:a16="http://schemas.microsoft.com/office/drawing/2014/main" id="{A74AC7CB-08A9-6621-0807-6A1889DBA7A2}"/>
              </a:ext>
            </a:extLst>
          </p:cNvPr>
          <p:cNvCxnSpPr/>
          <p:nvPr/>
        </p:nvCxnSpPr>
        <p:spPr>
          <a:xfrm>
            <a:off x="1855260" y="5630407"/>
            <a:ext cx="4790423" cy="0"/>
          </a:xfrm>
          <a:prstGeom prst="straightConnector1">
            <a:avLst/>
          </a:prstGeom>
          <a:noFill/>
          <a:ln w="25400" cap="flat" cmpd="sng">
            <a:solidFill>
              <a:schemeClr val="dk1"/>
            </a:solidFill>
            <a:prstDash val="dot"/>
            <a:miter lim="800000"/>
            <a:headEnd type="none" w="sm" len="sm"/>
            <a:tailEnd type="none" w="sm" len="sm"/>
          </a:ln>
        </p:spPr>
      </p:cxnSp>
      <p:sp>
        <p:nvSpPr>
          <p:cNvPr id="17" name="Google Shape;290;p14">
            <a:extLst>
              <a:ext uri="{FF2B5EF4-FFF2-40B4-BE49-F238E27FC236}">
                <a16:creationId xmlns:a16="http://schemas.microsoft.com/office/drawing/2014/main" id="{E33F1B42-2CFF-2508-BAD8-7C08F893DF6C}"/>
              </a:ext>
            </a:extLst>
          </p:cNvPr>
          <p:cNvSpPr/>
          <p:nvPr/>
        </p:nvSpPr>
        <p:spPr>
          <a:xfrm>
            <a:off x="1823434" y="5260192"/>
            <a:ext cx="340007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in the dining room</a:t>
            </a: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291;p14">
            <a:extLst>
              <a:ext uri="{FF2B5EF4-FFF2-40B4-BE49-F238E27FC236}">
                <a16:creationId xmlns:a16="http://schemas.microsoft.com/office/drawing/2014/main" id="{D1AB57A1-E257-F4A2-39E6-95385F28ED20}"/>
              </a:ext>
            </a:extLst>
          </p:cNvPr>
          <p:cNvSpPr/>
          <p:nvPr/>
        </p:nvSpPr>
        <p:spPr>
          <a:xfrm>
            <a:off x="1639339" y="4658250"/>
            <a:ext cx="311976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At breakfast</a:t>
            </a:r>
            <a:r>
              <a:rPr kumimoji="0" lang="en-AU" sz="2400" b="1" i="0" u="none" strike="noStrike" kern="1200" cap="none" spc="0" normalizeH="0" noProof="0">
                <a:ln>
                  <a:noFill/>
                </a:ln>
                <a:solidFill>
                  <a:srgbClr val="000000"/>
                </a:solidFill>
                <a:effectLst/>
                <a:uLnTx/>
                <a:uFillTx/>
                <a:latin typeface="Century Gothic"/>
                <a:ea typeface="Century Gothic"/>
                <a:cs typeface="Century Gothic"/>
                <a:sym typeface="Century Gothic"/>
              </a:rPr>
              <a:t> time</a:t>
            </a:r>
            <a:r>
              <a:rPr kumimoji="0" lang="en-AU" sz="24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breakfast time,</a:t>
            </a:r>
            <a:r>
              <a:rPr kumimoji="0" lang="en-AU" sz="2800" b="0"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r>
              <a:rPr kumimoji="0" lang="en-AU" sz="2800" b="0" i="0" u="none" strike="noStrike" kern="1200" cap="none" spc="0" normalizeH="0" noProof="0" err="1">
                <a:ln>
                  <a:noFill/>
                </a:ln>
                <a:solidFill>
                  <a:srgbClr val="000000"/>
                </a:solidFill>
                <a:effectLst/>
                <a:uLnTx/>
                <a:uFillTx/>
                <a:latin typeface="Century Gothic" panose="020B0502020202020204" pitchFamily="34" charset="0"/>
                <a:ea typeface="+mn-ea"/>
                <a:cs typeface="+mn-cs"/>
              </a:rPr>
              <a:t>Marygold</a:t>
            </a:r>
            <a:r>
              <a:rPr kumimoji="0" lang="en-AU" sz="2800" b="0" i="0" u="none" strike="noStrike" kern="1200" cap="none" spc="0" normalizeH="0" noProof="0">
                <a:ln>
                  <a:noFill/>
                </a:ln>
                <a:solidFill>
                  <a:srgbClr val="000000"/>
                </a:solidFill>
                <a:effectLst/>
                <a:uLnTx/>
                <a:uFillTx/>
                <a:latin typeface="Century Gothic" panose="020B0502020202020204" pitchFamily="34" charset="0"/>
                <a:ea typeface="+mn-ea"/>
                <a:cs typeface="+mn-cs"/>
              </a:rPr>
              <a:t> cried in the dining room. </a:t>
            </a:r>
            <a:endPar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5B83BAF7-9410-F7EF-5687-D7424397500B}"/>
              </a:ext>
            </a:extLst>
          </p:cNvPr>
          <p:cNvPicPr>
            <a:picLocks noChangeAspect="1"/>
          </p:cNvPicPr>
          <p:nvPr/>
        </p:nvPicPr>
        <p:blipFill rotWithShape="1">
          <a:blip r:embed="rId6"/>
          <a:srcRect l="54163" t="22611" b="21189"/>
          <a:stretch/>
        </p:blipFill>
        <p:spPr>
          <a:xfrm>
            <a:off x="8821091" y="1552163"/>
            <a:ext cx="3004057" cy="2448337"/>
          </a:xfrm>
          <a:prstGeom prst="rect">
            <a:avLst/>
          </a:prstGeom>
        </p:spPr>
      </p:pic>
    </p:spTree>
    <p:extLst>
      <p:ext uri="{BB962C8B-B14F-4D97-AF65-F5344CB8AC3E}">
        <p14:creationId xmlns:p14="http://schemas.microsoft.com/office/powerpoint/2010/main" val="289177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Answer the questions in note form</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Use the notes to say the sentence, in this order:</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who/what</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(did) what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lang="en-AU"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3.    Write your sentence using correct punctuation.</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highlight>
                  <a:srgbClr val="FFFF00"/>
                </a:highlight>
                <a:uLnTx/>
                <a:uFillTx/>
                <a:latin typeface="Century Gothic"/>
                <a:ea typeface="Century Gothic"/>
                <a:cs typeface="Century Gothic"/>
                <a:sym typeface="Century Gothic"/>
              </a:rPr>
              <a:t>W</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hen</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who/what</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(did) what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r>
              <a:rPr kumimoji="0" lang="en-AU" sz="2000" b="1" i="0" u="none" strike="noStrike" kern="1200" cap="none" spc="0" normalizeH="0" baseline="0" noProof="0">
                <a:ln>
                  <a:noFill/>
                </a:ln>
                <a:solidFill>
                  <a:srgbClr val="0070C0"/>
                </a:solidFill>
                <a:effectLst/>
                <a:highlight>
                  <a:srgbClr val="FFFF00"/>
                </a:highlight>
                <a:uLnTx/>
                <a:uFillTx/>
                <a:latin typeface="Century Gothic"/>
                <a:ea typeface="Century Gothic"/>
                <a:cs typeface="Century Gothic"/>
                <a:sym typeface="Century Gothic"/>
              </a:rPr>
              <a:t>.</a:t>
            </a:r>
            <a:endParaRPr kumimoji="0" lang="en-AU"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4.    Read your sentence – does it sound right? </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err="1">
                <a:ln>
                  <a:noFill/>
                </a:ln>
                <a:solidFill>
                  <a:srgbClr val="F68802"/>
                </a:solidFill>
                <a:effectLst/>
                <a:uLnTx/>
                <a:uFillTx/>
                <a:latin typeface="Century Gothic" panose="020B0502020202020204" pitchFamily="34" charset="0"/>
                <a:ea typeface="Segoe UI Symbol" panose="020B0502040204020203" pitchFamily="34" charset="0"/>
                <a:cs typeface="+mn-cs"/>
              </a:rPr>
              <a:t>Marygold</a:t>
            </a:r>
            <a:r>
              <a:rPr kumimoji="0" lang="en-AU" sz="2800" b="1" i="0" u="none" strike="noStrike" kern="1200" cap="none" spc="0" normalizeH="0" baseline="0" noProof="0">
                <a:ln>
                  <a:noFill/>
                </a:ln>
                <a:solidFill>
                  <a:srgbClr val="F68802"/>
                </a:solidFill>
                <a:effectLst/>
                <a:uLnTx/>
                <a:uFillTx/>
                <a:latin typeface="Century Gothic" panose="020B0502020202020204" pitchFamily="34" charset="0"/>
                <a:ea typeface="Segoe UI Symbol" panose="020B0502040204020203" pitchFamily="34" charset="0"/>
                <a:cs typeface="+mn-cs"/>
              </a:rPr>
              <a:t> </a:t>
            </a:r>
            <a:r>
              <a:rPr lang="en-AU" sz="2800" b="1">
                <a:solidFill>
                  <a:srgbClr val="00B050"/>
                </a:solidFill>
                <a:latin typeface="Century Gothic" panose="020B0502020202020204" pitchFamily="34" charset="0"/>
                <a:ea typeface="Segoe UI Symbol" panose="020B0502040204020203" pitchFamily="34" charset="0"/>
              </a:rPr>
              <a:t>cried</a:t>
            </a: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a:t>
            </a: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4" name="Google Shape;287;p14">
            <a:extLst>
              <a:ext uri="{FF2B5EF4-FFF2-40B4-BE49-F238E27FC236}">
                <a16:creationId xmlns:a16="http://schemas.microsoft.com/office/drawing/2014/main" id="{16B2C3F8-BC5A-162E-31D2-200796AD62DF}"/>
              </a:ext>
            </a:extLst>
          </p:cNvPr>
          <p:cNvSpPr txBox="1"/>
          <p:nvPr/>
        </p:nvSpPr>
        <p:spPr>
          <a:xfrm>
            <a:off x="457120" y="4459209"/>
            <a:ext cx="1398140"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8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endParaRPr kumimoji="0" sz="1800" b="0" i="0" u="none" strike="noStrike" kern="1200" cap="none" spc="0" normalizeH="0" baseline="0" noProof="0">
              <a:ln>
                <a:noFill/>
              </a:ln>
              <a:solidFill>
                <a:srgbClr val="F68802">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8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cxnSp>
        <p:nvCxnSpPr>
          <p:cNvPr id="15" name="Google Shape;288;p14">
            <a:extLst>
              <a:ext uri="{FF2B5EF4-FFF2-40B4-BE49-F238E27FC236}">
                <a16:creationId xmlns:a16="http://schemas.microsoft.com/office/drawing/2014/main" id="{12FFCC99-E228-BAFD-385E-0D54D02D907A}"/>
              </a:ext>
            </a:extLst>
          </p:cNvPr>
          <p:cNvCxnSpPr/>
          <p:nvPr/>
        </p:nvCxnSpPr>
        <p:spPr>
          <a:xfrm>
            <a:off x="1639339" y="5029360"/>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16" name="Google Shape;289;p14">
            <a:extLst>
              <a:ext uri="{FF2B5EF4-FFF2-40B4-BE49-F238E27FC236}">
                <a16:creationId xmlns:a16="http://schemas.microsoft.com/office/drawing/2014/main" id="{A74AC7CB-08A9-6621-0807-6A1889DBA7A2}"/>
              </a:ext>
            </a:extLst>
          </p:cNvPr>
          <p:cNvCxnSpPr/>
          <p:nvPr/>
        </p:nvCxnSpPr>
        <p:spPr>
          <a:xfrm>
            <a:off x="1855260" y="5630407"/>
            <a:ext cx="4790423" cy="0"/>
          </a:xfrm>
          <a:prstGeom prst="straightConnector1">
            <a:avLst/>
          </a:prstGeom>
          <a:noFill/>
          <a:ln w="25400" cap="flat" cmpd="sng">
            <a:solidFill>
              <a:schemeClr val="dk1"/>
            </a:solidFill>
            <a:prstDash val="dot"/>
            <a:miter lim="800000"/>
            <a:headEnd type="none" w="sm" len="sm"/>
            <a:tailEnd type="none" w="sm" len="sm"/>
          </a:ln>
        </p:spPr>
      </p:cxn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9" name="TextBox 18">
            <a:extLst>
              <a:ext uri="{FF2B5EF4-FFF2-40B4-BE49-F238E27FC236}">
                <a16:creationId xmlns:a16="http://schemas.microsoft.com/office/drawing/2014/main" id="{97CD4C21-4B98-9ECD-AA26-6041C083C24A}"/>
              </a:ext>
            </a:extLst>
          </p:cNvPr>
          <p:cNvSpPr txBox="1"/>
          <p:nvPr/>
        </p:nvSpPr>
        <p:spPr>
          <a:xfrm>
            <a:off x="3760390" y="5956089"/>
            <a:ext cx="96891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r>
              <a:rPr kumimoji="0" lang="en-AU" sz="2800" b="0"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r>
              <a:rPr kumimoji="0" lang="en-AU" sz="2800" b="0" i="0" u="none" strike="noStrike" kern="1200" cap="none" spc="0" normalizeH="0" noProof="0" err="1">
                <a:ln>
                  <a:noFill/>
                </a:ln>
                <a:solidFill>
                  <a:srgbClr val="000000"/>
                </a:solidFill>
                <a:effectLst/>
                <a:uLnTx/>
                <a:uFillTx/>
                <a:latin typeface="Century Gothic" panose="020B0502020202020204" pitchFamily="34" charset="0"/>
                <a:ea typeface="+mn-ea"/>
                <a:cs typeface="+mn-cs"/>
              </a:rPr>
              <a:t>Marygold</a:t>
            </a:r>
            <a:r>
              <a:rPr kumimoji="0" lang="en-AU" sz="2800" b="0" i="0" u="none" strike="noStrike" kern="1200" cap="none" spc="0" normalizeH="0" noProof="0">
                <a:ln>
                  <a:noFill/>
                </a:ln>
                <a:solidFill>
                  <a:srgbClr val="000000"/>
                </a:solidFill>
                <a:effectLst/>
                <a:uLnTx/>
                <a:uFillTx/>
                <a:latin typeface="Century Gothic" panose="020B0502020202020204" pitchFamily="34" charset="0"/>
                <a:ea typeface="+mn-ea"/>
                <a:cs typeface="+mn-cs"/>
              </a:rPr>
              <a:t> cried                             . </a:t>
            </a:r>
            <a:endPar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5B83BAF7-9410-F7EF-5687-D7424397500B}"/>
              </a:ext>
            </a:extLst>
          </p:cNvPr>
          <p:cNvPicPr>
            <a:picLocks noChangeAspect="1"/>
          </p:cNvPicPr>
          <p:nvPr/>
        </p:nvPicPr>
        <p:blipFill rotWithShape="1">
          <a:blip r:embed="rId6"/>
          <a:srcRect l="54163" t="22611" b="21189"/>
          <a:stretch/>
        </p:blipFill>
        <p:spPr>
          <a:xfrm>
            <a:off x="8821091" y="1552163"/>
            <a:ext cx="3004057" cy="2448337"/>
          </a:xfrm>
          <a:prstGeom prst="rect">
            <a:avLst/>
          </a:prstGeom>
        </p:spPr>
      </p:pic>
    </p:spTree>
    <p:extLst>
      <p:ext uri="{BB962C8B-B14F-4D97-AF65-F5344CB8AC3E}">
        <p14:creationId xmlns:p14="http://schemas.microsoft.com/office/powerpoint/2010/main" val="37635497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Old King Cole Part 1</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7</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 </a:t>
            </a:r>
            <a:r>
              <a:rPr kumimoji="0" lang="en-US" sz="2400" b="0" i="0"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What kinds of behaviours show that kings and queens are royal?</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32561139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satisfied</a:t>
            </a:r>
          </a:p>
        </p:txBody>
      </p:sp>
      <p:sp>
        <p:nvSpPr>
          <p:cNvPr id="6" name="Oval 5">
            <a:extLst>
              <a:ext uri="{FF2B5EF4-FFF2-40B4-BE49-F238E27FC236}">
                <a16:creationId xmlns:a16="http://schemas.microsoft.com/office/drawing/2014/main" id="{4EED4316-6FEF-42DE-BEA5-29313CDC04AC}"/>
              </a:ext>
            </a:extLst>
          </p:cNvPr>
          <p:cNvSpPr/>
          <p:nvPr/>
        </p:nvSpPr>
        <p:spPr>
          <a:xfrm>
            <a:off x="7006920"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4901265"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7619439" y="4423105"/>
            <a:ext cx="1764000" cy="14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3117388"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617711FD-4A08-4A97-6D15-2255553EC266}"/>
              </a:ext>
            </a:extLst>
          </p:cNvPr>
          <p:cNvSpPr/>
          <p:nvPr/>
        </p:nvSpPr>
        <p:spPr>
          <a:xfrm>
            <a:off x="4048878"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FB7E9BDD-F70C-DC83-15AB-49FA0D41C973}"/>
              </a:ext>
            </a:extLst>
          </p:cNvPr>
          <p:cNvSpPr/>
          <p:nvPr/>
        </p:nvSpPr>
        <p:spPr>
          <a:xfrm>
            <a:off x="5399634"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44CA1E5D-D949-87C2-B546-30906D1A135E}"/>
              </a:ext>
            </a:extLst>
          </p:cNvPr>
          <p:cNvSpPr/>
          <p:nvPr/>
        </p:nvSpPr>
        <p:spPr>
          <a:xfrm>
            <a:off x="5992761"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DD75B1F8-4DF3-588A-6572-157A1533B1E8}"/>
              </a:ext>
            </a:extLst>
          </p:cNvPr>
          <p:cNvSpPr/>
          <p:nvPr/>
        </p:nvSpPr>
        <p:spPr>
          <a:xfrm>
            <a:off x="6551460"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5240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6000">
                <a:effectLst/>
                <a:latin typeface="Century Gothic" panose="020B0502020202020204" pitchFamily="34" charset="0"/>
                <a:ea typeface="Calibri" panose="020F0502020204030204" pitchFamily="34" charset="0"/>
                <a:cs typeface="Times New Roman" panose="02020603050405020304" pitchFamily="18" charset="0"/>
              </a:rPr>
              <a:t>Satisfied means happy, pleased, or content.</a:t>
            </a:r>
            <a:endParaRPr kumimoji="0" lang="en-US" sz="6000" b="0" i="0" u="sng" strike="noStrike" kern="1200" cap="none" spc="0" normalizeH="0" baseline="0" noProof="0">
              <a:ln>
                <a:noFill/>
              </a:ln>
              <a:effectLst/>
              <a:uLnTx/>
              <a:uFillTx/>
              <a:latin typeface="Century Gothic" panose="020B0502020202020204" pitchFamily="34" charset="0"/>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11347788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satisfied</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satisfied</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satisfied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satisfied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pic>
        <p:nvPicPr>
          <p:cNvPr id="3" name="Picture 2" descr="A person holding up a chocolate covered ice cream&#10;&#10;Description automatically generated">
            <a:extLst>
              <a:ext uri="{FF2B5EF4-FFF2-40B4-BE49-F238E27FC236}">
                <a16:creationId xmlns:a16="http://schemas.microsoft.com/office/drawing/2014/main" id="{DD7894E0-311A-F353-DF68-8D1AFE6FD4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727" y="1700177"/>
            <a:ext cx="5669280" cy="3438144"/>
          </a:xfrm>
          <a:prstGeom prst="rect">
            <a:avLst/>
          </a:prstGeom>
        </p:spPr>
      </p:pic>
      <p:pic>
        <p:nvPicPr>
          <p:cNvPr id="5" name="Picture 4" descr="A person and person holding folders and thumbs down&#10;&#10;Description automatically generated">
            <a:extLst>
              <a:ext uri="{FF2B5EF4-FFF2-40B4-BE49-F238E27FC236}">
                <a16:creationId xmlns:a16="http://schemas.microsoft.com/office/drawing/2014/main" id="{8F8D2EBC-A0E8-ABDA-5589-2F9720E551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675" y="1700177"/>
            <a:ext cx="5669280" cy="3438144"/>
          </a:xfrm>
          <a:prstGeom prst="rect">
            <a:avLst/>
          </a:prstGeom>
        </p:spPr>
      </p:pic>
    </p:spTree>
    <p:extLst>
      <p:ext uri="{BB962C8B-B14F-4D97-AF65-F5344CB8AC3E}">
        <p14:creationId xmlns:p14="http://schemas.microsoft.com/office/powerpoint/2010/main" val="15510261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satisfied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satisfied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person wearing a headset and talking on a phone&#10;&#10;Description automatically generated">
            <a:extLst>
              <a:ext uri="{FF2B5EF4-FFF2-40B4-BE49-F238E27FC236}">
                <a16:creationId xmlns:a16="http://schemas.microsoft.com/office/drawing/2014/main" id="{211ADDEE-98EC-8E9E-5B75-9353BA084F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11315684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satisfied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satisfied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person sitting on a couch with her hands behind her head&#10;&#10;Description automatically generated">
            <a:extLst>
              <a:ext uri="{FF2B5EF4-FFF2-40B4-BE49-F238E27FC236}">
                <a16:creationId xmlns:a16="http://schemas.microsoft.com/office/drawing/2014/main" id="{08BBB81C-1429-748D-C9A0-5155D7E7E4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18222288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200">
                <a:solidFill>
                  <a:srgbClr val="003A47"/>
                </a:solidFill>
                <a:latin typeface="Century Gothic" panose="020B0502020202020204" pitchFamily="34" charset="0"/>
                <a:cs typeface="Manjari" panose="02000503000000000000" pitchFamily="2" charset="0"/>
              </a:rPr>
              <a:t>Kim was </a:t>
            </a:r>
            <a:r>
              <a:rPr lang="en-US" sz="6200">
                <a:solidFill>
                  <a:srgbClr val="FF0000"/>
                </a:solidFill>
                <a:latin typeface="Century Gothic" panose="020B0502020202020204" pitchFamily="34" charset="0"/>
                <a:cs typeface="Manjari" panose="02000503000000000000" pitchFamily="2" charset="0"/>
              </a:rPr>
              <a:t>satisfied</a:t>
            </a:r>
            <a:r>
              <a:rPr lang="en-US" sz="6200">
                <a:solidFill>
                  <a:srgbClr val="003A47"/>
                </a:solidFill>
                <a:latin typeface="Century Gothic" panose="020B0502020202020204" pitchFamily="34" charset="0"/>
                <a:cs typeface="Manjari" panose="02000503000000000000" pitchFamily="2" charset="0"/>
              </a:rPr>
              <a:t> with her dinner. </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29764287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teacher was not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satisfied </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with the work, so the student had to try again. </a:t>
            </a:r>
          </a:p>
        </p:txBody>
      </p:sp>
    </p:spTree>
    <p:extLst>
      <p:ext uri="{BB962C8B-B14F-4D97-AF65-F5344CB8AC3E}">
        <p14:creationId xmlns:p14="http://schemas.microsoft.com/office/powerpoint/2010/main" val="1589789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r>
              <a:rPr lang="en-US" sz="6600">
                <a:solidFill>
                  <a:srgbClr val="003A47"/>
                </a:solidFill>
                <a:latin typeface="Arial Rounded MT Bold" panose="020F0704030504030204" pitchFamily="34" charset="77"/>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954655"/>
          </a:xfrm>
          <a:prstGeom prst="rect">
            <a:avLst/>
          </a:prstGeom>
          <a:noFill/>
        </p:spPr>
        <p:txBody>
          <a:bodyPr wrap="square" rtlCol="0">
            <a:spAutoFit/>
          </a:bodyPr>
          <a:lstStyle/>
          <a:p>
            <a:r>
              <a:rPr lang="en-US" sz="6200">
                <a:solidFill>
                  <a:srgbClr val="003A47"/>
                </a:solidFill>
                <a:latin typeface="Century Gothic" panose="020B0502020202020204" pitchFamily="34" charset="0"/>
                <a:cs typeface="Manjari" panose="02000503000000000000" pitchFamily="2" charset="0"/>
              </a:rPr>
              <a:t>Before they brought up the dinner, the </a:t>
            </a:r>
            <a:r>
              <a:rPr lang="en-US" sz="6200">
                <a:solidFill>
                  <a:srgbClr val="FF0000"/>
                </a:solidFill>
                <a:latin typeface="Century Gothic" panose="020B0502020202020204" pitchFamily="34" charset="0"/>
                <a:cs typeface="Manjari" panose="02000503000000000000" pitchFamily="2" charset="0"/>
              </a:rPr>
              <a:t>servants</a:t>
            </a:r>
            <a:r>
              <a:rPr lang="en-US" sz="6200">
                <a:solidFill>
                  <a:srgbClr val="003A47"/>
                </a:solidFill>
                <a:latin typeface="Century Gothic" panose="020B0502020202020204" pitchFamily="34" charset="0"/>
                <a:cs typeface="Manjari" panose="02000503000000000000" pitchFamily="2" charset="0"/>
              </a:rPr>
              <a:t> set the table. </a:t>
            </a:r>
          </a:p>
        </p:txBody>
      </p:sp>
    </p:spTree>
    <p:extLst>
      <p:ext uri="{BB962C8B-B14F-4D97-AF65-F5344CB8AC3E}">
        <p14:creationId xmlns:p14="http://schemas.microsoft.com/office/powerpoint/2010/main" val="40557664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200">
                <a:solidFill>
                  <a:srgbClr val="003A47"/>
                </a:solidFill>
                <a:latin typeface="Century Gothic" panose="020B0502020202020204" pitchFamily="34" charset="0"/>
                <a:cs typeface="Manjari" panose="02000503000000000000" pitchFamily="2" charset="0"/>
              </a:rPr>
              <a:t>After Matt played on the oval, he felt </a:t>
            </a:r>
            <a:r>
              <a:rPr lang="en-US" sz="6200">
                <a:solidFill>
                  <a:srgbClr val="FF0000"/>
                </a:solidFill>
                <a:latin typeface="Century Gothic" panose="020B0502020202020204" pitchFamily="34" charset="0"/>
                <a:cs typeface="Manjari" panose="02000503000000000000" pitchFamily="2" charset="0"/>
              </a:rPr>
              <a:t>satisfied</a:t>
            </a:r>
            <a:r>
              <a:rPr lang="en-US" sz="6200">
                <a:solidFill>
                  <a:srgbClr val="003A47"/>
                </a:solidFill>
                <a:latin typeface="Century Gothic" panose="020B0502020202020204" pitchFamily="34" charset="0"/>
                <a:cs typeface="Manjari" panose="02000503000000000000" pitchFamily="2" charset="0"/>
              </a:rPr>
              <a:t>. </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9564835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satisfied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satisfied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 name="Picture 2" descr="A person standing behind a counter with a person giving a thumbs up&#10;&#10;Description automatically generated">
            <a:extLst>
              <a:ext uri="{FF2B5EF4-FFF2-40B4-BE49-F238E27FC236}">
                <a16:creationId xmlns:a16="http://schemas.microsoft.com/office/drawing/2014/main" id="{84AD97D5-B514-787A-2CE1-5BC5DA778D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5230" y="757821"/>
            <a:ext cx="3919117" cy="2376755"/>
          </a:xfrm>
          <a:prstGeom prst="rect">
            <a:avLst/>
          </a:prstGeom>
        </p:spPr>
      </p:pic>
      <p:pic>
        <p:nvPicPr>
          <p:cNvPr id="5" name="Picture 4" descr="A person sitting in a chair with her hand up&#10;&#10;Description automatically generated">
            <a:extLst>
              <a:ext uri="{FF2B5EF4-FFF2-40B4-BE49-F238E27FC236}">
                <a16:creationId xmlns:a16="http://schemas.microsoft.com/office/drawing/2014/main" id="{C4F857A4-1FFB-A16C-18CC-344717E2EF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5230" y="3723423"/>
            <a:ext cx="3919119" cy="2376756"/>
          </a:xfrm>
          <a:prstGeom prst="rect">
            <a:avLst/>
          </a:prstGeom>
        </p:spPr>
      </p:pic>
      <p:pic>
        <p:nvPicPr>
          <p:cNvPr id="8" name="Picture 7" descr="A close-up of a young child&#10;&#10;Description automatically generated">
            <a:extLst>
              <a:ext uri="{FF2B5EF4-FFF2-40B4-BE49-F238E27FC236}">
                <a16:creationId xmlns:a16="http://schemas.microsoft.com/office/drawing/2014/main" id="{557F7992-808D-85D5-0EEA-2CFBA5F669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588" y="3734230"/>
            <a:ext cx="3901299" cy="2365949"/>
          </a:xfrm>
          <a:prstGeom prst="rect">
            <a:avLst/>
          </a:prstGeom>
        </p:spPr>
      </p:pic>
      <p:pic>
        <p:nvPicPr>
          <p:cNvPr id="15" name="Picture 14" descr="A person shaking hands with another person&#10;&#10;Description automatically generated">
            <a:extLst>
              <a:ext uri="{FF2B5EF4-FFF2-40B4-BE49-F238E27FC236}">
                <a16:creationId xmlns:a16="http://schemas.microsoft.com/office/drawing/2014/main" id="{A6BEA015-2188-FD73-189D-4620C59314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1588" y="757821"/>
            <a:ext cx="3901299" cy="2365949"/>
          </a:xfrm>
          <a:prstGeom prst="rect">
            <a:avLst/>
          </a:prstGeom>
        </p:spPr>
      </p:pic>
    </p:spTree>
    <p:extLst>
      <p:ext uri="{BB962C8B-B14F-4D97-AF65-F5344CB8AC3E}">
        <p14:creationId xmlns:p14="http://schemas.microsoft.com/office/powerpoint/2010/main" val="15192846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0420" y="6210104"/>
            <a:ext cx="9503938" cy="584775"/>
          </a:xfrm>
          <a:prstGeom prst="rect">
            <a:avLst/>
          </a:prstGeom>
          <a:noFill/>
        </p:spPr>
        <p:txBody>
          <a:bodyPr wrap="square" rtlCol="0">
            <a:spAutoFit/>
          </a:bodyPr>
          <a:lstStyle/>
          <a:p>
            <a:pPr lvl="0">
              <a:defRPr/>
            </a:pPr>
            <a:r>
              <a:rPr lang="en-AU" sz="3200">
                <a:latin typeface="Century Gothic" panose="020B0502020202020204" pitchFamily="34" charset="0"/>
                <a:ea typeface="Calibri" panose="020F0502020204030204" pitchFamily="34" charset="0"/>
                <a:cs typeface="Times New Roman" panose="02020603050405020304" pitchFamily="18" charset="0"/>
              </a:rPr>
              <a:t>Satisfied means happy, pleased, or content.</a:t>
            </a:r>
            <a:endParaRPr lang="en-US" sz="3200" u="sng">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satisfied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satisfied</a:t>
            </a:r>
          </a:p>
        </p:txBody>
      </p:sp>
      <p:pic>
        <p:nvPicPr>
          <p:cNvPr id="4" name="Picture 3">
            <a:extLst>
              <a:ext uri="{FF2B5EF4-FFF2-40B4-BE49-F238E27FC236}">
                <a16:creationId xmlns:a16="http://schemas.microsoft.com/office/drawing/2014/main" id="{08147587-32F4-9232-179E-B22BAA31E34A}"/>
              </a:ext>
            </a:extLst>
          </p:cNvPr>
          <p:cNvPicPr>
            <a:picLocks noChangeAspect="1"/>
          </p:cNvPicPr>
          <p:nvPr/>
        </p:nvPicPr>
        <p:blipFill>
          <a:blip r:embed="rId6"/>
          <a:stretch>
            <a:fillRect/>
          </a:stretch>
        </p:blipFill>
        <p:spPr>
          <a:xfrm>
            <a:off x="4655644" y="5099707"/>
            <a:ext cx="3040477" cy="1215313"/>
          </a:xfrm>
          <a:prstGeom prst="rect">
            <a:avLst/>
          </a:prstGeom>
        </p:spPr>
      </p:pic>
      <p:pic>
        <p:nvPicPr>
          <p:cNvPr id="5" name="Picture 4" descr="A person holding up a chocolate covered ice cream&#10;&#10;Description automatically generated">
            <a:extLst>
              <a:ext uri="{FF2B5EF4-FFF2-40B4-BE49-F238E27FC236}">
                <a16:creationId xmlns:a16="http://schemas.microsoft.com/office/drawing/2014/main" id="{7187C6C7-EA40-0091-2AE5-B74AC75D6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6787" y="234328"/>
            <a:ext cx="4898190" cy="2970515"/>
          </a:xfrm>
          <a:prstGeom prst="rect">
            <a:avLst/>
          </a:prstGeom>
        </p:spPr>
      </p:pic>
    </p:spTree>
    <p:extLst>
      <p:ext uri="{BB962C8B-B14F-4D97-AF65-F5344CB8AC3E}">
        <p14:creationId xmlns:p14="http://schemas.microsoft.com/office/powerpoint/2010/main" val="265680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367723" y="1653458"/>
            <a:ext cx="6158807" cy="4188775"/>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Kings and Queens</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2000">
                <a:solidFill>
                  <a:srgbClr val="000000"/>
                </a:solidFill>
                <a:latin typeface="Century Gothic" panose="020B0502020202020204" pitchFamily="34" charset="0"/>
              </a:rPr>
              <a:t>Kings and queens wore crowns and lived in palaces. They had the best of everything, but also had a lot of responsibility. The children of kings and queen are called princes and princess. The oldest son is called the crown prince, and he will be the next king. The members of the royal family were the most powerful people in the kingdom. </a:t>
            </a: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b="1">
                <a:solidFill>
                  <a:srgbClr val="FFFFFF"/>
                </a:solidFill>
                <a:latin typeface="Century Gothic" panose="020B0502020202020204" pitchFamily="34" charset="0"/>
              </a:rPr>
              <a:t>What is one advantage and disadvantage of being a king or queen?</a:t>
            </a:r>
            <a:endPar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3023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One advantages is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strike="noStrike" kern="1200" cap="none" spc="0" normalizeH="0" baseline="0" noProof="0">
                <a:ln>
                  <a:noFill/>
                </a:ln>
                <a:solidFill>
                  <a:srgbClr val="000000"/>
                </a:solidFill>
                <a:effectLst/>
                <a:uLnTx/>
                <a:uFillTx/>
                <a:latin typeface="Century Gothic" panose="020B0502020202020204" pitchFamily="34" charset="0"/>
                <a:ea typeface="+mn-ea"/>
                <a:cs typeface="+mn-cs"/>
              </a:rPr>
              <a:t> and one disadvantage is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41945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27107"/>
            <a:ext cx="1979364"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One advantages is </a:t>
            </a:r>
            <a:r>
              <a:rPr lang="en-AU" sz="1400" b="1">
                <a:solidFill>
                  <a:srgbClr val="000000"/>
                </a:solidFill>
                <a:latin typeface="Century Gothic" panose="020B0502020202020204" pitchFamily="34" charset="0"/>
              </a:rPr>
              <a:t>having a lot of money,</a:t>
            </a:r>
            <a:r>
              <a:rPr lang="en-AU" sz="1400">
                <a:solidFill>
                  <a:srgbClr val="000000"/>
                </a:solidFill>
                <a:latin typeface="Century Gothic" panose="020B0502020202020204" pitchFamily="34" charset="0"/>
              </a:rPr>
              <a:t> and one disadvantage is </a:t>
            </a:r>
            <a:r>
              <a:rPr lang="en-AU" sz="1400" b="1">
                <a:solidFill>
                  <a:srgbClr val="000000"/>
                </a:solidFill>
                <a:latin typeface="Century Gothic" panose="020B0502020202020204" pitchFamily="34" charset="0"/>
              </a:rPr>
              <a:t>having a lot of important decisions to make</a:t>
            </a:r>
            <a:r>
              <a:rPr lang="en-AU" sz="1400">
                <a:solidFill>
                  <a:srgbClr val="000000"/>
                </a:solidFill>
                <a:latin typeface="Century Gothic" panose="020B0502020202020204" pitchFamily="34" charset="0"/>
              </a:rPr>
              <a:t>.</a:t>
            </a: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2" name="Picture 1">
            <a:extLst>
              <a:ext uri="{FF2B5EF4-FFF2-40B4-BE49-F238E27FC236}">
                <a16:creationId xmlns:a16="http://schemas.microsoft.com/office/drawing/2014/main" id="{21C7EE9E-3925-D278-A36C-83912068371B}"/>
              </a:ext>
            </a:extLst>
          </p:cNvPr>
          <p:cNvPicPr>
            <a:picLocks noChangeAspect="1"/>
          </p:cNvPicPr>
          <p:nvPr/>
        </p:nvPicPr>
        <p:blipFill rotWithShape="1">
          <a:blip r:embed="rId7"/>
          <a:srcRect r="20965" b="9791"/>
          <a:stretch/>
        </p:blipFill>
        <p:spPr>
          <a:xfrm>
            <a:off x="6837572" y="2846070"/>
            <a:ext cx="5000760" cy="3814700"/>
          </a:xfrm>
          <a:prstGeom prst="rect">
            <a:avLst/>
          </a:prstGeom>
        </p:spPr>
      </p:pic>
    </p:spTree>
    <p:extLst>
      <p:ext uri="{BB962C8B-B14F-4D97-AF65-F5344CB8AC3E}">
        <p14:creationId xmlns:p14="http://schemas.microsoft.com/office/powerpoint/2010/main" val="91113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fontScale="90000"/>
          </a:bodyPr>
          <a:lstStyle/>
          <a:p>
            <a:pPr>
              <a:lnSpc>
                <a:spcPct val="150000"/>
              </a:lnSpc>
            </a:pPr>
            <a:r>
              <a:rPr lang="en-AU" sz="4000" b="0">
                <a:latin typeface="Century Gothic" panose="020B0502020202020204" pitchFamily="34" charset="0"/>
              </a:rPr>
              <a:t>I can describe the behaviours that show that kings and queens are royal. </a:t>
            </a:r>
            <a:endParaRPr lang="en-US" sz="4000" b="0">
              <a:latin typeface="Century Gothic" panose="020B0502020202020204" pitchFamily="34" charset="0"/>
            </a:endParaRPr>
          </a:p>
        </p:txBody>
      </p:sp>
    </p:spTree>
    <p:extLst>
      <p:ext uri="{BB962C8B-B14F-4D97-AF65-F5344CB8AC3E}">
        <p14:creationId xmlns:p14="http://schemas.microsoft.com/office/powerpoint/2010/main" val="16903715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4511866"/>
            <a:ext cx="2547366" cy="22262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bowl</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large cup or goblet used for drinking</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fiddlers</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people who play stringed musical instruments like the violin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merry</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happy</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soul </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person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is the name of the main character in the rhyme?</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17916"/>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name of the main character in the rhyme is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1791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1791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The name of the main character in the rhyme is </a:t>
            </a:r>
            <a:r>
              <a:rPr lang="en-AU" sz="1400" b="1">
                <a:solidFill>
                  <a:srgbClr val="000000"/>
                </a:solidFill>
                <a:latin typeface="Century Gothic" panose="020B0502020202020204" pitchFamily="34" charset="0"/>
              </a:rPr>
              <a:t>King Cole</a:t>
            </a:r>
            <a:r>
              <a:rPr lang="en-AU" sz="1400">
                <a:solidFill>
                  <a:srgbClr val="000000"/>
                </a:solidFill>
                <a:latin typeface="Century Gothic" panose="020B0502020202020204" pitchFamily="34" charset="0"/>
              </a:rPr>
              <a:t>.</a:t>
            </a:r>
          </a:p>
        </p:txBody>
      </p:sp>
      <p:pic>
        <p:nvPicPr>
          <p:cNvPr id="7" name="Picture 6">
            <a:extLst>
              <a:ext uri="{FF2B5EF4-FFF2-40B4-BE49-F238E27FC236}">
                <a16:creationId xmlns:a16="http://schemas.microsoft.com/office/drawing/2014/main" id="{EBF7FF38-DD12-D399-E879-71CA5D5C4113}"/>
              </a:ext>
            </a:extLst>
          </p:cNvPr>
          <p:cNvPicPr>
            <a:picLocks noChangeAspect="1"/>
          </p:cNvPicPr>
          <p:nvPr/>
        </p:nvPicPr>
        <p:blipFill>
          <a:blip r:embed="rId7"/>
          <a:stretch>
            <a:fillRect/>
          </a:stretch>
        </p:blipFill>
        <p:spPr>
          <a:xfrm>
            <a:off x="902320" y="1064038"/>
            <a:ext cx="8058170" cy="5389992"/>
          </a:xfrm>
          <a:prstGeom prst="rect">
            <a:avLst/>
          </a:prstGeom>
        </p:spPr>
      </p:pic>
    </p:spTree>
    <p:extLst>
      <p:ext uri="{BB962C8B-B14F-4D97-AF65-F5344CB8AC3E}">
        <p14:creationId xmlns:p14="http://schemas.microsoft.com/office/powerpoint/2010/main" val="212917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three things did Old King Cole ask for?</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9004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Old King Cole asked for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and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186996"/>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Old King Cole asked for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his pipe, his bowl and his</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fiddlers.</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07C93C6F-E4FB-B02B-D714-4CCEA69C3608}"/>
              </a:ext>
            </a:extLst>
          </p:cNvPr>
          <p:cNvSpPr txBox="1"/>
          <p:nvPr/>
        </p:nvSpPr>
        <p:spPr>
          <a:xfrm>
            <a:off x="2459312" y="1055143"/>
            <a:ext cx="5050097" cy="1984518"/>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Old King Cole</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Old King Cole was a merry old soul,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And a merry old soul was he;</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He called for his pipe, and he called for his bowl,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And he called for </a:t>
            </a:r>
            <a:r>
              <a:rPr lang="en-AU" sz="1600">
                <a:solidFill>
                  <a:srgbClr val="000000"/>
                </a:solidFill>
                <a:latin typeface="Century Gothic" panose="020B0502020202020204" pitchFamily="34" charset="0"/>
              </a:rPr>
              <a:t>his fiddlers three. </a:t>
            </a:r>
          </a:p>
        </p:txBody>
      </p:sp>
      <p:pic>
        <p:nvPicPr>
          <p:cNvPr id="7" name="Picture 6">
            <a:extLst>
              <a:ext uri="{FF2B5EF4-FFF2-40B4-BE49-F238E27FC236}">
                <a16:creationId xmlns:a16="http://schemas.microsoft.com/office/drawing/2014/main" id="{532370B0-D120-8B3B-3E7A-8975E19E540D}"/>
              </a:ext>
            </a:extLst>
          </p:cNvPr>
          <p:cNvPicPr>
            <a:picLocks noChangeAspect="1"/>
          </p:cNvPicPr>
          <p:nvPr/>
        </p:nvPicPr>
        <p:blipFill>
          <a:blip r:embed="rId7"/>
          <a:stretch>
            <a:fillRect/>
          </a:stretch>
        </p:blipFill>
        <p:spPr>
          <a:xfrm>
            <a:off x="2459312" y="3150783"/>
            <a:ext cx="5050097" cy="3377936"/>
          </a:xfrm>
          <a:prstGeom prst="rect">
            <a:avLst/>
          </a:prstGeom>
        </p:spPr>
      </p:pic>
      <p:sp>
        <p:nvSpPr>
          <p:cNvPr id="8" name="Rectangle 7">
            <a:extLst>
              <a:ext uri="{FF2B5EF4-FFF2-40B4-BE49-F238E27FC236}">
                <a16:creationId xmlns:a16="http://schemas.microsoft.com/office/drawing/2014/main" id="{67B38B57-888E-7794-7ECE-34883FF51E4E}"/>
              </a:ext>
            </a:extLst>
          </p:cNvPr>
          <p:cNvSpPr/>
          <p:nvPr/>
        </p:nvSpPr>
        <p:spPr>
          <a:xfrm>
            <a:off x="9644634" y="4511866"/>
            <a:ext cx="2547366" cy="22262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bowl</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large cup or goblet used for drinking</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fiddlers</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people who play stringed musical instruments like the violin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merry</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happy</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soul </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person</a:t>
            </a:r>
          </a:p>
        </p:txBody>
      </p:sp>
    </p:spTree>
    <p:extLst>
      <p:ext uri="{BB962C8B-B14F-4D97-AF65-F5344CB8AC3E}">
        <p14:creationId xmlns:p14="http://schemas.microsoft.com/office/powerpoint/2010/main" val="168139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Did the fiddlers have good fiddles or bad fiddles?</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60767"/>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fiddlers had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fiddles, because </a:t>
            </a:r>
            <a:r>
              <a:rPr lang="en-AU" sz="1400" u="sng">
                <a:solidFill>
                  <a:srgbClr val="000000"/>
                </a:solidFill>
                <a:latin typeface="Century Gothic" panose="020B0502020202020204" pitchFamily="34" charset="0"/>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2039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20397"/>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t>
            </a:r>
            <a:r>
              <a:rPr lang="en-AU" sz="1400">
                <a:solidFill>
                  <a:srgbClr val="000000"/>
                </a:solidFill>
                <a:latin typeface="Century Gothic" panose="020B0502020202020204" pitchFamily="34" charset="0"/>
              </a:rPr>
              <a:t>fiddlers had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good fiddles, because fine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is another way of saying very good.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004EC1A-18DE-4E51-A8C5-2438B0975CF5}"/>
              </a:ext>
            </a:extLst>
          </p:cNvPr>
          <p:cNvSpPr txBox="1"/>
          <p:nvPr/>
        </p:nvSpPr>
        <p:spPr>
          <a:xfrm>
            <a:off x="2308364" y="1298038"/>
            <a:ext cx="5050097" cy="1522853"/>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Every fiddler had a very fine fiddle,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And a very fine fiddle had he.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Oh, there’s none so rare as can compare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With King Cole and his fiddler</a:t>
            </a:r>
            <a:r>
              <a:rPr lang="en-AU" sz="1600">
                <a:solidFill>
                  <a:srgbClr val="000000"/>
                </a:solidFill>
                <a:latin typeface="Century Gothic" panose="020B0502020202020204" pitchFamily="34" charset="0"/>
              </a:rPr>
              <a:t>s three. </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5A46E85D-44F4-996D-6F6A-B64BCBD46EAC}"/>
              </a:ext>
            </a:extLst>
          </p:cNvPr>
          <p:cNvPicPr>
            <a:picLocks noChangeAspect="1"/>
          </p:cNvPicPr>
          <p:nvPr/>
        </p:nvPicPr>
        <p:blipFill>
          <a:blip r:embed="rId7"/>
          <a:stretch>
            <a:fillRect/>
          </a:stretch>
        </p:blipFill>
        <p:spPr>
          <a:xfrm>
            <a:off x="2308364" y="3038238"/>
            <a:ext cx="5050097" cy="3377936"/>
          </a:xfrm>
          <a:prstGeom prst="rect">
            <a:avLst/>
          </a:prstGeom>
        </p:spPr>
      </p:pic>
      <p:sp>
        <p:nvSpPr>
          <p:cNvPr id="7" name="Rectangle 6">
            <a:extLst>
              <a:ext uri="{FF2B5EF4-FFF2-40B4-BE49-F238E27FC236}">
                <a16:creationId xmlns:a16="http://schemas.microsoft.com/office/drawing/2014/main" id="{E1B42768-11FF-B360-EE6A-1716D5BD0D99}"/>
              </a:ext>
            </a:extLst>
          </p:cNvPr>
          <p:cNvSpPr/>
          <p:nvPr/>
        </p:nvSpPr>
        <p:spPr>
          <a:xfrm>
            <a:off x="9644634" y="4511866"/>
            <a:ext cx="2547366" cy="22262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bowl</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large cup or goblet used for drinking</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fiddlers</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people who play stringed musical instruments like the violin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merry</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happy</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soul </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person</a:t>
            </a:r>
          </a:p>
        </p:txBody>
      </p:sp>
    </p:spTree>
    <p:extLst>
      <p:ext uri="{BB962C8B-B14F-4D97-AF65-F5344CB8AC3E}">
        <p14:creationId xmlns:p14="http://schemas.microsoft.com/office/powerpoint/2010/main" val="286330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33410" y="756355"/>
            <a:ext cx="12101580" cy="5746766"/>
          </a:xfrm>
          <a:prstGeom prst="rect">
            <a:avLst/>
          </a:prstGeom>
          <a:noFill/>
        </p:spPr>
        <p:txBody>
          <a:bodyPr wrap="square" rtlCol="0">
            <a:spAutoFit/>
          </a:bodyPr>
          <a:lstStyle/>
          <a:p>
            <a:pPr lvl="0">
              <a:lnSpc>
                <a:spcPct val="150000"/>
              </a:lnSpc>
              <a:defRPr/>
            </a:pPr>
            <a:r>
              <a:rPr lang="en-AU" sz="3200" b="1">
                <a:solidFill>
                  <a:srgbClr val="000000"/>
                </a:solidFill>
                <a:latin typeface="Century Gothic" panose="020B0502020202020204" pitchFamily="34" charset="0"/>
              </a:rPr>
              <a:t>Old King Cole</a:t>
            </a:r>
          </a:p>
          <a:p>
            <a:pPr lvl="0">
              <a:lnSpc>
                <a:spcPct val="150000"/>
              </a:lnSpc>
              <a:defRPr/>
            </a:pPr>
            <a:r>
              <a:rPr lang="en-AU" sz="2400">
                <a:solidFill>
                  <a:srgbClr val="000000"/>
                </a:solidFill>
                <a:latin typeface="Century Gothic" panose="020B0502020202020204" pitchFamily="34" charset="0"/>
              </a:rPr>
              <a:t>Old King Cole was a merry old soul, </a:t>
            </a:r>
          </a:p>
          <a:p>
            <a:pPr lvl="0">
              <a:lnSpc>
                <a:spcPct val="150000"/>
              </a:lnSpc>
              <a:defRPr/>
            </a:pPr>
            <a:r>
              <a:rPr lang="en-AU" sz="2400">
                <a:solidFill>
                  <a:srgbClr val="000000"/>
                </a:solidFill>
                <a:latin typeface="Century Gothic" panose="020B0502020202020204" pitchFamily="34" charset="0"/>
              </a:rPr>
              <a:t>And a merry old soul was he;</a:t>
            </a:r>
          </a:p>
          <a:p>
            <a:pPr lvl="0">
              <a:lnSpc>
                <a:spcPct val="150000"/>
              </a:lnSpc>
              <a:defRPr/>
            </a:pPr>
            <a:r>
              <a:rPr lang="en-AU" sz="2400">
                <a:solidFill>
                  <a:srgbClr val="000000"/>
                </a:solidFill>
                <a:latin typeface="Century Gothic" panose="020B0502020202020204" pitchFamily="34" charset="0"/>
              </a:rPr>
              <a:t>He called for his pipe, and he called for his bowl, </a:t>
            </a:r>
          </a:p>
          <a:p>
            <a:pPr lvl="0">
              <a:lnSpc>
                <a:spcPct val="150000"/>
              </a:lnSpc>
              <a:defRPr/>
            </a:pPr>
            <a:r>
              <a:rPr lang="en-AU" sz="2400">
                <a:solidFill>
                  <a:srgbClr val="000000"/>
                </a:solidFill>
                <a:latin typeface="Century Gothic" panose="020B0502020202020204" pitchFamily="34" charset="0"/>
              </a:rPr>
              <a:t>And he called for his fiddlers three. </a:t>
            </a:r>
          </a:p>
          <a:p>
            <a:pPr lvl="0">
              <a:lnSpc>
                <a:spcPct val="150000"/>
              </a:lnSpc>
              <a:defRPr/>
            </a:pPr>
            <a:endParaRPr lang="en-AU" sz="2400">
              <a:solidFill>
                <a:srgbClr val="000000"/>
              </a:solidFill>
              <a:latin typeface="Century Gothic" panose="020B0502020202020204" pitchFamily="34" charset="0"/>
            </a:endParaRPr>
          </a:p>
          <a:p>
            <a:pPr lvl="0">
              <a:lnSpc>
                <a:spcPct val="150000"/>
              </a:lnSpc>
              <a:defRPr/>
            </a:pPr>
            <a:r>
              <a:rPr lang="en-AU" sz="2400">
                <a:solidFill>
                  <a:srgbClr val="000000"/>
                </a:solidFill>
                <a:latin typeface="Century Gothic" panose="020B0502020202020204" pitchFamily="34" charset="0"/>
              </a:rPr>
              <a:t>Every fiddler had a very fine fiddle, </a:t>
            </a:r>
          </a:p>
          <a:p>
            <a:pPr lvl="0">
              <a:lnSpc>
                <a:spcPct val="150000"/>
              </a:lnSpc>
              <a:defRPr/>
            </a:pPr>
            <a:r>
              <a:rPr lang="en-AU" sz="2400">
                <a:solidFill>
                  <a:srgbClr val="000000"/>
                </a:solidFill>
                <a:latin typeface="Century Gothic" panose="020B0502020202020204" pitchFamily="34" charset="0"/>
              </a:rPr>
              <a:t>And a very fine fiddle had he. </a:t>
            </a:r>
          </a:p>
          <a:p>
            <a:pPr lvl="0">
              <a:lnSpc>
                <a:spcPct val="150000"/>
              </a:lnSpc>
              <a:defRPr/>
            </a:pPr>
            <a:r>
              <a:rPr lang="en-AU" sz="2400">
                <a:solidFill>
                  <a:srgbClr val="000000"/>
                </a:solidFill>
                <a:latin typeface="Century Gothic" panose="020B0502020202020204" pitchFamily="34" charset="0"/>
              </a:rPr>
              <a:t>Oh, there’s none so rare as can compare </a:t>
            </a:r>
          </a:p>
          <a:p>
            <a:pPr lvl="0">
              <a:lnSpc>
                <a:spcPct val="150000"/>
              </a:lnSpc>
              <a:defRPr/>
            </a:pPr>
            <a:r>
              <a:rPr lang="en-AU" sz="2400">
                <a:solidFill>
                  <a:srgbClr val="000000"/>
                </a:solidFill>
                <a:latin typeface="Century Gothic" panose="020B0502020202020204" pitchFamily="34" charset="0"/>
              </a:rPr>
              <a:t>With King Cole and his fiddlers three. </a:t>
            </a: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3576288"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Reading Fluency Passage</a:t>
            </a:r>
          </a:p>
        </p:txBody>
      </p:sp>
      <p:pic>
        <p:nvPicPr>
          <p:cNvPr id="3" name="Picture 2">
            <a:extLst>
              <a:ext uri="{FF2B5EF4-FFF2-40B4-BE49-F238E27FC236}">
                <a16:creationId xmlns:a16="http://schemas.microsoft.com/office/drawing/2014/main" id="{C89A36F5-78DE-32E2-12B2-008CDB29D0CD}"/>
              </a:ext>
            </a:extLst>
          </p:cNvPr>
          <p:cNvPicPr>
            <a:picLocks noChangeAspect="1"/>
          </p:cNvPicPr>
          <p:nvPr/>
        </p:nvPicPr>
        <p:blipFill rotWithShape="1">
          <a:blip r:embed="rId3"/>
          <a:srcRect r="186" b="16758"/>
          <a:stretch/>
        </p:blipFill>
        <p:spPr>
          <a:xfrm>
            <a:off x="6970676" y="3629738"/>
            <a:ext cx="5040702" cy="2811852"/>
          </a:xfrm>
          <a:prstGeom prst="rect">
            <a:avLst/>
          </a:prstGeom>
        </p:spPr>
      </p:pic>
    </p:spTree>
    <p:extLst>
      <p:ext uri="{BB962C8B-B14F-4D97-AF65-F5344CB8AC3E}">
        <p14:creationId xmlns:p14="http://schemas.microsoft.com/office/powerpoint/2010/main" val="93673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31511" y="1740032"/>
            <a:ext cx="4476743" cy="1938992"/>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kinds of behaviours show that kings and queens are royal?</a:t>
            </a:r>
            <a:endParaRPr kumimoji="0" lang="en-AU" sz="2400" b="0" i="0" u="none" strike="noStrike" kern="1200" cap="none" spc="0" normalizeH="0" baseline="0" noProof="0">
              <a:ln>
                <a:noFill/>
              </a:ln>
              <a:solidFill>
                <a:srgbClr val="000000"/>
              </a:solidFill>
              <a:effectLst/>
              <a:uLnTx/>
              <a:uFillTx/>
              <a:latin typeface="Calibri" panose="020F0502020204030204"/>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 name="Picture 1">
            <a:extLst>
              <a:ext uri="{FF2B5EF4-FFF2-40B4-BE49-F238E27FC236}">
                <a16:creationId xmlns:a16="http://schemas.microsoft.com/office/drawing/2014/main" id="{C4180A01-649D-C4D1-7715-C1217747E7E7}"/>
              </a:ext>
            </a:extLst>
          </p:cNvPr>
          <p:cNvPicPr>
            <a:picLocks noChangeAspect="1"/>
          </p:cNvPicPr>
          <p:nvPr/>
        </p:nvPicPr>
        <p:blipFill>
          <a:blip r:embed="rId5"/>
          <a:stretch>
            <a:fillRect/>
          </a:stretch>
        </p:blipFill>
        <p:spPr>
          <a:xfrm>
            <a:off x="1269482" y="1740032"/>
            <a:ext cx="5050097" cy="3377936"/>
          </a:xfrm>
          <a:prstGeom prst="rect">
            <a:avLst/>
          </a:prstGeom>
        </p:spPr>
      </p:pic>
      <p:sp>
        <p:nvSpPr>
          <p:cNvPr id="3" name="TextBox 2">
            <a:extLst>
              <a:ext uri="{FF2B5EF4-FFF2-40B4-BE49-F238E27FC236}">
                <a16:creationId xmlns:a16="http://schemas.microsoft.com/office/drawing/2014/main" id="{9139AF60-127A-CA2A-7C5B-B94966AB2F69}"/>
              </a:ext>
            </a:extLst>
          </p:cNvPr>
          <p:cNvSpPr txBox="1"/>
          <p:nvPr/>
        </p:nvSpPr>
        <p:spPr>
          <a:xfrm>
            <a:off x="7135677" y="3777112"/>
            <a:ext cx="4472577" cy="1477328"/>
          </a:xfrm>
          <a:prstGeom prst="rect">
            <a:avLst/>
          </a:prstGeom>
          <a:noFill/>
        </p:spPr>
        <p:txBody>
          <a:bodyPr wrap="square" rtlCol="0">
            <a:spAutoFit/>
          </a:bodyPr>
          <a:lstStyle/>
          <a:p>
            <a:r>
              <a:rPr lang="en-AU">
                <a:solidFill>
                  <a:schemeClr val="bg1"/>
                </a:solidFill>
                <a:latin typeface="Century Gothic" panose="020B0502020202020204" pitchFamily="34" charset="0"/>
              </a:rPr>
              <a:t>Sitting on a throne and wearing a crown show that you are royal. Ordering people around and getting the best of everything shows that you are a king or queen. </a:t>
            </a:r>
          </a:p>
        </p:txBody>
      </p:sp>
    </p:spTree>
    <p:extLst>
      <p:ext uri="{BB962C8B-B14F-4D97-AF65-F5344CB8AC3E}">
        <p14:creationId xmlns:p14="http://schemas.microsoft.com/office/powerpoint/2010/main" val="339733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a:latin typeface="Century Gothic" panose="020B0502020202020204" pitchFamily="34" charset="0"/>
              </a:rPr>
              <a:t>Why is this picture an example/not an example of </a:t>
            </a:r>
            <a:r>
              <a:rPr lang="en-AU" sz="1100" u="dotted">
                <a:latin typeface="Century Gothic" panose="020B0502020202020204" pitchFamily="34" charset="0"/>
              </a:rPr>
              <a:t>servants</a:t>
            </a:r>
            <a:r>
              <a:rPr lang="en-AU" sz="1100">
                <a:latin typeface="Century Gothic" panose="020B0502020202020204" pitchFamily="34" charset="0"/>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1200" u="sng">
                <a:solidFill>
                  <a:schemeClr val="tx1"/>
                </a:solidFill>
                <a:latin typeface="Century Gothic" panose="020B0502020202020204" pitchFamily="34" charset="0"/>
              </a:rPr>
              <a:t>	</a:t>
            </a:r>
            <a:r>
              <a:rPr lang="en-AU" sz="1200">
                <a:solidFill>
                  <a:schemeClr val="tx1"/>
                </a:solidFill>
                <a:latin typeface="Century Gothic" panose="020B0502020202020204" pitchFamily="34" charset="0"/>
              </a:rPr>
              <a:t> is/is not an example of </a:t>
            </a:r>
            <a:r>
              <a:rPr lang="en-AU" sz="1200" u="dotted">
                <a:solidFill>
                  <a:schemeClr val="tx1"/>
                </a:solidFill>
                <a:latin typeface="Century Gothic" panose="020B0502020202020204" pitchFamily="34" charset="0"/>
              </a:rPr>
              <a:t>servants</a:t>
            </a:r>
            <a:r>
              <a:rPr lang="en-AU" sz="1200">
                <a:solidFill>
                  <a:schemeClr val="tx1"/>
                </a:solidFill>
                <a:latin typeface="Century Gothic" panose="020B0502020202020204" pitchFamily="34" charset="0"/>
              </a:rPr>
              <a:t> because  </a:t>
            </a:r>
            <a:r>
              <a:rPr lang="en-AU" sz="1200" u="sng">
                <a:solidFill>
                  <a:schemeClr val="tx1"/>
                </a:solidFill>
                <a:latin typeface="Century Gothic" panose="020B0502020202020204" pitchFamily="34" charset="0"/>
              </a:rPr>
              <a:t>	               </a:t>
            </a:r>
            <a:r>
              <a:rPr lang="en-AU" sz="1200">
                <a:solidFill>
                  <a:schemeClr val="tx1"/>
                </a:solidFill>
                <a:latin typeface="Century Gothic" panose="020B0502020202020204" pitchFamily="34" charset="0"/>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latin typeface="Century Gothic" panose="020B0502020202020204" pitchFamily="34" charset="0"/>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algn="ctr"/>
            <a:r>
              <a:rPr lang="en-AU" sz="3600">
                <a:latin typeface="Arial Rounded MT Bold" panose="020F0704030504030204" pitchFamily="34" charset="77"/>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algn="ctr"/>
            <a:r>
              <a:rPr lang="en-AU" sz="3600">
                <a:latin typeface="Arial Rounded MT Bold" panose="020F0704030504030204" pitchFamily="34" charset="77"/>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latin typeface="Century Gothic" panose="020B0502020202020204" pitchFamily="34" charset="0"/>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latin typeface="Century Gothic" panose="020B0502020202020204" pitchFamily="34" charset="0"/>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latin typeface="Century Gothic" panose="020B0502020202020204" pitchFamily="34" charset="0"/>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algn="ctr"/>
            <a:r>
              <a:rPr lang="en-AU" sz="3600">
                <a:latin typeface="Arial Rounded MT Bold" panose="020F0704030504030204" pitchFamily="34" charset="77"/>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algn="ctr"/>
            <a:r>
              <a:rPr lang="en-AU" sz="3600">
                <a:latin typeface="Arial Rounded MT Bold" panose="020F0704030504030204" pitchFamily="34" charset="77"/>
              </a:rPr>
              <a:t>D</a:t>
            </a:r>
          </a:p>
        </p:txBody>
      </p:sp>
      <p:pic>
        <p:nvPicPr>
          <p:cNvPr id="3" name="Picture 2" descr="A person pouring milk into a bowl&#10;&#10;Description automatically generated">
            <a:extLst>
              <a:ext uri="{FF2B5EF4-FFF2-40B4-BE49-F238E27FC236}">
                <a16:creationId xmlns:a16="http://schemas.microsoft.com/office/drawing/2014/main" id="{D4E43AC3-8A5C-2625-D118-B6A377CB09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402" y="3684327"/>
            <a:ext cx="3960710" cy="2401979"/>
          </a:xfrm>
          <a:prstGeom prst="rect">
            <a:avLst/>
          </a:prstGeom>
        </p:spPr>
      </p:pic>
      <p:pic>
        <p:nvPicPr>
          <p:cNvPr id="5" name="Picture 4" descr="A person mopping the floor&#10;&#10;Description automatically generated">
            <a:extLst>
              <a:ext uri="{FF2B5EF4-FFF2-40B4-BE49-F238E27FC236}">
                <a16:creationId xmlns:a16="http://schemas.microsoft.com/office/drawing/2014/main" id="{7CBE3937-A388-6244-78AD-415F04435C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402" y="709152"/>
            <a:ext cx="3960710" cy="2401979"/>
          </a:xfrm>
          <a:prstGeom prst="rect">
            <a:avLst/>
          </a:prstGeom>
        </p:spPr>
      </p:pic>
      <p:pic>
        <p:nvPicPr>
          <p:cNvPr id="8" name="Picture 7" descr="A person in a crown and a book&#10;&#10;Description automatically generated">
            <a:extLst>
              <a:ext uri="{FF2B5EF4-FFF2-40B4-BE49-F238E27FC236}">
                <a16:creationId xmlns:a16="http://schemas.microsoft.com/office/drawing/2014/main" id="{47506506-64DA-0B4E-70D2-1B23AC5AC4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1464" y="3684326"/>
            <a:ext cx="3960712" cy="2401980"/>
          </a:xfrm>
          <a:prstGeom prst="rect">
            <a:avLst/>
          </a:prstGeom>
        </p:spPr>
      </p:pic>
      <p:pic>
        <p:nvPicPr>
          <p:cNvPr id="15" name="Picture 14" descr="A group of children looking down&#10;&#10;Description automatically generated">
            <a:extLst>
              <a:ext uri="{FF2B5EF4-FFF2-40B4-BE49-F238E27FC236}">
                <a16:creationId xmlns:a16="http://schemas.microsoft.com/office/drawing/2014/main" id="{0991B320-943B-1182-27FF-5FF3BCCC96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1464" y="720062"/>
            <a:ext cx="3960710" cy="2401979"/>
          </a:xfrm>
          <a:prstGeom prst="rect">
            <a:avLst/>
          </a:prstGeom>
        </p:spPr>
      </p:pic>
    </p:spTree>
    <p:extLst>
      <p:ext uri="{BB962C8B-B14F-4D97-AF65-F5344CB8AC3E}">
        <p14:creationId xmlns:p14="http://schemas.microsoft.com/office/powerpoint/2010/main" val="158096706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Answer the questions in note form</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Use the notes to say the sentence, in this order:</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who/what</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(did) what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lang="en-AU"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3.    Write your sentence using correct punctuation.</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highlight>
                  <a:srgbClr val="FFFF00"/>
                </a:highlight>
                <a:uLnTx/>
                <a:uFillTx/>
                <a:latin typeface="Century Gothic"/>
                <a:ea typeface="Century Gothic"/>
                <a:cs typeface="Century Gothic"/>
                <a:sym typeface="Century Gothic"/>
              </a:rPr>
              <a:t>W</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hen</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who/what</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(did) what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r>
              <a:rPr kumimoji="0" lang="en-AU" sz="2000" b="1" i="0" u="none" strike="noStrike" kern="1200" cap="none" spc="0" normalizeH="0" baseline="0" noProof="0">
                <a:ln>
                  <a:noFill/>
                </a:ln>
                <a:solidFill>
                  <a:srgbClr val="0070C0"/>
                </a:solidFill>
                <a:effectLst/>
                <a:highlight>
                  <a:srgbClr val="FFFF00"/>
                </a:highlight>
                <a:uLnTx/>
                <a:uFillTx/>
                <a:latin typeface="Century Gothic"/>
                <a:ea typeface="Century Gothic"/>
                <a:cs typeface="Century Gothic"/>
                <a:sym typeface="Century Gothic"/>
              </a:rPr>
              <a:t>.</a:t>
            </a:r>
            <a:endParaRPr kumimoji="0" lang="en-AU"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4.    Read your sentence – does it sound right? </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F68802"/>
                </a:solidFill>
                <a:effectLst/>
                <a:uLnTx/>
                <a:uFillTx/>
                <a:latin typeface="Century Gothic" panose="020B0502020202020204" pitchFamily="34" charset="0"/>
                <a:ea typeface="Segoe UI Symbol" panose="020B0502040204020203" pitchFamily="34" charset="0"/>
                <a:cs typeface="+mn-cs"/>
              </a:rPr>
              <a:t>King Cole </a:t>
            </a:r>
            <a:r>
              <a:rPr lang="en-AU" sz="2800" b="1">
                <a:solidFill>
                  <a:srgbClr val="00B050"/>
                </a:solidFill>
                <a:latin typeface="Century Gothic" panose="020B0502020202020204" pitchFamily="34" charset="0"/>
                <a:ea typeface="Segoe UI Symbol" panose="020B0502040204020203" pitchFamily="34" charset="0"/>
              </a:rPr>
              <a:t>sat</a:t>
            </a: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a:t>
            </a: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4" name="Google Shape;287;p14">
            <a:extLst>
              <a:ext uri="{FF2B5EF4-FFF2-40B4-BE49-F238E27FC236}">
                <a16:creationId xmlns:a16="http://schemas.microsoft.com/office/drawing/2014/main" id="{16B2C3F8-BC5A-162E-31D2-200796AD62DF}"/>
              </a:ext>
            </a:extLst>
          </p:cNvPr>
          <p:cNvSpPr txBox="1"/>
          <p:nvPr/>
        </p:nvSpPr>
        <p:spPr>
          <a:xfrm>
            <a:off x="457120" y="4459209"/>
            <a:ext cx="1398140"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8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endParaRPr kumimoji="0" sz="1800" b="0" i="0" u="none" strike="noStrike" kern="1200" cap="none" spc="0" normalizeH="0" baseline="0" noProof="0">
              <a:ln>
                <a:noFill/>
              </a:ln>
              <a:solidFill>
                <a:srgbClr val="F68802">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8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cxnSp>
        <p:nvCxnSpPr>
          <p:cNvPr id="15" name="Google Shape;288;p14">
            <a:extLst>
              <a:ext uri="{FF2B5EF4-FFF2-40B4-BE49-F238E27FC236}">
                <a16:creationId xmlns:a16="http://schemas.microsoft.com/office/drawing/2014/main" id="{12FFCC99-E228-BAFD-385E-0D54D02D907A}"/>
              </a:ext>
            </a:extLst>
          </p:cNvPr>
          <p:cNvCxnSpPr/>
          <p:nvPr/>
        </p:nvCxnSpPr>
        <p:spPr>
          <a:xfrm>
            <a:off x="1639339" y="5029360"/>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16" name="Google Shape;289;p14">
            <a:extLst>
              <a:ext uri="{FF2B5EF4-FFF2-40B4-BE49-F238E27FC236}">
                <a16:creationId xmlns:a16="http://schemas.microsoft.com/office/drawing/2014/main" id="{A74AC7CB-08A9-6621-0807-6A1889DBA7A2}"/>
              </a:ext>
            </a:extLst>
          </p:cNvPr>
          <p:cNvCxnSpPr/>
          <p:nvPr/>
        </p:nvCxnSpPr>
        <p:spPr>
          <a:xfrm>
            <a:off x="1855260" y="5630407"/>
            <a:ext cx="4790423" cy="0"/>
          </a:xfrm>
          <a:prstGeom prst="straightConnector1">
            <a:avLst/>
          </a:prstGeom>
          <a:noFill/>
          <a:ln w="25400" cap="flat" cmpd="sng">
            <a:solidFill>
              <a:schemeClr val="dk1"/>
            </a:solidFill>
            <a:prstDash val="dot"/>
            <a:miter lim="800000"/>
            <a:headEnd type="none" w="sm" len="sm"/>
            <a:tailEnd type="none" w="sm" len="sm"/>
          </a:ln>
        </p:spPr>
      </p:cxnSp>
      <p:sp>
        <p:nvSpPr>
          <p:cNvPr id="17" name="Google Shape;290;p14">
            <a:extLst>
              <a:ext uri="{FF2B5EF4-FFF2-40B4-BE49-F238E27FC236}">
                <a16:creationId xmlns:a16="http://schemas.microsoft.com/office/drawing/2014/main" id="{E33F1B42-2CFF-2508-BAD8-7C08F893DF6C}"/>
              </a:ext>
            </a:extLst>
          </p:cNvPr>
          <p:cNvSpPr/>
          <p:nvPr/>
        </p:nvSpPr>
        <p:spPr>
          <a:xfrm>
            <a:off x="1823434" y="5260192"/>
            <a:ext cx="340007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on his throne.</a:t>
            </a: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291;p14">
            <a:extLst>
              <a:ext uri="{FF2B5EF4-FFF2-40B4-BE49-F238E27FC236}">
                <a16:creationId xmlns:a16="http://schemas.microsoft.com/office/drawing/2014/main" id="{D1AB57A1-E257-F4A2-39E6-95385F28ED20}"/>
              </a:ext>
            </a:extLst>
          </p:cNvPr>
          <p:cNvSpPr/>
          <p:nvPr/>
        </p:nvSpPr>
        <p:spPr>
          <a:xfrm>
            <a:off x="1639339" y="4658250"/>
            <a:ext cx="311976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In the afternoon, </a:t>
            </a: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a:solidFill>
                  <a:srgbClr val="000000"/>
                </a:solidFill>
                <a:latin typeface="Century Gothic" panose="020B0502020202020204" pitchFamily="34" charset="0"/>
              </a:rPr>
              <a:t>In the afternoon, King Cole sat on his throne</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E0C26D01-47B4-A44A-403A-5923E91452A7}"/>
              </a:ext>
            </a:extLst>
          </p:cNvPr>
          <p:cNvPicPr>
            <a:picLocks noChangeAspect="1"/>
          </p:cNvPicPr>
          <p:nvPr/>
        </p:nvPicPr>
        <p:blipFill rotWithShape="1">
          <a:blip r:embed="rId6"/>
          <a:srcRect l="36689" t="7875" r="8084" b="6379"/>
          <a:stretch/>
        </p:blipFill>
        <p:spPr>
          <a:xfrm>
            <a:off x="8432801" y="1946502"/>
            <a:ext cx="2789026" cy="2896431"/>
          </a:xfrm>
          <a:prstGeom prst="rect">
            <a:avLst/>
          </a:prstGeom>
        </p:spPr>
      </p:pic>
    </p:spTree>
    <p:extLst>
      <p:ext uri="{BB962C8B-B14F-4D97-AF65-F5344CB8AC3E}">
        <p14:creationId xmlns:p14="http://schemas.microsoft.com/office/powerpoint/2010/main" val="363556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Answer the questions in note form</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Use the notes to say the sentence, in this order:</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who/what</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(did) what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lang="en-AU"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3.    Write your sentence using correct punctuation.</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highlight>
                  <a:srgbClr val="FFFF00"/>
                </a:highlight>
                <a:uLnTx/>
                <a:uFillTx/>
                <a:latin typeface="Century Gothic"/>
                <a:ea typeface="Century Gothic"/>
                <a:cs typeface="Century Gothic"/>
                <a:sym typeface="Century Gothic"/>
              </a:rPr>
              <a:t>W</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hen</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who/what</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(did) what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r>
              <a:rPr kumimoji="0" lang="en-AU" sz="2000" b="1" i="0" u="none" strike="noStrike" kern="1200" cap="none" spc="0" normalizeH="0" baseline="0" noProof="0">
                <a:ln>
                  <a:noFill/>
                </a:ln>
                <a:solidFill>
                  <a:srgbClr val="0070C0"/>
                </a:solidFill>
                <a:effectLst/>
                <a:highlight>
                  <a:srgbClr val="FFFF00"/>
                </a:highlight>
                <a:uLnTx/>
                <a:uFillTx/>
                <a:latin typeface="Century Gothic"/>
                <a:ea typeface="Century Gothic"/>
                <a:cs typeface="Century Gothic"/>
                <a:sym typeface="Century Gothic"/>
              </a:rPr>
              <a:t>.</a:t>
            </a:r>
            <a:endParaRPr kumimoji="0" lang="en-AU"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4.    Read your sentence – does it sound right? </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F68802"/>
                </a:solidFill>
                <a:effectLst/>
                <a:uLnTx/>
                <a:uFillTx/>
                <a:latin typeface="Century Gothic" panose="020B0502020202020204" pitchFamily="34" charset="0"/>
                <a:ea typeface="Segoe UI Symbol" panose="020B0502040204020203" pitchFamily="34" charset="0"/>
                <a:cs typeface="+mn-cs"/>
              </a:rPr>
              <a:t>King Cole </a:t>
            </a: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sat.</a:t>
            </a: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4" name="Google Shape;287;p14">
            <a:extLst>
              <a:ext uri="{FF2B5EF4-FFF2-40B4-BE49-F238E27FC236}">
                <a16:creationId xmlns:a16="http://schemas.microsoft.com/office/drawing/2014/main" id="{16B2C3F8-BC5A-162E-31D2-200796AD62DF}"/>
              </a:ext>
            </a:extLst>
          </p:cNvPr>
          <p:cNvSpPr txBox="1"/>
          <p:nvPr/>
        </p:nvSpPr>
        <p:spPr>
          <a:xfrm>
            <a:off x="457120" y="4459209"/>
            <a:ext cx="1398140"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8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endParaRPr kumimoji="0" sz="1800" b="0" i="0" u="none" strike="noStrike" kern="1200" cap="none" spc="0" normalizeH="0" baseline="0" noProof="0">
              <a:ln>
                <a:noFill/>
              </a:ln>
              <a:solidFill>
                <a:srgbClr val="F68802">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8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cxnSp>
        <p:nvCxnSpPr>
          <p:cNvPr id="15" name="Google Shape;288;p14">
            <a:extLst>
              <a:ext uri="{FF2B5EF4-FFF2-40B4-BE49-F238E27FC236}">
                <a16:creationId xmlns:a16="http://schemas.microsoft.com/office/drawing/2014/main" id="{12FFCC99-E228-BAFD-385E-0D54D02D907A}"/>
              </a:ext>
            </a:extLst>
          </p:cNvPr>
          <p:cNvCxnSpPr/>
          <p:nvPr/>
        </p:nvCxnSpPr>
        <p:spPr>
          <a:xfrm>
            <a:off x="1639339" y="5029360"/>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16" name="Google Shape;289;p14">
            <a:extLst>
              <a:ext uri="{FF2B5EF4-FFF2-40B4-BE49-F238E27FC236}">
                <a16:creationId xmlns:a16="http://schemas.microsoft.com/office/drawing/2014/main" id="{A74AC7CB-08A9-6621-0807-6A1889DBA7A2}"/>
              </a:ext>
            </a:extLst>
          </p:cNvPr>
          <p:cNvCxnSpPr/>
          <p:nvPr/>
        </p:nvCxnSpPr>
        <p:spPr>
          <a:xfrm>
            <a:off x="1855260" y="5630407"/>
            <a:ext cx="4790423" cy="0"/>
          </a:xfrm>
          <a:prstGeom prst="straightConnector1">
            <a:avLst/>
          </a:prstGeom>
          <a:noFill/>
          <a:ln w="25400" cap="flat" cmpd="sng">
            <a:solidFill>
              <a:schemeClr val="dk1"/>
            </a:solidFill>
            <a:prstDash val="dot"/>
            <a:miter lim="800000"/>
            <a:headEnd type="none" w="sm" len="sm"/>
            <a:tailEnd type="none" w="sm" len="sm"/>
          </a:ln>
        </p:spPr>
      </p:cxn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9" name="TextBox 18">
            <a:extLst>
              <a:ext uri="{FF2B5EF4-FFF2-40B4-BE49-F238E27FC236}">
                <a16:creationId xmlns:a16="http://schemas.microsoft.com/office/drawing/2014/main" id="{97CD4C21-4B98-9ECD-AA26-6041C083C24A}"/>
              </a:ext>
            </a:extLst>
          </p:cNvPr>
          <p:cNvSpPr txBox="1"/>
          <p:nvPr/>
        </p:nvSpPr>
        <p:spPr>
          <a:xfrm>
            <a:off x="3760390" y="5956089"/>
            <a:ext cx="96891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King Cole sat                             .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31334257-3C4D-771C-C466-504695F338EE}"/>
              </a:ext>
            </a:extLst>
          </p:cNvPr>
          <p:cNvPicPr>
            <a:picLocks noChangeAspect="1"/>
          </p:cNvPicPr>
          <p:nvPr/>
        </p:nvPicPr>
        <p:blipFill rotWithShape="1">
          <a:blip r:embed="rId6"/>
          <a:srcRect l="36689" t="7875" r="8084" b="6379"/>
          <a:stretch/>
        </p:blipFill>
        <p:spPr>
          <a:xfrm>
            <a:off x="8432801" y="1946502"/>
            <a:ext cx="2789026" cy="2896431"/>
          </a:xfrm>
          <a:prstGeom prst="rect">
            <a:avLst/>
          </a:prstGeom>
        </p:spPr>
      </p:pic>
    </p:spTree>
    <p:extLst>
      <p:ext uri="{BB962C8B-B14F-4D97-AF65-F5344CB8AC3E}">
        <p14:creationId xmlns:p14="http://schemas.microsoft.com/office/powerpoint/2010/main" val="41366134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Old King Cole Part 2</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8</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 </a:t>
            </a:r>
            <a:r>
              <a:rPr kumimoji="0" lang="en-US" sz="2400" b="0" i="0"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What are the words for the nursery rhyme Old King Cole?</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35038240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merry</a:t>
            </a:r>
          </a:p>
        </p:txBody>
      </p:sp>
      <p:sp>
        <p:nvSpPr>
          <p:cNvPr id="6" name="Oval 5">
            <a:extLst>
              <a:ext uri="{FF2B5EF4-FFF2-40B4-BE49-F238E27FC236}">
                <a16:creationId xmlns:a16="http://schemas.microsoft.com/office/drawing/2014/main" id="{4EED4316-6FEF-42DE-BEA5-29313CDC04AC}"/>
              </a:ext>
            </a:extLst>
          </p:cNvPr>
          <p:cNvSpPr/>
          <p:nvPr/>
        </p:nvSpPr>
        <p:spPr>
          <a:xfrm>
            <a:off x="8060438"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5992761"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6536440" y="4423105"/>
            <a:ext cx="1242890" cy="1752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4596135" y="439132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2737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6000">
                <a:effectLst/>
                <a:latin typeface="Century Gothic" panose="020B0502020202020204" pitchFamily="34" charset="0"/>
                <a:ea typeface="Calibri" panose="020F0502020204030204" pitchFamily="34" charset="0"/>
                <a:cs typeface="Times New Roman" panose="02020603050405020304" pitchFamily="18" charset="0"/>
              </a:rPr>
              <a:t>Merry means happy.</a:t>
            </a:r>
            <a:endParaRPr kumimoji="0" lang="en-US" sz="6000" b="0" i="0" u="sng" strike="noStrike" kern="1200" cap="none" spc="0" normalizeH="0" baseline="0" noProof="0">
              <a:ln>
                <a:noFill/>
              </a:ln>
              <a:effectLst/>
              <a:uLnTx/>
              <a:uFillTx/>
              <a:latin typeface="Century Gothic" panose="020B0502020202020204" pitchFamily="34" charset="0"/>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27526143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merry</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merry</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merry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merry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pic>
        <p:nvPicPr>
          <p:cNvPr id="3" name="Picture 2" descr="A group of people laughing&#10;&#10;Description automatically generated">
            <a:extLst>
              <a:ext uri="{FF2B5EF4-FFF2-40B4-BE49-F238E27FC236}">
                <a16:creationId xmlns:a16="http://schemas.microsoft.com/office/drawing/2014/main" id="{E6887E3B-958C-5A6D-B623-C635FE6830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22" y="1709321"/>
            <a:ext cx="5669280" cy="3438144"/>
          </a:xfrm>
          <a:prstGeom prst="rect">
            <a:avLst/>
          </a:prstGeom>
        </p:spPr>
      </p:pic>
      <p:pic>
        <p:nvPicPr>
          <p:cNvPr id="5" name="Picture 4" descr="A person sitting at a table with his hand on his face&#10;&#10;Description automatically generated">
            <a:extLst>
              <a:ext uri="{FF2B5EF4-FFF2-40B4-BE49-F238E27FC236}">
                <a16:creationId xmlns:a16="http://schemas.microsoft.com/office/drawing/2014/main" id="{E417020B-14A0-D290-F038-E31392B9FC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898" y="1721544"/>
            <a:ext cx="5669280" cy="3438144"/>
          </a:xfrm>
          <a:prstGeom prst="rect">
            <a:avLst/>
          </a:prstGeom>
        </p:spPr>
      </p:pic>
    </p:spTree>
    <p:extLst>
      <p:ext uri="{BB962C8B-B14F-4D97-AF65-F5344CB8AC3E}">
        <p14:creationId xmlns:p14="http://schemas.microsoft.com/office/powerpoint/2010/main" val="256518390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merry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merry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person giving thumbs up&#10;&#10;Description automatically generated">
            <a:extLst>
              <a:ext uri="{FF2B5EF4-FFF2-40B4-BE49-F238E27FC236}">
                <a16:creationId xmlns:a16="http://schemas.microsoft.com/office/drawing/2014/main" id="{813BB23F-B501-E62B-F1DE-47D96F81C4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2297756"/>
            <a:ext cx="5669280" cy="3438144"/>
          </a:xfrm>
          <a:prstGeom prst="rect">
            <a:avLst/>
          </a:prstGeom>
        </p:spPr>
      </p:pic>
    </p:spTree>
    <p:extLst>
      <p:ext uri="{BB962C8B-B14F-4D97-AF65-F5344CB8AC3E}">
        <p14:creationId xmlns:p14="http://schemas.microsoft.com/office/powerpoint/2010/main" val="8245008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merry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merry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person with his hand on his face&#10;&#10;Description automatically generated">
            <a:extLst>
              <a:ext uri="{FF2B5EF4-FFF2-40B4-BE49-F238E27FC236}">
                <a16:creationId xmlns:a16="http://schemas.microsoft.com/office/drawing/2014/main" id="{FA53320C-851F-A23E-939B-2D4EFA9C48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102" y="1999031"/>
            <a:ext cx="5669280" cy="3438144"/>
          </a:xfrm>
          <a:prstGeom prst="rect">
            <a:avLst/>
          </a:prstGeom>
        </p:spPr>
      </p:pic>
    </p:spTree>
    <p:extLst>
      <p:ext uri="{BB962C8B-B14F-4D97-AF65-F5344CB8AC3E}">
        <p14:creationId xmlns:p14="http://schemas.microsoft.com/office/powerpoint/2010/main" val="11783028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200">
                <a:solidFill>
                  <a:srgbClr val="003A47"/>
                </a:solidFill>
                <a:latin typeface="Century Gothic" panose="020B0502020202020204" pitchFamily="34" charset="0"/>
                <a:cs typeface="Manjari" panose="02000503000000000000" pitchFamily="2" charset="0"/>
              </a:rPr>
              <a:t>Santa gave a </a:t>
            </a:r>
            <a:r>
              <a:rPr lang="en-US" sz="6200">
                <a:solidFill>
                  <a:srgbClr val="FF0000"/>
                </a:solidFill>
                <a:latin typeface="Century Gothic" panose="020B0502020202020204" pitchFamily="34" charset="0"/>
                <a:cs typeface="Manjari" panose="02000503000000000000" pitchFamily="2" charset="0"/>
              </a:rPr>
              <a:t>merry</a:t>
            </a:r>
            <a:r>
              <a:rPr lang="en-US" sz="6200">
                <a:solidFill>
                  <a:srgbClr val="003A47"/>
                </a:solidFill>
                <a:latin typeface="Century Gothic" panose="020B0502020202020204" pitchFamily="34" charset="0"/>
                <a:cs typeface="Manjari" panose="02000503000000000000" pitchFamily="2" charset="0"/>
              </a:rPr>
              <a:t> chuckle. </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19835043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200">
                <a:solidFill>
                  <a:srgbClr val="003A47"/>
                </a:solidFill>
                <a:latin typeface="Century Gothic" panose="020B0502020202020204" pitchFamily="34" charset="0"/>
                <a:cs typeface="Manjari" panose="02000503000000000000" pitchFamily="2" charset="0"/>
              </a:rPr>
              <a:t>Pam was feeling </a:t>
            </a:r>
            <a:r>
              <a:rPr lang="en-US" sz="6200">
                <a:solidFill>
                  <a:srgbClr val="FF0000"/>
                </a:solidFill>
                <a:latin typeface="Century Gothic" panose="020B0502020202020204" pitchFamily="34" charset="0"/>
                <a:cs typeface="Manjari" panose="02000503000000000000" pitchFamily="2" charset="0"/>
              </a:rPr>
              <a:t>merry</a:t>
            </a:r>
            <a:r>
              <a:rPr lang="en-US" sz="6200">
                <a:solidFill>
                  <a:srgbClr val="003A47"/>
                </a:solidFill>
                <a:latin typeface="Century Gothic" panose="020B0502020202020204" pitchFamily="34" charset="0"/>
                <a:cs typeface="Manjari" panose="02000503000000000000" pitchFamily="2" charset="0"/>
              </a:rPr>
              <a:t>, and she smiled.</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3780132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98B66-0BC1-BBFF-3BBA-38C711A9209C}"/>
              </a:ext>
            </a:extLst>
          </p:cNvPr>
          <p:cNvPicPr>
            <a:picLocks noChangeAspect="1"/>
          </p:cNvPicPr>
          <p:nvPr/>
        </p:nvPicPr>
        <p:blipFill>
          <a:blip r:embed="rId3"/>
          <a:stretch>
            <a:fillRect/>
          </a:stretch>
        </p:blipFill>
        <p:spPr>
          <a:xfrm>
            <a:off x="4576116" y="4940467"/>
            <a:ext cx="3199534" cy="1428878"/>
          </a:xfrm>
          <a:prstGeom prst="rect">
            <a:avLst/>
          </a:prstGeom>
        </p:spPr>
      </p:pic>
      <p:sp>
        <p:nvSpPr>
          <p:cNvPr id="2" name="TextBox 1"/>
          <p:cNvSpPr txBox="1"/>
          <p:nvPr/>
        </p:nvSpPr>
        <p:spPr>
          <a:xfrm>
            <a:off x="90420" y="6210104"/>
            <a:ext cx="11885270" cy="523220"/>
          </a:xfrm>
          <a:prstGeom prst="rect">
            <a:avLst/>
          </a:prstGeom>
          <a:noFill/>
        </p:spPr>
        <p:txBody>
          <a:bodyPr wrap="square" rtlCol="0">
            <a:spAutoFit/>
          </a:bodyPr>
          <a:lstStyle/>
          <a:p>
            <a:r>
              <a:rPr lang="en-US" sz="2800">
                <a:latin typeface="Century Gothic" panose="020B0502020202020204" pitchFamily="34" charset="0"/>
                <a:cs typeface="Manjari" panose="02000503000000000000" pitchFamily="2" charset="0"/>
              </a:rPr>
              <a:t>Servants are </a:t>
            </a:r>
            <a:r>
              <a:rPr lang="en-AU" sz="2800">
                <a:latin typeface="Century Gothic" panose="020B0502020202020204" pitchFamily="34" charset="0"/>
                <a:ea typeface="Calibri" panose="020F0502020204030204" pitchFamily="34" charset="0"/>
                <a:cs typeface="Times New Roman" panose="02020603050405020304" pitchFamily="18" charset="0"/>
              </a:rPr>
              <a:t>people who are paid to work for a king or queen.</a:t>
            </a:r>
            <a:endParaRPr lang="en-US" sz="2800">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sp>
        <p:nvSpPr>
          <p:cNvPr id="9" name="Rectangle 8">
            <a:extLst>
              <a:ext uri="{FF2B5EF4-FFF2-40B4-BE49-F238E27FC236}">
                <a16:creationId xmlns:a16="http://schemas.microsoft.com/office/drawing/2014/main" id="{67589D5B-2312-4D58-947F-E9C975111BEC}"/>
              </a:ext>
            </a:extLst>
          </p:cNvPr>
          <p:cNvSpPr/>
          <p:nvPr/>
        </p:nvSpPr>
        <p:spPr>
          <a:xfrm>
            <a:off x="3896026" y="355508"/>
            <a:ext cx="4559715" cy="29728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latin typeface="Century Gothic" panose="020B0502020202020204" pitchFamily="34" charset="0"/>
              </a:rPr>
              <a:t>Insert image</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noProof="0">
                  <a:ln>
                    <a:noFill/>
                  </a:ln>
                  <a:solidFill>
                    <a:srgbClr val="FFFFFF"/>
                  </a:solidFill>
                  <a:effectLst/>
                  <a:uLnTx/>
                  <a:uFillTx/>
                  <a:latin typeface="Century Gothic" panose="020B0502020202020204" pitchFamily="34" charset="0"/>
                  <a:ea typeface="+mn-ea"/>
                  <a:cs typeface="+mn-cs"/>
                </a:rPr>
                <a:t>servants</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5"/>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82032"/>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8800" b="1">
                <a:latin typeface="SABeginnersRegular" pitchFamily="2" charset="0"/>
                <a:cs typeface="Calibri" panose="020F0502020204030204" pitchFamily="34" charset="0"/>
              </a:rPr>
              <a:t>servants</a:t>
            </a:r>
          </a:p>
        </p:txBody>
      </p:sp>
      <p:pic>
        <p:nvPicPr>
          <p:cNvPr id="5" name="Picture 4" descr="A person wearing a vest and bow tie&#10;&#10;Description automatically generated">
            <a:extLst>
              <a:ext uri="{FF2B5EF4-FFF2-40B4-BE49-F238E27FC236}">
                <a16:creationId xmlns:a16="http://schemas.microsoft.com/office/drawing/2014/main" id="{18691047-397E-FB80-2C58-4B1A0B5075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0285" y="267732"/>
            <a:ext cx="5191430" cy="3148351"/>
          </a:xfrm>
          <a:prstGeom prst="rect">
            <a:avLst/>
          </a:prstGeom>
        </p:spPr>
      </p:pic>
    </p:spTree>
    <p:extLst>
      <p:ext uri="{BB962C8B-B14F-4D97-AF65-F5344CB8AC3E}">
        <p14:creationId xmlns:p14="http://schemas.microsoft.com/office/powerpoint/2010/main" val="97687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200">
                <a:solidFill>
                  <a:srgbClr val="003A47"/>
                </a:solidFill>
                <a:latin typeface="Century Gothic" panose="020B0502020202020204" pitchFamily="34" charset="0"/>
                <a:cs typeface="Manjari" panose="02000503000000000000" pitchFamily="2" charset="0"/>
              </a:rPr>
              <a:t>When he felt </a:t>
            </a:r>
            <a:r>
              <a:rPr lang="en-US" sz="6200">
                <a:solidFill>
                  <a:srgbClr val="FF0000"/>
                </a:solidFill>
                <a:latin typeface="Century Gothic" panose="020B0502020202020204" pitchFamily="34" charset="0"/>
                <a:cs typeface="Manjari" panose="02000503000000000000" pitchFamily="2" charset="0"/>
              </a:rPr>
              <a:t>merry</a:t>
            </a:r>
            <a:r>
              <a:rPr lang="en-US" sz="6200">
                <a:solidFill>
                  <a:srgbClr val="003A47"/>
                </a:solidFill>
                <a:latin typeface="Century Gothic" panose="020B0502020202020204" pitchFamily="34" charset="0"/>
                <a:cs typeface="Manjari" panose="02000503000000000000" pitchFamily="2" charset="0"/>
              </a:rPr>
              <a:t>, Ben sang a song. </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394687745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merry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merry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 name="Picture 2" descr="A child with her hands on her hips&#10;&#10;Description automatically generated">
            <a:extLst>
              <a:ext uri="{FF2B5EF4-FFF2-40B4-BE49-F238E27FC236}">
                <a16:creationId xmlns:a16="http://schemas.microsoft.com/office/drawing/2014/main" id="{E562E5BB-AF52-5EE7-8BE0-530632B7D0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679" y="709152"/>
            <a:ext cx="4001097" cy="2426472"/>
          </a:xfrm>
          <a:prstGeom prst="rect">
            <a:avLst/>
          </a:prstGeom>
        </p:spPr>
      </p:pic>
      <p:pic>
        <p:nvPicPr>
          <p:cNvPr id="5" name="Picture 4" descr="A child lying in the grass with yellow leaves&#10;&#10;Description automatically generated">
            <a:extLst>
              <a:ext uri="{FF2B5EF4-FFF2-40B4-BE49-F238E27FC236}">
                <a16:creationId xmlns:a16="http://schemas.microsoft.com/office/drawing/2014/main" id="{2313CE4B-97C2-0896-01F8-D87A2FA145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1634" y="3722376"/>
            <a:ext cx="4001097" cy="2426472"/>
          </a:xfrm>
          <a:prstGeom prst="rect">
            <a:avLst/>
          </a:prstGeom>
        </p:spPr>
      </p:pic>
      <p:pic>
        <p:nvPicPr>
          <p:cNvPr id="8" name="Picture 7" descr="A group of children laughing&#10;&#10;Description automatically generated">
            <a:extLst>
              <a:ext uri="{FF2B5EF4-FFF2-40B4-BE49-F238E27FC236}">
                <a16:creationId xmlns:a16="http://schemas.microsoft.com/office/drawing/2014/main" id="{D8398DF8-7927-C911-A2C4-5EAC4A0982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7190" y="709152"/>
            <a:ext cx="4001097" cy="2426472"/>
          </a:xfrm>
          <a:prstGeom prst="rect">
            <a:avLst/>
          </a:prstGeom>
        </p:spPr>
      </p:pic>
      <p:pic>
        <p:nvPicPr>
          <p:cNvPr id="15" name="Picture 14" descr="A child leaning on his head&#10;&#10;Description automatically generated">
            <a:extLst>
              <a:ext uri="{FF2B5EF4-FFF2-40B4-BE49-F238E27FC236}">
                <a16:creationId xmlns:a16="http://schemas.microsoft.com/office/drawing/2014/main" id="{A4C63CB5-3F2C-587F-170F-5EFC3E9EF0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677" y="3722375"/>
            <a:ext cx="4001099" cy="2426473"/>
          </a:xfrm>
          <a:prstGeom prst="rect">
            <a:avLst/>
          </a:prstGeom>
        </p:spPr>
      </p:pic>
    </p:spTree>
    <p:extLst>
      <p:ext uri="{BB962C8B-B14F-4D97-AF65-F5344CB8AC3E}">
        <p14:creationId xmlns:p14="http://schemas.microsoft.com/office/powerpoint/2010/main" val="27181735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0420" y="6210104"/>
            <a:ext cx="4255148" cy="584775"/>
          </a:xfrm>
          <a:prstGeom prst="rect">
            <a:avLst/>
          </a:prstGeom>
          <a:noFill/>
        </p:spPr>
        <p:txBody>
          <a:bodyPr wrap="square" rtlCol="0">
            <a:spAutoFit/>
          </a:bodyPr>
          <a:lstStyle/>
          <a:p>
            <a:pPr lvl="0">
              <a:defRPr/>
            </a:pPr>
            <a:r>
              <a:rPr lang="en-AU" sz="3200">
                <a:latin typeface="Century Gothic" panose="020B0502020202020204" pitchFamily="34" charset="0"/>
                <a:ea typeface="Calibri" panose="020F0502020204030204" pitchFamily="34" charset="0"/>
                <a:cs typeface="Times New Roman" panose="02020603050405020304" pitchFamily="18" charset="0"/>
              </a:rPr>
              <a:t>Merry means happy.</a:t>
            </a:r>
            <a:endParaRPr lang="en-US" sz="3200" u="sng">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merry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merry</a:t>
            </a:r>
          </a:p>
        </p:txBody>
      </p:sp>
      <p:pic>
        <p:nvPicPr>
          <p:cNvPr id="4" name="Picture 3">
            <a:extLst>
              <a:ext uri="{FF2B5EF4-FFF2-40B4-BE49-F238E27FC236}">
                <a16:creationId xmlns:a16="http://schemas.microsoft.com/office/drawing/2014/main" id="{A58A379E-A940-F770-81F4-8DB162B6CED0}"/>
              </a:ext>
            </a:extLst>
          </p:cNvPr>
          <p:cNvPicPr>
            <a:picLocks noChangeAspect="1"/>
          </p:cNvPicPr>
          <p:nvPr/>
        </p:nvPicPr>
        <p:blipFill>
          <a:blip r:embed="rId6"/>
          <a:stretch>
            <a:fillRect/>
          </a:stretch>
        </p:blipFill>
        <p:spPr>
          <a:xfrm>
            <a:off x="4717171" y="5177242"/>
            <a:ext cx="2757658" cy="1225015"/>
          </a:xfrm>
          <a:prstGeom prst="rect">
            <a:avLst/>
          </a:prstGeom>
        </p:spPr>
      </p:pic>
      <p:pic>
        <p:nvPicPr>
          <p:cNvPr id="5" name="Picture 4" descr="A group of people laughing&#10;&#10;Description automatically generated">
            <a:extLst>
              <a:ext uri="{FF2B5EF4-FFF2-40B4-BE49-F238E27FC236}">
                <a16:creationId xmlns:a16="http://schemas.microsoft.com/office/drawing/2014/main" id="{A1E77573-442B-1ED7-1ADB-E2EF3D1429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6569" y="106178"/>
            <a:ext cx="5458628" cy="3310394"/>
          </a:xfrm>
          <a:prstGeom prst="rect">
            <a:avLst/>
          </a:prstGeom>
        </p:spPr>
      </p:pic>
    </p:spTree>
    <p:extLst>
      <p:ext uri="{BB962C8B-B14F-4D97-AF65-F5344CB8AC3E}">
        <p14:creationId xmlns:p14="http://schemas.microsoft.com/office/powerpoint/2010/main" val="425132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367723" y="1653458"/>
            <a:ext cx="4813877" cy="4650440"/>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How kings and queens behave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Kings and queens have a lot of money and power. They have people who work in their houses called servants. When the</a:t>
            </a:r>
            <a:r>
              <a:rPr lang="en-AU" sz="2000">
                <a:solidFill>
                  <a:srgbClr val="000000"/>
                </a:solidFill>
                <a:latin typeface="Century Gothic" panose="020B0502020202020204" pitchFamily="34" charset="0"/>
              </a:rPr>
              <a:t>y ask for something, they get it right away. They live in big houses called palaces, sit on decorated chairs called thrones and wear fancy hats called crowns. </a:t>
            </a: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How could you tell if someone was a king or queen in a picture or story?</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422726"/>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could tell that someone was a king or queen 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758282"/>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05270" y="1411972"/>
            <a:ext cx="1979364" cy="3343649"/>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could tell that someone was a king or queen because</a:t>
            </a:r>
          </a:p>
          <a:p>
            <a:pPr marL="285750" lvl="0" indent="-285750">
              <a:buFontTx/>
              <a:buChar char="-"/>
              <a:defRPr/>
            </a:pP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they live in a castle</a:t>
            </a:r>
          </a:p>
          <a:p>
            <a:pPr marL="285750" lvl="0" indent="-285750">
              <a:buFontTx/>
              <a:buChar char="-"/>
              <a:defRPr/>
            </a:pPr>
            <a:r>
              <a:rPr lang="en-AU" sz="1400" b="1" baseline="0">
                <a:solidFill>
                  <a:srgbClr val="000000"/>
                </a:solidFill>
                <a:latin typeface="Century Gothic" panose="020B0502020202020204" pitchFamily="34" charset="0"/>
              </a:rPr>
              <a:t>they are wearing a crown </a:t>
            </a:r>
          </a:p>
          <a:p>
            <a:pPr marL="285750" lvl="0" indent="-285750">
              <a:buFontTx/>
              <a:buChar char="-"/>
              <a:defRPr/>
            </a:pP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they have servants </a:t>
            </a:r>
          </a:p>
          <a:p>
            <a:pPr marL="285750" lvl="0" indent="-285750">
              <a:buFontTx/>
              <a:buChar char="-"/>
              <a:defRPr/>
            </a:pPr>
            <a:r>
              <a:rPr lang="en-AU" sz="1400" b="1" baseline="0">
                <a:solidFill>
                  <a:srgbClr val="000000"/>
                </a:solidFill>
                <a:latin typeface="Century Gothic" panose="020B0502020202020204" pitchFamily="34" charset="0"/>
              </a:rPr>
              <a:t>they</a:t>
            </a:r>
            <a:r>
              <a:rPr lang="en-AU" sz="1400" b="1">
                <a:solidFill>
                  <a:srgbClr val="000000"/>
                </a:solidFill>
                <a:latin typeface="Century Gothic" panose="020B0502020202020204" pitchFamily="34" charset="0"/>
              </a:rPr>
              <a:t> have a lot of treasures</a:t>
            </a:r>
          </a:p>
          <a:p>
            <a:pPr marL="285750" lvl="0" indent="-285750">
              <a:buFontTx/>
              <a:buChar char="-"/>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they</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are sitting on a throne</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2" name="Picture 1">
            <a:extLst>
              <a:ext uri="{FF2B5EF4-FFF2-40B4-BE49-F238E27FC236}">
                <a16:creationId xmlns:a16="http://schemas.microsoft.com/office/drawing/2014/main" id="{64592387-35DF-6023-E829-FE72D092C650}"/>
              </a:ext>
            </a:extLst>
          </p:cNvPr>
          <p:cNvPicPr>
            <a:picLocks noChangeAspect="1"/>
          </p:cNvPicPr>
          <p:nvPr/>
        </p:nvPicPr>
        <p:blipFill rotWithShape="1">
          <a:blip r:embed="rId6"/>
          <a:srcRect r="3262" b="15852"/>
          <a:stretch/>
        </p:blipFill>
        <p:spPr>
          <a:xfrm>
            <a:off x="5369139" y="2662303"/>
            <a:ext cx="4087956" cy="2375540"/>
          </a:xfrm>
          <a:prstGeom prst="rect">
            <a:avLst/>
          </a:prstGeom>
        </p:spPr>
      </p:pic>
    </p:spTree>
    <p:extLst>
      <p:ext uri="{BB962C8B-B14F-4D97-AF65-F5344CB8AC3E}">
        <p14:creationId xmlns:p14="http://schemas.microsoft.com/office/powerpoint/2010/main" val="105808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a:bodyPr>
          <a:lstStyle/>
          <a:p>
            <a:pPr>
              <a:lnSpc>
                <a:spcPct val="150000"/>
              </a:lnSpc>
            </a:pPr>
            <a:r>
              <a:rPr lang="en-AU" sz="4000" b="0">
                <a:latin typeface="Century Gothic" panose="020B0502020202020204" pitchFamily="34" charset="0"/>
              </a:rPr>
              <a:t>I can recite Old King Cole.</a:t>
            </a:r>
            <a:endParaRPr lang="en-US" sz="4000" b="0">
              <a:latin typeface="Century Gothic" panose="020B0502020202020204" pitchFamily="34" charset="0"/>
            </a:endParaRPr>
          </a:p>
        </p:txBody>
      </p:sp>
    </p:spTree>
    <p:extLst>
      <p:ext uri="{BB962C8B-B14F-4D97-AF65-F5344CB8AC3E}">
        <p14:creationId xmlns:p14="http://schemas.microsoft.com/office/powerpoint/2010/main" val="9232760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4511866"/>
            <a:ext cx="2547366" cy="22262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bowl</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large cup or goblet used for drinking</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fiddlers</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people who play stringed musical instruments like the violin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merry</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happy</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soul </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person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Was King Cole a happy king or a sad king? How do you know?</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17916"/>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Cole was a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king because </a:t>
            </a:r>
            <a:r>
              <a:rPr lang="en-AU" sz="1400" u="sng">
                <a:solidFill>
                  <a:srgbClr val="000000"/>
                </a:solidFill>
                <a:latin typeface="Century Gothic" panose="020B0502020202020204" pitchFamily="34" charset="0"/>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1791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96258"/>
            <a:ext cx="1979364" cy="108559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King Cole was a </a:t>
            </a:r>
            <a:r>
              <a:rPr lang="en-AU" sz="1400" b="1">
                <a:solidFill>
                  <a:srgbClr val="000000"/>
                </a:solidFill>
                <a:latin typeface="Century Gothic" panose="020B0502020202020204" pitchFamily="34" charset="0"/>
              </a:rPr>
              <a:t>happy king </a:t>
            </a:r>
            <a:r>
              <a:rPr lang="en-AU" sz="1400">
                <a:solidFill>
                  <a:srgbClr val="000000"/>
                </a:solidFill>
                <a:latin typeface="Century Gothic" panose="020B0502020202020204" pitchFamily="34" charset="0"/>
              </a:rPr>
              <a:t>because </a:t>
            </a:r>
            <a:r>
              <a:rPr lang="en-AU" sz="1400" b="1">
                <a:solidFill>
                  <a:srgbClr val="000000"/>
                </a:solidFill>
                <a:latin typeface="Century Gothic" panose="020B0502020202020204" pitchFamily="34" charset="0"/>
              </a:rPr>
              <a:t>merry means happy</a:t>
            </a:r>
            <a:r>
              <a:rPr lang="en-AU" sz="1400">
                <a:solidFill>
                  <a:srgbClr val="000000"/>
                </a:solidFill>
                <a:latin typeface="Century Gothic" panose="020B0502020202020204" pitchFamily="34" charset="0"/>
              </a:rPr>
              <a:t>.</a:t>
            </a:r>
          </a:p>
          <a:p>
            <a:pPr lvl="0">
              <a:defRPr/>
            </a:pPr>
            <a:endParaRPr lang="en-AU" sz="1400">
              <a:solidFill>
                <a:srgbClr val="000000"/>
              </a:solidFill>
              <a:latin typeface="Century Gothic" panose="020B0502020202020204" pitchFamily="34" charset="0"/>
            </a:endParaRPr>
          </a:p>
        </p:txBody>
      </p:sp>
      <p:pic>
        <p:nvPicPr>
          <p:cNvPr id="7" name="Picture 6">
            <a:extLst>
              <a:ext uri="{FF2B5EF4-FFF2-40B4-BE49-F238E27FC236}">
                <a16:creationId xmlns:a16="http://schemas.microsoft.com/office/drawing/2014/main" id="{EBF7FF38-DD12-D399-E879-71CA5D5C4113}"/>
              </a:ext>
            </a:extLst>
          </p:cNvPr>
          <p:cNvPicPr>
            <a:picLocks noChangeAspect="1"/>
          </p:cNvPicPr>
          <p:nvPr/>
        </p:nvPicPr>
        <p:blipFill>
          <a:blip r:embed="rId7"/>
          <a:stretch>
            <a:fillRect/>
          </a:stretch>
        </p:blipFill>
        <p:spPr>
          <a:xfrm>
            <a:off x="6096000" y="1857371"/>
            <a:ext cx="3606135" cy="2412091"/>
          </a:xfrm>
          <a:prstGeom prst="rect">
            <a:avLst/>
          </a:prstGeom>
        </p:spPr>
      </p:pic>
      <p:sp>
        <p:nvSpPr>
          <p:cNvPr id="2" name="TextBox 1">
            <a:extLst>
              <a:ext uri="{FF2B5EF4-FFF2-40B4-BE49-F238E27FC236}">
                <a16:creationId xmlns:a16="http://schemas.microsoft.com/office/drawing/2014/main" id="{D36DD500-60A8-0523-A590-6196862F7A98}"/>
              </a:ext>
            </a:extLst>
          </p:cNvPr>
          <p:cNvSpPr txBox="1"/>
          <p:nvPr/>
        </p:nvSpPr>
        <p:spPr>
          <a:xfrm>
            <a:off x="177582" y="1217916"/>
            <a:ext cx="8042946" cy="4333174"/>
          </a:xfrm>
          <a:prstGeom prst="rect">
            <a:avLst/>
          </a:prstGeom>
          <a:noFill/>
        </p:spPr>
        <p:txBody>
          <a:bodyPr wrap="square" rtlCol="0">
            <a:spAutoFit/>
          </a:bodyPr>
          <a:lstStyle/>
          <a:p>
            <a:pPr lvl="0">
              <a:lnSpc>
                <a:spcPct val="150000"/>
              </a:lnSpc>
              <a:defRPr/>
            </a:pPr>
            <a:r>
              <a:rPr lang="en-AU" sz="2400" b="1">
                <a:solidFill>
                  <a:srgbClr val="000000"/>
                </a:solidFill>
                <a:latin typeface="Century Gothic" panose="020B0502020202020204" pitchFamily="34" charset="0"/>
              </a:rPr>
              <a:t>Old King Cole</a:t>
            </a:r>
          </a:p>
          <a:p>
            <a:pPr lvl="0">
              <a:lnSpc>
                <a:spcPct val="150000"/>
              </a:lnSpc>
              <a:defRPr/>
            </a:pPr>
            <a:r>
              <a:rPr lang="en-AU">
                <a:solidFill>
                  <a:srgbClr val="000000"/>
                </a:solidFill>
                <a:latin typeface="Century Gothic" panose="020B0502020202020204" pitchFamily="34" charset="0"/>
              </a:rPr>
              <a:t>Old King Cole was a merry old soul, </a:t>
            </a:r>
          </a:p>
          <a:p>
            <a:pPr lvl="0">
              <a:lnSpc>
                <a:spcPct val="150000"/>
              </a:lnSpc>
              <a:defRPr/>
            </a:pPr>
            <a:r>
              <a:rPr lang="en-AU">
                <a:solidFill>
                  <a:srgbClr val="000000"/>
                </a:solidFill>
                <a:latin typeface="Century Gothic" panose="020B0502020202020204" pitchFamily="34" charset="0"/>
              </a:rPr>
              <a:t>And a merry old soul was he;</a:t>
            </a:r>
          </a:p>
          <a:p>
            <a:pPr lvl="0">
              <a:lnSpc>
                <a:spcPct val="150000"/>
              </a:lnSpc>
              <a:defRPr/>
            </a:pPr>
            <a:r>
              <a:rPr lang="en-AU">
                <a:solidFill>
                  <a:srgbClr val="000000"/>
                </a:solidFill>
                <a:latin typeface="Century Gothic" panose="020B0502020202020204" pitchFamily="34" charset="0"/>
              </a:rPr>
              <a:t>He called for his pipe, and he called for his bowl, </a:t>
            </a:r>
          </a:p>
          <a:p>
            <a:pPr lvl="0">
              <a:lnSpc>
                <a:spcPct val="150000"/>
              </a:lnSpc>
              <a:defRPr/>
            </a:pPr>
            <a:r>
              <a:rPr lang="en-AU">
                <a:solidFill>
                  <a:srgbClr val="000000"/>
                </a:solidFill>
                <a:latin typeface="Century Gothic" panose="020B0502020202020204" pitchFamily="34" charset="0"/>
              </a:rPr>
              <a:t>And he called for his fiddlers three. </a:t>
            </a:r>
          </a:p>
          <a:p>
            <a:pPr lvl="0">
              <a:lnSpc>
                <a:spcPct val="150000"/>
              </a:lnSpc>
              <a:defRPr/>
            </a:pPr>
            <a:endParaRPr lang="en-AU">
              <a:solidFill>
                <a:srgbClr val="000000"/>
              </a:solidFill>
              <a:latin typeface="Century Gothic" panose="020B0502020202020204" pitchFamily="34" charset="0"/>
            </a:endParaRPr>
          </a:p>
          <a:p>
            <a:pPr lvl="0">
              <a:lnSpc>
                <a:spcPct val="150000"/>
              </a:lnSpc>
              <a:defRPr/>
            </a:pPr>
            <a:r>
              <a:rPr lang="en-AU">
                <a:solidFill>
                  <a:srgbClr val="000000"/>
                </a:solidFill>
                <a:latin typeface="Century Gothic" panose="020B0502020202020204" pitchFamily="34" charset="0"/>
              </a:rPr>
              <a:t>Every fiddler had a very fine fiddle, </a:t>
            </a:r>
          </a:p>
          <a:p>
            <a:pPr lvl="0">
              <a:lnSpc>
                <a:spcPct val="150000"/>
              </a:lnSpc>
              <a:defRPr/>
            </a:pPr>
            <a:r>
              <a:rPr lang="en-AU">
                <a:solidFill>
                  <a:srgbClr val="000000"/>
                </a:solidFill>
                <a:latin typeface="Century Gothic" panose="020B0502020202020204" pitchFamily="34" charset="0"/>
              </a:rPr>
              <a:t>And a very fine fiddle had he. </a:t>
            </a:r>
          </a:p>
          <a:p>
            <a:pPr lvl="0">
              <a:lnSpc>
                <a:spcPct val="150000"/>
              </a:lnSpc>
              <a:defRPr/>
            </a:pPr>
            <a:r>
              <a:rPr lang="en-AU">
                <a:solidFill>
                  <a:srgbClr val="000000"/>
                </a:solidFill>
                <a:latin typeface="Century Gothic" panose="020B0502020202020204" pitchFamily="34" charset="0"/>
              </a:rPr>
              <a:t>Oh, there’s none so rare as can compare </a:t>
            </a:r>
          </a:p>
          <a:p>
            <a:pPr lvl="0">
              <a:lnSpc>
                <a:spcPct val="150000"/>
              </a:lnSpc>
              <a:defRPr/>
            </a:pPr>
            <a:r>
              <a:rPr lang="en-AU">
                <a:solidFill>
                  <a:srgbClr val="000000"/>
                </a:solidFill>
                <a:latin typeface="Century Gothic" panose="020B0502020202020204" pitchFamily="34" charset="0"/>
              </a:rPr>
              <a:t>With King Cole and his fiddlers three. </a:t>
            </a:r>
          </a:p>
        </p:txBody>
      </p:sp>
    </p:spTree>
    <p:extLst>
      <p:ext uri="{BB962C8B-B14F-4D97-AF65-F5344CB8AC3E}">
        <p14:creationId xmlns:p14="http://schemas.microsoft.com/office/powerpoint/2010/main" val="279340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does bowl mean in this rhyme?</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119176"/>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Bowl means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119176"/>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Bowl means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large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cup.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07C93C6F-E4FB-B02B-D714-4CCEA69C3608}"/>
              </a:ext>
            </a:extLst>
          </p:cNvPr>
          <p:cNvSpPr txBox="1"/>
          <p:nvPr/>
        </p:nvSpPr>
        <p:spPr>
          <a:xfrm>
            <a:off x="2459312" y="1055143"/>
            <a:ext cx="5050097" cy="1984518"/>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Old King Cole</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Old King Cole was a merry old soul,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And a merry old soul was he;</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He called for his pipe, and he called for his bowl,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And he called for </a:t>
            </a:r>
            <a:r>
              <a:rPr lang="en-AU" sz="1600">
                <a:solidFill>
                  <a:srgbClr val="000000"/>
                </a:solidFill>
                <a:latin typeface="Century Gothic" panose="020B0502020202020204" pitchFamily="34" charset="0"/>
              </a:rPr>
              <a:t>his fiddlers three. </a:t>
            </a:r>
          </a:p>
        </p:txBody>
      </p:sp>
      <p:pic>
        <p:nvPicPr>
          <p:cNvPr id="7" name="Picture 6">
            <a:extLst>
              <a:ext uri="{FF2B5EF4-FFF2-40B4-BE49-F238E27FC236}">
                <a16:creationId xmlns:a16="http://schemas.microsoft.com/office/drawing/2014/main" id="{532370B0-D120-8B3B-3E7A-8975E19E540D}"/>
              </a:ext>
            </a:extLst>
          </p:cNvPr>
          <p:cNvPicPr>
            <a:picLocks noChangeAspect="1"/>
          </p:cNvPicPr>
          <p:nvPr/>
        </p:nvPicPr>
        <p:blipFill>
          <a:blip r:embed="rId7"/>
          <a:stretch>
            <a:fillRect/>
          </a:stretch>
        </p:blipFill>
        <p:spPr>
          <a:xfrm>
            <a:off x="2459312" y="3150783"/>
            <a:ext cx="5050097" cy="3377936"/>
          </a:xfrm>
          <a:prstGeom prst="rect">
            <a:avLst/>
          </a:prstGeom>
        </p:spPr>
      </p:pic>
      <p:sp>
        <p:nvSpPr>
          <p:cNvPr id="8" name="Rectangle 7">
            <a:extLst>
              <a:ext uri="{FF2B5EF4-FFF2-40B4-BE49-F238E27FC236}">
                <a16:creationId xmlns:a16="http://schemas.microsoft.com/office/drawing/2014/main" id="{67B38B57-888E-7794-7ECE-34883FF51E4E}"/>
              </a:ext>
            </a:extLst>
          </p:cNvPr>
          <p:cNvSpPr/>
          <p:nvPr/>
        </p:nvSpPr>
        <p:spPr>
          <a:xfrm>
            <a:off x="9644634" y="4511866"/>
            <a:ext cx="2547366" cy="22262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bowl</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large cup or goblet used for drinking</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fiddlers</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people who play stringed musical instruments like the violin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merry</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happy</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soul </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person</a:t>
            </a:r>
          </a:p>
        </p:txBody>
      </p:sp>
    </p:spTree>
    <p:extLst>
      <p:ext uri="{BB962C8B-B14F-4D97-AF65-F5344CB8AC3E}">
        <p14:creationId xmlns:p14="http://schemas.microsoft.com/office/powerpoint/2010/main" val="426934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How do you think the fiddlers felt playing for the king?</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60767"/>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fiddlers might have felt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2039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69234"/>
            <a:ext cx="1979364" cy="185811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fiddlers</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might have felt</a:t>
            </a:r>
          </a:p>
          <a:p>
            <a:pPr marL="285750" marR="0" lvl="0" indent="-285750" algn="l" defTabSz="914400" rtl="0" eaLnBrk="1" fontAlgn="auto" latinLnBrk="0" hangingPunct="1">
              <a:lnSpc>
                <a:spcPct val="90000"/>
              </a:lnSpc>
              <a:spcBef>
                <a:spcPts val="1000"/>
              </a:spcBef>
              <a:spcAft>
                <a:spcPts val="0"/>
              </a:spcAft>
              <a:buClrTx/>
              <a:buSzTx/>
              <a:buFontTx/>
              <a:buChar char="-"/>
              <a:tabLst/>
              <a:defRPr/>
            </a:pPr>
            <a:r>
              <a:rPr lang="en-AU" sz="1400" b="1">
                <a:solidFill>
                  <a:srgbClr val="000000"/>
                </a:solidFill>
                <a:latin typeface="Century Gothic" panose="020B0502020202020204" pitchFamily="34" charset="0"/>
              </a:rPr>
              <a:t>lucky</a:t>
            </a:r>
          </a:p>
          <a:p>
            <a:pPr marL="285750" marR="0" lvl="0" indent="-285750" algn="l" defTabSz="914400" rtl="0" eaLnBrk="1" fontAlgn="auto" latinLnBrk="0" hangingPunct="1">
              <a:lnSpc>
                <a:spcPct val="90000"/>
              </a:lnSpc>
              <a:spcBef>
                <a:spcPts val="1000"/>
              </a:spcBef>
              <a:spcAft>
                <a:spcPts val="0"/>
              </a:spcAft>
              <a:buClrTx/>
              <a:buSzTx/>
              <a:buFontTx/>
              <a:buChar char="-"/>
              <a:tabLst/>
              <a:defRPr/>
            </a:pPr>
            <a:r>
              <a:rPr lang="en-AU" sz="1400" b="1">
                <a:solidFill>
                  <a:srgbClr val="000000"/>
                </a:solidFill>
                <a:latin typeface="Century Gothic" panose="020B0502020202020204" pitchFamily="34" charset="0"/>
              </a:rPr>
              <a:t>grateful </a:t>
            </a:r>
          </a:p>
          <a:p>
            <a:pPr marL="285750" marR="0" lvl="0" indent="-285750" algn="l" defTabSz="914400" rtl="0" eaLnBrk="1" fontAlgn="auto" latinLnBrk="0" hangingPunct="1">
              <a:lnSpc>
                <a:spcPct val="90000"/>
              </a:lnSpc>
              <a:spcBef>
                <a:spcPts val="1000"/>
              </a:spcBef>
              <a:spcAft>
                <a:spcPts val="0"/>
              </a:spcAft>
              <a:buClrTx/>
              <a:buSzTx/>
              <a:buFontTx/>
              <a:buChar char="-"/>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excited</a:t>
            </a:r>
            <a:endParaRPr lang="en-AU" sz="1400" b="1">
              <a:solidFill>
                <a:srgbClr val="000000"/>
              </a:solidFill>
              <a:latin typeface="Century Gothic" panose="020B0502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Tx/>
              <a:buChar char="-"/>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happy</a:t>
            </a:r>
          </a:p>
        </p:txBody>
      </p:sp>
      <p:sp>
        <p:nvSpPr>
          <p:cNvPr id="15" name="TextBox 14">
            <a:extLst>
              <a:ext uri="{FF2B5EF4-FFF2-40B4-BE49-F238E27FC236}">
                <a16:creationId xmlns:a16="http://schemas.microsoft.com/office/drawing/2014/main" id="{7004EC1A-18DE-4E51-A8C5-2438B0975CF5}"/>
              </a:ext>
            </a:extLst>
          </p:cNvPr>
          <p:cNvSpPr txBox="1"/>
          <p:nvPr/>
        </p:nvSpPr>
        <p:spPr>
          <a:xfrm>
            <a:off x="2308364" y="1298038"/>
            <a:ext cx="5050097" cy="1522853"/>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Every fiddler had a very fine fiddle,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And a very fine fiddle had he.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Oh, there’s none so rare as can compare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With King Cole and his fiddler</a:t>
            </a:r>
            <a:r>
              <a:rPr lang="en-AU" sz="1600">
                <a:solidFill>
                  <a:srgbClr val="000000"/>
                </a:solidFill>
                <a:latin typeface="Century Gothic" panose="020B0502020202020204" pitchFamily="34" charset="0"/>
              </a:rPr>
              <a:t>s three. </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5A46E85D-44F4-996D-6F6A-B64BCBD46EAC}"/>
              </a:ext>
            </a:extLst>
          </p:cNvPr>
          <p:cNvPicPr>
            <a:picLocks noChangeAspect="1"/>
          </p:cNvPicPr>
          <p:nvPr/>
        </p:nvPicPr>
        <p:blipFill>
          <a:blip r:embed="rId7"/>
          <a:stretch>
            <a:fillRect/>
          </a:stretch>
        </p:blipFill>
        <p:spPr>
          <a:xfrm>
            <a:off x="2308364" y="3038238"/>
            <a:ext cx="5050097" cy="3377936"/>
          </a:xfrm>
          <a:prstGeom prst="rect">
            <a:avLst/>
          </a:prstGeom>
        </p:spPr>
      </p:pic>
      <p:sp>
        <p:nvSpPr>
          <p:cNvPr id="7" name="Rectangle 6">
            <a:extLst>
              <a:ext uri="{FF2B5EF4-FFF2-40B4-BE49-F238E27FC236}">
                <a16:creationId xmlns:a16="http://schemas.microsoft.com/office/drawing/2014/main" id="{E1B42768-11FF-B360-EE6A-1716D5BD0D99}"/>
              </a:ext>
            </a:extLst>
          </p:cNvPr>
          <p:cNvSpPr/>
          <p:nvPr/>
        </p:nvSpPr>
        <p:spPr>
          <a:xfrm>
            <a:off x="9644634" y="4511866"/>
            <a:ext cx="2547366" cy="22262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bowl</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large cup or goblet used for drinking</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fiddlers</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people who play stringed musical instruments like the violin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merry</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happy</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soul </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person</a:t>
            </a:r>
          </a:p>
        </p:txBody>
      </p:sp>
    </p:spTree>
    <p:extLst>
      <p:ext uri="{BB962C8B-B14F-4D97-AF65-F5344CB8AC3E}">
        <p14:creationId xmlns:p14="http://schemas.microsoft.com/office/powerpoint/2010/main" val="347043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33410" y="756355"/>
            <a:ext cx="12101580" cy="5746766"/>
          </a:xfrm>
          <a:prstGeom prst="rect">
            <a:avLst/>
          </a:prstGeom>
          <a:noFill/>
        </p:spPr>
        <p:txBody>
          <a:bodyPr wrap="square" rtlCol="0">
            <a:spAutoFit/>
          </a:bodyPr>
          <a:lstStyle/>
          <a:p>
            <a:pPr lvl="0">
              <a:lnSpc>
                <a:spcPct val="150000"/>
              </a:lnSpc>
              <a:defRPr/>
            </a:pPr>
            <a:r>
              <a:rPr lang="en-AU" sz="3200" b="1">
                <a:solidFill>
                  <a:srgbClr val="000000"/>
                </a:solidFill>
                <a:latin typeface="Century Gothic" panose="020B0502020202020204" pitchFamily="34" charset="0"/>
              </a:rPr>
              <a:t>Old King Cole</a:t>
            </a:r>
          </a:p>
          <a:p>
            <a:pPr lvl="0">
              <a:lnSpc>
                <a:spcPct val="150000"/>
              </a:lnSpc>
              <a:defRPr/>
            </a:pPr>
            <a:r>
              <a:rPr lang="en-AU" sz="2400">
                <a:solidFill>
                  <a:srgbClr val="000000"/>
                </a:solidFill>
                <a:latin typeface="Century Gothic" panose="020B0502020202020204" pitchFamily="34" charset="0"/>
              </a:rPr>
              <a:t>Old King Cole was a merry old soul, </a:t>
            </a:r>
          </a:p>
          <a:p>
            <a:pPr lvl="0">
              <a:lnSpc>
                <a:spcPct val="150000"/>
              </a:lnSpc>
              <a:defRPr/>
            </a:pPr>
            <a:r>
              <a:rPr lang="en-AU" sz="2400">
                <a:solidFill>
                  <a:srgbClr val="000000"/>
                </a:solidFill>
                <a:latin typeface="Century Gothic" panose="020B0502020202020204" pitchFamily="34" charset="0"/>
              </a:rPr>
              <a:t>And a merry old soul was he;</a:t>
            </a:r>
          </a:p>
          <a:p>
            <a:pPr lvl="0">
              <a:lnSpc>
                <a:spcPct val="150000"/>
              </a:lnSpc>
              <a:defRPr/>
            </a:pPr>
            <a:r>
              <a:rPr lang="en-AU" sz="2400">
                <a:solidFill>
                  <a:srgbClr val="000000"/>
                </a:solidFill>
                <a:latin typeface="Century Gothic" panose="020B0502020202020204" pitchFamily="34" charset="0"/>
              </a:rPr>
              <a:t>He called for his pipe, and he called for his bowl, </a:t>
            </a:r>
          </a:p>
          <a:p>
            <a:pPr lvl="0">
              <a:lnSpc>
                <a:spcPct val="150000"/>
              </a:lnSpc>
              <a:defRPr/>
            </a:pPr>
            <a:r>
              <a:rPr lang="en-AU" sz="2400">
                <a:solidFill>
                  <a:srgbClr val="000000"/>
                </a:solidFill>
                <a:latin typeface="Century Gothic" panose="020B0502020202020204" pitchFamily="34" charset="0"/>
              </a:rPr>
              <a:t>And he called for his fiddlers three. </a:t>
            </a:r>
          </a:p>
          <a:p>
            <a:pPr lvl="0">
              <a:lnSpc>
                <a:spcPct val="150000"/>
              </a:lnSpc>
              <a:defRPr/>
            </a:pPr>
            <a:endParaRPr lang="en-AU" sz="2400">
              <a:solidFill>
                <a:srgbClr val="000000"/>
              </a:solidFill>
              <a:latin typeface="Century Gothic" panose="020B0502020202020204" pitchFamily="34" charset="0"/>
            </a:endParaRPr>
          </a:p>
          <a:p>
            <a:pPr lvl="0">
              <a:lnSpc>
                <a:spcPct val="150000"/>
              </a:lnSpc>
              <a:defRPr/>
            </a:pPr>
            <a:r>
              <a:rPr lang="en-AU" sz="2400">
                <a:solidFill>
                  <a:srgbClr val="000000"/>
                </a:solidFill>
                <a:latin typeface="Century Gothic" panose="020B0502020202020204" pitchFamily="34" charset="0"/>
              </a:rPr>
              <a:t>Every fiddler had a very fine fiddle, </a:t>
            </a:r>
          </a:p>
          <a:p>
            <a:pPr lvl="0">
              <a:lnSpc>
                <a:spcPct val="150000"/>
              </a:lnSpc>
              <a:defRPr/>
            </a:pPr>
            <a:r>
              <a:rPr lang="en-AU" sz="2400">
                <a:solidFill>
                  <a:srgbClr val="000000"/>
                </a:solidFill>
                <a:latin typeface="Century Gothic" panose="020B0502020202020204" pitchFamily="34" charset="0"/>
              </a:rPr>
              <a:t>And a very fine fiddle had he. </a:t>
            </a:r>
          </a:p>
          <a:p>
            <a:pPr lvl="0">
              <a:lnSpc>
                <a:spcPct val="150000"/>
              </a:lnSpc>
              <a:defRPr/>
            </a:pPr>
            <a:r>
              <a:rPr lang="en-AU" sz="2400">
                <a:solidFill>
                  <a:srgbClr val="000000"/>
                </a:solidFill>
                <a:latin typeface="Century Gothic" panose="020B0502020202020204" pitchFamily="34" charset="0"/>
              </a:rPr>
              <a:t>Oh, there’s none so rare as can compare </a:t>
            </a:r>
          </a:p>
          <a:p>
            <a:pPr lvl="0">
              <a:lnSpc>
                <a:spcPct val="150000"/>
              </a:lnSpc>
              <a:defRPr/>
            </a:pPr>
            <a:r>
              <a:rPr lang="en-AU" sz="2400">
                <a:solidFill>
                  <a:srgbClr val="000000"/>
                </a:solidFill>
                <a:latin typeface="Century Gothic" panose="020B0502020202020204" pitchFamily="34" charset="0"/>
              </a:rPr>
              <a:t>With King Cole and his fiddlers three. </a:t>
            </a: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3576288"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Reading Fluency Passage</a:t>
            </a:r>
          </a:p>
        </p:txBody>
      </p:sp>
      <p:pic>
        <p:nvPicPr>
          <p:cNvPr id="3" name="Picture 2">
            <a:extLst>
              <a:ext uri="{FF2B5EF4-FFF2-40B4-BE49-F238E27FC236}">
                <a16:creationId xmlns:a16="http://schemas.microsoft.com/office/drawing/2014/main" id="{C89A36F5-78DE-32E2-12B2-008CDB29D0CD}"/>
              </a:ext>
            </a:extLst>
          </p:cNvPr>
          <p:cNvPicPr>
            <a:picLocks noChangeAspect="1"/>
          </p:cNvPicPr>
          <p:nvPr/>
        </p:nvPicPr>
        <p:blipFill rotWithShape="1">
          <a:blip r:embed="rId3"/>
          <a:srcRect r="186" b="16758"/>
          <a:stretch/>
        </p:blipFill>
        <p:spPr>
          <a:xfrm>
            <a:off x="6970676" y="3629738"/>
            <a:ext cx="5040702" cy="2811852"/>
          </a:xfrm>
          <a:prstGeom prst="rect">
            <a:avLst/>
          </a:prstGeom>
        </p:spPr>
      </p:pic>
    </p:spTree>
    <p:extLst>
      <p:ext uri="{BB962C8B-B14F-4D97-AF65-F5344CB8AC3E}">
        <p14:creationId xmlns:p14="http://schemas.microsoft.com/office/powerpoint/2010/main" val="183771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6351146" y="700196"/>
            <a:ext cx="5305778" cy="120032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are they words for the nursery rhyme Old King Cole?</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 name="Picture 1">
            <a:extLst>
              <a:ext uri="{FF2B5EF4-FFF2-40B4-BE49-F238E27FC236}">
                <a16:creationId xmlns:a16="http://schemas.microsoft.com/office/drawing/2014/main" id="{8BAA8292-18E4-AB2D-9E8E-F781CAC3F755}"/>
              </a:ext>
            </a:extLst>
          </p:cNvPr>
          <p:cNvPicPr>
            <a:picLocks noChangeAspect="1"/>
          </p:cNvPicPr>
          <p:nvPr/>
        </p:nvPicPr>
        <p:blipFill>
          <a:blip r:embed="rId9"/>
          <a:stretch>
            <a:fillRect/>
          </a:stretch>
        </p:blipFill>
        <p:spPr>
          <a:xfrm>
            <a:off x="1045903" y="1740032"/>
            <a:ext cx="5050097" cy="3377936"/>
          </a:xfrm>
          <a:prstGeom prst="rect">
            <a:avLst/>
          </a:prstGeom>
        </p:spPr>
      </p:pic>
      <p:sp>
        <p:nvSpPr>
          <p:cNvPr id="3" name="TextBox 2">
            <a:extLst>
              <a:ext uri="{FF2B5EF4-FFF2-40B4-BE49-F238E27FC236}">
                <a16:creationId xmlns:a16="http://schemas.microsoft.com/office/drawing/2014/main" id="{44773297-D349-D4F2-1DDF-C8D8BBCD2E8A}"/>
              </a:ext>
            </a:extLst>
          </p:cNvPr>
          <p:cNvSpPr txBox="1"/>
          <p:nvPr/>
        </p:nvSpPr>
        <p:spPr>
          <a:xfrm>
            <a:off x="6351146" y="2066506"/>
            <a:ext cx="5050632" cy="3456011"/>
          </a:xfrm>
          <a:prstGeom prst="rect">
            <a:avLst/>
          </a:prstGeom>
          <a:noFill/>
        </p:spPr>
        <p:txBody>
          <a:bodyPr wrap="square" rtlCol="0">
            <a:spAutoFit/>
          </a:bodyPr>
          <a:lstStyle/>
          <a:p>
            <a:pPr lvl="0">
              <a:lnSpc>
                <a:spcPct val="150000"/>
              </a:lnSpc>
              <a:defRPr/>
            </a:pPr>
            <a:r>
              <a:rPr lang="en-AU" sz="1600">
                <a:solidFill>
                  <a:schemeClr val="bg1"/>
                </a:solidFill>
                <a:latin typeface="Century Gothic" panose="020B0502020202020204" pitchFamily="34" charset="0"/>
              </a:rPr>
              <a:t>Old King Cole was a merry old soul, </a:t>
            </a:r>
          </a:p>
          <a:p>
            <a:pPr lvl="0">
              <a:lnSpc>
                <a:spcPct val="150000"/>
              </a:lnSpc>
              <a:defRPr/>
            </a:pPr>
            <a:r>
              <a:rPr lang="en-AU" sz="1600">
                <a:solidFill>
                  <a:schemeClr val="bg1"/>
                </a:solidFill>
                <a:latin typeface="Century Gothic" panose="020B0502020202020204" pitchFamily="34" charset="0"/>
              </a:rPr>
              <a:t>And a merry old soul was he;</a:t>
            </a:r>
          </a:p>
          <a:p>
            <a:pPr lvl="0">
              <a:lnSpc>
                <a:spcPct val="150000"/>
              </a:lnSpc>
              <a:defRPr/>
            </a:pPr>
            <a:r>
              <a:rPr lang="en-AU" sz="1600">
                <a:solidFill>
                  <a:schemeClr val="bg1"/>
                </a:solidFill>
                <a:latin typeface="Century Gothic" panose="020B0502020202020204" pitchFamily="34" charset="0"/>
              </a:rPr>
              <a:t>He called for his pipe, and he called for his bowl, </a:t>
            </a:r>
          </a:p>
          <a:p>
            <a:pPr lvl="0">
              <a:lnSpc>
                <a:spcPct val="150000"/>
              </a:lnSpc>
              <a:defRPr/>
            </a:pPr>
            <a:r>
              <a:rPr lang="en-AU" sz="1600">
                <a:solidFill>
                  <a:schemeClr val="bg1"/>
                </a:solidFill>
                <a:latin typeface="Century Gothic" panose="020B0502020202020204" pitchFamily="34" charset="0"/>
              </a:rPr>
              <a:t>And he called for his fiddlers three. </a:t>
            </a:r>
          </a:p>
          <a:p>
            <a:pPr lvl="0">
              <a:lnSpc>
                <a:spcPct val="150000"/>
              </a:lnSpc>
              <a:defRPr/>
            </a:pPr>
            <a:endParaRPr lang="en-AU" sz="1600">
              <a:solidFill>
                <a:schemeClr val="bg1"/>
              </a:solidFill>
              <a:latin typeface="Century Gothic" panose="020B0502020202020204" pitchFamily="34" charset="0"/>
            </a:endParaRPr>
          </a:p>
          <a:p>
            <a:pPr lvl="0">
              <a:lnSpc>
                <a:spcPct val="150000"/>
              </a:lnSpc>
              <a:defRPr/>
            </a:pPr>
            <a:r>
              <a:rPr lang="en-AU" sz="1600">
                <a:solidFill>
                  <a:schemeClr val="bg1"/>
                </a:solidFill>
                <a:latin typeface="Century Gothic" panose="020B0502020202020204" pitchFamily="34" charset="0"/>
              </a:rPr>
              <a:t>Every fiddler had a very fine fiddle, </a:t>
            </a:r>
          </a:p>
          <a:p>
            <a:pPr lvl="0">
              <a:lnSpc>
                <a:spcPct val="150000"/>
              </a:lnSpc>
              <a:defRPr/>
            </a:pPr>
            <a:r>
              <a:rPr lang="en-AU" sz="1600">
                <a:solidFill>
                  <a:schemeClr val="bg1"/>
                </a:solidFill>
                <a:latin typeface="Century Gothic" panose="020B0502020202020204" pitchFamily="34" charset="0"/>
              </a:rPr>
              <a:t>And a very fine fiddle had he. </a:t>
            </a:r>
          </a:p>
          <a:p>
            <a:pPr lvl="0">
              <a:lnSpc>
                <a:spcPct val="150000"/>
              </a:lnSpc>
              <a:defRPr/>
            </a:pPr>
            <a:r>
              <a:rPr lang="en-AU" sz="1600">
                <a:solidFill>
                  <a:schemeClr val="bg1"/>
                </a:solidFill>
                <a:latin typeface="Century Gothic" panose="020B0502020202020204" pitchFamily="34" charset="0"/>
              </a:rPr>
              <a:t>Oh, there’s none so rare as can compare </a:t>
            </a:r>
          </a:p>
          <a:p>
            <a:pPr lvl="0">
              <a:lnSpc>
                <a:spcPct val="150000"/>
              </a:lnSpc>
              <a:defRPr/>
            </a:pPr>
            <a:r>
              <a:rPr lang="en-AU" sz="1600">
                <a:solidFill>
                  <a:schemeClr val="bg1"/>
                </a:solidFill>
                <a:latin typeface="Century Gothic" panose="020B0502020202020204" pitchFamily="34" charset="0"/>
              </a:rPr>
              <a:t>With King Cole and his fiddlers three. </a:t>
            </a:r>
          </a:p>
        </p:txBody>
      </p:sp>
    </p:spTree>
    <p:extLst>
      <p:ext uri="{BB962C8B-B14F-4D97-AF65-F5344CB8AC3E}">
        <p14:creationId xmlns:p14="http://schemas.microsoft.com/office/powerpoint/2010/main" val="303399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326728" y="976237"/>
            <a:ext cx="9013370" cy="5573770"/>
          </a:xfrm>
          <a:prstGeom prst="rect">
            <a:avLst/>
          </a:prstGeom>
          <a:noFill/>
          <a:ln>
            <a:solidFill>
              <a:schemeClr val="tx1"/>
            </a:solidFill>
          </a:ln>
        </p:spPr>
        <p:txBody>
          <a:bodyPr wrap="square">
            <a:spAutoFit/>
          </a:bodyPr>
          <a:lstStyle/>
          <a:p>
            <a:pPr>
              <a:lnSpc>
                <a:spcPct val="150000"/>
              </a:lnSpc>
            </a:pPr>
            <a:r>
              <a:rPr lang="en-AU" sz="2000" b="1">
                <a:latin typeface="Century Gothic" panose="020B0502020202020204" pitchFamily="34" charset="0"/>
              </a:rPr>
              <a:t>Kings and Queens</a:t>
            </a:r>
          </a:p>
          <a:p>
            <a:pPr>
              <a:lnSpc>
                <a:spcPct val="150000"/>
              </a:lnSpc>
            </a:pPr>
            <a:r>
              <a:rPr lang="en-AU" sz="2000">
                <a:latin typeface="Century Gothic" panose="020B0502020202020204" pitchFamily="34" charset="0"/>
              </a:rPr>
              <a:t>Just like the teacher is the leader of the classroom, some countries have leaders called kings and queens. Kings and queens are different from teachers because they are born into special families called royal families. A king is a man from a royal family who is the leader of a country, while a queen is a woman from a royal family who is the leader of a country. Their children are called princes and princess. Kings, queens and their royal families live quite differently than other people do. </a:t>
            </a:r>
          </a:p>
          <a:p>
            <a:pPr>
              <a:lnSpc>
                <a:spcPct val="150000"/>
              </a:lnSpc>
            </a:pPr>
            <a:endParaRPr lang="en-AU" sz="2000">
              <a:latin typeface="Century Gothic" panose="020B0502020202020204" pitchFamily="34" charset="0"/>
            </a:endParaRPr>
          </a:p>
          <a:p>
            <a:pPr>
              <a:lnSpc>
                <a:spcPct val="150000"/>
              </a:lnSpc>
            </a:pPr>
            <a:r>
              <a:rPr lang="en-AU" sz="2000">
                <a:latin typeface="Century Gothic" panose="020B0502020202020204" pitchFamily="34" charset="0"/>
              </a:rPr>
              <a:t>Australia is part of the Commonwealth. We have a king, King Charles III. King Charles III became king when his mother, Queen Elizabeth II, died. </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b="1">
                <a:latin typeface="Century Gothic" panose="020B0502020202020204" pitchFamily="34" charset="0"/>
              </a:rPr>
              <a:t>What is a king or queen?</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83902"/>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solidFill>
                  <a:schemeClr val="tx1"/>
                </a:solidFill>
                <a:latin typeface="Century Gothic" panose="020B0502020202020204" pitchFamily="34" charset="0"/>
              </a:rPr>
              <a:t>A king or queen is _________________.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41945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99946"/>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solidFill>
                  <a:schemeClr val="tx1"/>
                </a:solidFill>
                <a:latin typeface="Century Gothic" panose="020B0502020202020204" pitchFamily="34" charset="0"/>
              </a:rPr>
              <a:t>A king or queen is </a:t>
            </a:r>
            <a:r>
              <a:rPr lang="en-AU" sz="1400" b="1">
                <a:solidFill>
                  <a:schemeClr val="tx1"/>
                </a:solidFill>
                <a:latin typeface="Century Gothic" panose="020B0502020202020204" pitchFamily="34" charset="0"/>
              </a:rPr>
              <a:t>a leader of a country. </a:t>
            </a: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r>
              <a:rPr lang="en-US" sz="1000">
                <a:latin typeface="Century Gothic" panose="020B0502020202020204" pitchFamily="34" charset="0"/>
              </a:rPr>
              <a:t>Read Passage</a:t>
            </a:r>
          </a:p>
          <a:p>
            <a:r>
              <a:rPr lang="en-US" sz="1000">
                <a:latin typeface="Century Gothic" panose="020B0502020202020204" pitchFamily="34" charset="0"/>
              </a:rPr>
              <a:t>Discuss and Read Question</a:t>
            </a:r>
          </a:p>
        </p:txBody>
      </p:sp>
    </p:spTree>
    <p:extLst>
      <p:ext uri="{BB962C8B-B14F-4D97-AF65-F5344CB8AC3E}">
        <p14:creationId xmlns:p14="http://schemas.microsoft.com/office/powerpoint/2010/main" val="30790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Answer the questions in note form</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Use the notes to say the sentence, in this order:</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who/what</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(did) what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lang="en-AU"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3.    Write your sentence using correct punctuation.</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highlight>
                  <a:srgbClr val="FFFF00"/>
                </a:highlight>
                <a:uLnTx/>
                <a:uFillTx/>
                <a:latin typeface="Century Gothic"/>
                <a:ea typeface="Century Gothic"/>
                <a:cs typeface="Century Gothic"/>
                <a:sym typeface="Century Gothic"/>
              </a:rPr>
              <a:t>W</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hen</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who/what</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(did) what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r>
              <a:rPr kumimoji="0" lang="en-AU" sz="2000" b="1" i="0" u="none" strike="noStrike" kern="1200" cap="none" spc="0" normalizeH="0" baseline="0" noProof="0">
                <a:ln>
                  <a:noFill/>
                </a:ln>
                <a:solidFill>
                  <a:srgbClr val="0070C0"/>
                </a:solidFill>
                <a:effectLst/>
                <a:highlight>
                  <a:srgbClr val="FFFF00"/>
                </a:highlight>
                <a:uLnTx/>
                <a:uFillTx/>
                <a:latin typeface="Century Gothic"/>
                <a:ea typeface="Century Gothic"/>
                <a:cs typeface="Century Gothic"/>
                <a:sym typeface="Century Gothic"/>
              </a:rPr>
              <a:t>.</a:t>
            </a:r>
            <a:endParaRPr kumimoji="0" lang="en-AU"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4.    Read your sentence – does it sound right? </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lang="en-AU" sz="2800" b="1">
                <a:solidFill>
                  <a:srgbClr val="F68802"/>
                </a:solidFill>
                <a:latin typeface="Century Gothic" panose="020B0502020202020204" pitchFamily="34" charset="0"/>
                <a:ea typeface="Segoe UI Symbol" panose="020B0502040204020203" pitchFamily="34" charset="0"/>
              </a:rPr>
              <a:t>The fiddlers </a:t>
            </a: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play.</a:t>
            </a: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4" name="Google Shape;287;p14">
            <a:extLst>
              <a:ext uri="{FF2B5EF4-FFF2-40B4-BE49-F238E27FC236}">
                <a16:creationId xmlns:a16="http://schemas.microsoft.com/office/drawing/2014/main" id="{16B2C3F8-BC5A-162E-31D2-200796AD62DF}"/>
              </a:ext>
            </a:extLst>
          </p:cNvPr>
          <p:cNvSpPr txBox="1"/>
          <p:nvPr/>
        </p:nvSpPr>
        <p:spPr>
          <a:xfrm>
            <a:off x="457120" y="4459209"/>
            <a:ext cx="1398140"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8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endParaRPr kumimoji="0" sz="1800" b="0" i="0" u="none" strike="noStrike" kern="1200" cap="none" spc="0" normalizeH="0" baseline="0" noProof="0">
              <a:ln>
                <a:noFill/>
              </a:ln>
              <a:solidFill>
                <a:srgbClr val="F68802">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8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cxnSp>
        <p:nvCxnSpPr>
          <p:cNvPr id="15" name="Google Shape;288;p14">
            <a:extLst>
              <a:ext uri="{FF2B5EF4-FFF2-40B4-BE49-F238E27FC236}">
                <a16:creationId xmlns:a16="http://schemas.microsoft.com/office/drawing/2014/main" id="{12FFCC99-E228-BAFD-385E-0D54D02D907A}"/>
              </a:ext>
            </a:extLst>
          </p:cNvPr>
          <p:cNvCxnSpPr/>
          <p:nvPr/>
        </p:nvCxnSpPr>
        <p:spPr>
          <a:xfrm>
            <a:off x="1639339" y="5029360"/>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16" name="Google Shape;289;p14">
            <a:extLst>
              <a:ext uri="{FF2B5EF4-FFF2-40B4-BE49-F238E27FC236}">
                <a16:creationId xmlns:a16="http://schemas.microsoft.com/office/drawing/2014/main" id="{A74AC7CB-08A9-6621-0807-6A1889DBA7A2}"/>
              </a:ext>
            </a:extLst>
          </p:cNvPr>
          <p:cNvCxnSpPr/>
          <p:nvPr/>
        </p:nvCxnSpPr>
        <p:spPr>
          <a:xfrm>
            <a:off x="1855260" y="5630407"/>
            <a:ext cx="4790423" cy="0"/>
          </a:xfrm>
          <a:prstGeom prst="straightConnector1">
            <a:avLst/>
          </a:prstGeom>
          <a:noFill/>
          <a:ln w="25400" cap="flat" cmpd="sng">
            <a:solidFill>
              <a:schemeClr val="dk1"/>
            </a:solidFill>
            <a:prstDash val="dot"/>
            <a:miter lim="800000"/>
            <a:headEnd type="none" w="sm" len="sm"/>
            <a:tailEnd type="none" w="sm" len="sm"/>
          </a:ln>
        </p:spPr>
      </p:cxnSp>
      <p:sp>
        <p:nvSpPr>
          <p:cNvPr id="17" name="Google Shape;290;p14">
            <a:extLst>
              <a:ext uri="{FF2B5EF4-FFF2-40B4-BE49-F238E27FC236}">
                <a16:creationId xmlns:a16="http://schemas.microsoft.com/office/drawing/2014/main" id="{E33F1B42-2CFF-2508-BAD8-7C08F893DF6C}"/>
              </a:ext>
            </a:extLst>
          </p:cNvPr>
          <p:cNvSpPr/>
          <p:nvPr/>
        </p:nvSpPr>
        <p:spPr>
          <a:xfrm>
            <a:off x="1823434" y="5260192"/>
            <a:ext cx="340007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in the palace</a:t>
            </a: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291;p14">
            <a:extLst>
              <a:ext uri="{FF2B5EF4-FFF2-40B4-BE49-F238E27FC236}">
                <a16:creationId xmlns:a16="http://schemas.microsoft.com/office/drawing/2014/main" id="{D1AB57A1-E257-F4A2-39E6-95385F28ED20}"/>
              </a:ext>
            </a:extLst>
          </p:cNvPr>
          <p:cNvSpPr/>
          <p:nvPr/>
        </p:nvSpPr>
        <p:spPr>
          <a:xfrm>
            <a:off x="1639339" y="4658250"/>
            <a:ext cx="311976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1">
                <a:solidFill>
                  <a:srgbClr val="000000"/>
                </a:solidFill>
                <a:latin typeface="Century Gothic"/>
                <a:ea typeface="Century Gothic"/>
                <a:cs typeface="Century Gothic"/>
                <a:sym typeface="Century Gothic"/>
              </a:rPr>
              <a:t>At night</a:t>
            </a:r>
            <a:r>
              <a:rPr kumimoji="0" lang="en-AU" sz="24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night, the fiddlers play in </a:t>
            </a:r>
            <a:r>
              <a:rPr kumimoji="0" lang="en-AU" sz="28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th</a:t>
            </a:r>
            <a:r>
              <a:rPr lang="en-AU" sz="2800">
                <a:solidFill>
                  <a:srgbClr val="000000"/>
                </a:solidFill>
                <a:latin typeface="Century Gothic" panose="020B0502020202020204" pitchFamily="34" charset="0"/>
              </a:rPr>
              <a:t>e palace</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E0C26D01-47B4-A44A-403A-5923E91452A7}"/>
              </a:ext>
            </a:extLst>
          </p:cNvPr>
          <p:cNvPicPr>
            <a:picLocks noChangeAspect="1"/>
          </p:cNvPicPr>
          <p:nvPr/>
        </p:nvPicPr>
        <p:blipFill rotWithShape="1">
          <a:blip r:embed="rId6"/>
          <a:srcRect l="1338" t="14105" r="43435" b="149"/>
          <a:stretch/>
        </p:blipFill>
        <p:spPr>
          <a:xfrm>
            <a:off x="8432801" y="1946502"/>
            <a:ext cx="2789026" cy="2896431"/>
          </a:xfrm>
          <a:prstGeom prst="rect">
            <a:avLst/>
          </a:prstGeom>
        </p:spPr>
      </p:pic>
    </p:spTree>
    <p:extLst>
      <p:ext uri="{BB962C8B-B14F-4D97-AF65-F5344CB8AC3E}">
        <p14:creationId xmlns:p14="http://schemas.microsoft.com/office/powerpoint/2010/main" val="143329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Answer the questions in note form</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Use the notes to say the sentence, in this order:</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who/what</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(did) what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lang="en-AU"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3.    Write your sentence using correct punctuation.</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highlight>
                  <a:srgbClr val="FFFF00"/>
                </a:highlight>
                <a:uLnTx/>
                <a:uFillTx/>
                <a:latin typeface="Century Gothic"/>
                <a:ea typeface="Century Gothic"/>
                <a:cs typeface="Century Gothic"/>
                <a:sym typeface="Century Gothic"/>
              </a:rPr>
              <a:t>W</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hen</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who/what</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(did) what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r>
              <a:rPr kumimoji="0" lang="en-AU" sz="2000" b="1" i="0" u="none" strike="noStrike" kern="1200" cap="none" spc="0" normalizeH="0" baseline="0" noProof="0">
                <a:ln>
                  <a:noFill/>
                </a:ln>
                <a:solidFill>
                  <a:srgbClr val="0070C0"/>
                </a:solidFill>
                <a:effectLst/>
                <a:highlight>
                  <a:srgbClr val="FFFF00"/>
                </a:highlight>
                <a:uLnTx/>
                <a:uFillTx/>
                <a:latin typeface="Century Gothic"/>
                <a:ea typeface="Century Gothic"/>
                <a:cs typeface="Century Gothic"/>
                <a:sym typeface="Century Gothic"/>
              </a:rPr>
              <a:t>.</a:t>
            </a:r>
            <a:endParaRPr kumimoji="0" lang="en-AU"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4.    Read your sentence – does it sound right? </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F68802"/>
                </a:solidFill>
                <a:effectLst/>
                <a:uLnTx/>
                <a:uFillTx/>
                <a:latin typeface="Century Gothic" panose="020B0502020202020204" pitchFamily="34" charset="0"/>
                <a:ea typeface="Segoe UI Symbol" panose="020B0502040204020203" pitchFamily="34" charset="0"/>
                <a:cs typeface="+mn-cs"/>
              </a:rPr>
              <a:t>The fiddlers </a:t>
            </a: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play.</a:t>
            </a: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4" name="Google Shape;287;p14">
            <a:extLst>
              <a:ext uri="{FF2B5EF4-FFF2-40B4-BE49-F238E27FC236}">
                <a16:creationId xmlns:a16="http://schemas.microsoft.com/office/drawing/2014/main" id="{16B2C3F8-BC5A-162E-31D2-200796AD62DF}"/>
              </a:ext>
            </a:extLst>
          </p:cNvPr>
          <p:cNvSpPr txBox="1"/>
          <p:nvPr/>
        </p:nvSpPr>
        <p:spPr>
          <a:xfrm>
            <a:off x="457120" y="4459209"/>
            <a:ext cx="1398140"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8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endParaRPr kumimoji="0" sz="1800" b="0" i="0" u="none" strike="noStrike" kern="1200" cap="none" spc="0" normalizeH="0" baseline="0" noProof="0">
              <a:ln>
                <a:noFill/>
              </a:ln>
              <a:solidFill>
                <a:srgbClr val="F68802">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8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cxnSp>
        <p:nvCxnSpPr>
          <p:cNvPr id="15" name="Google Shape;288;p14">
            <a:extLst>
              <a:ext uri="{FF2B5EF4-FFF2-40B4-BE49-F238E27FC236}">
                <a16:creationId xmlns:a16="http://schemas.microsoft.com/office/drawing/2014/main" id="{12FFCC99-E228-BAFD-385E-0D54D02D907A}"/>
              </a:ext>
            </a:extLst>
          </p:cNvPr>
          <p:cNvCxnSpPr/>
          <p:nvPr/>
        </p:nvCxnSpPr>
        <p:spPr>
          <a:xfrm>
            <a:off x="1639339" y="5029360"/>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16" name="Google Shape;289;p14">
            <a:extLst>
              <a:ext uri="{FF2B5EF4-FFF2-40B4-BE49-F238E27FC236}">
                <a16:creationId xmlns:a16="http://schemas.microsoft.com/office/drawing/2014/main" id="{A74AC7CB-08A9-6621-0807-6A1889DBA7A2}"/>
              </a:ext>
            </a:extLst>
          </p:cNvPr>
          <p:cNvCxnSpPr/>
          <p:nvPr/>
        </p:nvCxnSpPr>
        <p:spPr>
          <a:xfrm>
            <a:off x="1855260" y="5630407"/>
            <a:ext cx="4790423" cy="0"/>
          </a:xfrm>
          <a:prstGeom prst="straightConnector1">
            <a:avLst/>
          </a:prstGeom>
          <a:noFill/>
          <a:ln w="25400" cap="flat" cmpd="sng">
            <a:solidFill>
              <a:schemeClr val="dk1"/>
            </a:solidFill>
            <a:prstDash val="dot"/>
            <a:miter lim="800000"/>
            <a:headEnd type="none" w="sm" len="sm"/>
            <a:tailEnd type="none" w="sm" len="sm"/>
          </a:ln>
        </p:spPr>
      </p:cxn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9" name="TextBox 18">
            <a:extLst>
              <a:ext uri="{FF2B5EF4-FFF2-40B4-BE49-F238E27FC236}">
                <a16:creationId xmlns:a16="http://schemas.microsoft.com/office/drawing/2014/main" id="{97CD4C21-4B98-9ECD-AA26-6041C083C24A}"/>
              </a:ext>
            </a:extLst>
          </p:cNvPr>
          <p:cNvSpPr txBox="1"/>
          <p:nvPr/>
        </p:nvSpPr>
        <p:spPr>
          <a:xfrm>
            <a:off x="3760390" y="5956089"/>
            <a:ext cx="96891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the fiddlers play                             .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86E66555-810B-51E5-2731-5DE7406BDD12}"/>
              </a:ext>
            </a:extLst>
          </p:cNvPr>
          <p:cNvPicPr>
            <a:picLocks noChangeAspect="1"/>
          </p:cNvPicPr>
          <p:nvPr/>
        </p:nvPicPr>
        <p:blipFill rotWithShape="1">
          <a:blip r:embed="rId6"/>
          <a:srcRect l="1338" t="14105" r="43435" b="149"/>
          <a:stretch/>
        </p:blipFill>
        <p:spPr>
          <a:xfrm>
            <a:off x="8432801" y="1946502"/>
            <a:ext cx="2789026" cy="2896431"/>
          </a:xfrm>
          <a:prstGeom prst="rect">
            <a:avLst/>
          </a:prstGeom>
        </p:spPr>
      </p:pic>
    </p:spTree>
    <p:extLst>
      <p:ext uri="{BB962C8B-B14F-4D97-AF65-F5344CB8AC3E}">
        <p14:creationId xmlns:p14="http://schemas.microsoft.com/office/powerpoint/2010/main" val="328457514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1" y="1267708"/>
            <a:ext cx="12191999" cy="2277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Pause Point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5400">
                <a:solidFill>
                  <a:prstClr val="black"/>
                </a:solidFill>
                <a:latin typeface="Arial Rounded MT Bold" panose="020F0704030504030204" pitchFamily="34" charset="77"/>
                <a:cs typeface="Segoe UI" panose="020B0502040204020203" pitchFamily="34" charset="0"/>
              </a:rPr>
              <a:t>What have we learnt so far?</a:t>
            </a:r>
            <a:endParaRPr kumimoji="0" lang="en-AU" sz="16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9</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2400" b="0">
                <a:solidFill>
                  <a:prstClr val="black"/>
                </a:solidFill>
                <a:latin typeface="Century Gothic" panose="020B0502020202020204" pitchFamily="34" charset="0"/>
                <a:ea typeface="Segoe UI Symbol" panose="020B0502040204020203" pitchFamily="34" charset="0"/>
              </a:rPr>
              <a:t>What have we learnt about kings and queens so far?</a:t>
            </a:r>
            <a:endParaRPr kumimoji="0" lang="en-US" sz="2400" b="0" i="0"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428512529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98B66-0BC1-BBFF-3BBA-38C711A9209C}"/>
              </a:ext>
            </a:extLst>
          </p:cNvPr>
          <p:cNvPicPr>
            <a:picLocks noChangeAspect="1"/>
          </p:cNvPicPr>
          <p:nvPr/>
        </p:nvPicPr>
        <p:blipFill>
          <a:blip r:embed="rId3"/>
          <a:stretch>
            <a:fillRect/>
          </a:stretch>
        </p:blipFill>
        <p:spPr>
          <a:xfrm>
            <a:off x="4576116" y="4940467"/>
            <a:ext cx="3199534" cy="1428878"/>
          </a:xfrm>
          <a:prstGeom prst="rect">
            <a:avLst/>
          </a:prstGeom>
        </p:spPr>
      </p:pic>
      <p:sp>
        <p:nvSpPr>
          <p:cNvPr id="2" name="TextBox 1"/>
          <p:cNvSpPr txBox="1"/>
          <p:nvPr/>
        </p:nvSpPr>
        <p:spPr>
          <a:xfrm>
            <a:off x="90420" y="6210104"/>
            <a:ext cx="118852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anjari" panose="02000503000000000000" pitchFamily="2" charset="0"/>
              </a:rPr>
              <a:t>Servants are </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rPr>
              <a:t>people who are paid to work for a king or queen.</a:t>
            </a:r>
            <a:endParaRPr kumimoji="0" lang="en-US"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sp>
        <p:nvSpPr>
          <p:cNvPr id="9" name="Rectangle 8">
            <a:extLst>
              <a:ext uri="{FF2B5EF4-FFF2-40B4-BE49-F238E27FC236}">
                <a16:creationId xmlns:a16="http://schemas.microsoft.com/office/drawing/2014/main" id="{67589D5B-2312-4D58-947F-E9C975111BEC}"/>
              </a:ext>
            </a:extLst>
          </p:cNvPr>
          <p:cNvSpPr/>
          <p:nvPr/>
        </p:nvSpPr>
        <p:spPr>
          <a:xfrm>
            <a:off x="3896026" y="355508"/>
            <a:ext cx="4559715" cy="29728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servants</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5"/>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servants</a:t>
            </a:r>
          </a:p>
        </p:txBody>
      </p:sp>
      <p:pic>
        <p:nvPicPr>
          <p:cNvPr id="5" name="Picture 4" descr="A person wearing a vest and bow tie&#10;&#10;Description automatically generated">
            <a:extLst>
              <a:ext uri="{FF2B5EF4-FFF2-40B4-BE49-F238E27FC236}">
                <a16:creationId xmlns:a16="http://schemas.microsoft.com/office/drawing/2014/main" id="{18691047-397E-FB80-2C58-4B1A0B5075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0285" y="267732"/>
            <a:ext cx="5191430" cy="3148351"/>
          </a:xfrm>
          <a:prstGeom prst="rect">
            <a:avLst/>
          </a:prstGeom>
        </p:spPr>
      </p:pic>
    </p:spTree>
    <p:extLst>
      <p:ext uri="{BB962C8B-B14F-4D97-AF65-F5344CB8AC3E}">
        <p14:creationId xmlns:p14="http://schemas.microsoft.com/office/powerpoint/2010/main" val="85445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10104"/>
            <a:ext cx="9503938" cy="584775"/>
          </a:xfrm>
          <a:prstGeom prst="rect">
            <a:avLst/>
          </a:prstGeom>
          <a:noFill/>
        </p:spPr>
        <p:txBody>
          <a:bodyPr wrap="square" rtlCol="0">
            <a:spAutoFit/>
          </a:bodyPr>
          <a:lstStyle/>
          <a:p>
            <a:pPr lvl="0">
              <a:defRPr/>
            </a:pPr>
            <a:r>
              <a:rPr lang="en-US" sz="3200">
                <a:latin typeface="Century Gothic" panose="020B0502020202020204" pitchFamily="34" charset="0"/>
                <a:cs typeface="Manjari" panose="02000503000000000000" pitchFamily="2" charset="0"/>
              </a:rPr>
              <a:t>Royal is anything belonging to a king or queen.</a:t>
            </a: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sp>
        <p:nvSpPr>
          <p:cNvPr id="9" name="Rectangle 8">
            <a:extLst>
              <a:ext uri="{FF2B5EF4-FFF2-40B4-BE49-F238E27FC236}">
                <a16:creationId xmlns:a16="http://schemas.microsoft.com/office/drawing/2014/main" id="{67589D5B-2312-4D58-947F-E9C975111BEC}"/>
              </a:ext>
            </a:extLst>
          </p:cNvPr>
          <p:cNvSpPr/>
          <p:nvPr/>
        </p:nvSpPr>
        <p:spPr>
          <a:xfrm>
            <a:off x="3896026" y="355508"/>
            <a:ext cx="4559715" cy="29728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royal</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royal</a:t>
            </a:r>
          </a:p>
        </p:txBody>
      </p:sp>
      <p:pic>
        <p:nvPicPr>
          <p:cNvPr id="5" name="Picture 4" descr="A crown on a red velvet surface&#10;&#10;Description automatically generated">
            <a:extLst>
              <a:ext uri="{FF2B5EF4-FFF2-40B4-BE49-F238E27FC236}">
                <a16:creationId xmlns:a16="http://schemas.microsoft.com/office/drawing/2014/main" id="{6BF58F35-1D73-167E-CE3E-867C221E0E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5452" y="103295"/>
            <a:ext cx="5400859" cy="3275360"/>
          </a:xfrm>
          <a:prstGeom prst="rect">
            <a:avLst/>
          </a:prstGeom>
        </p:spPr>
      </p:pic>
      <p:pic>
        <p:nvPicPr>
          <p:cNvPr id="6" name="Picture 5">
            <a:extLst>
              <a:ext uri="{FF2B5EF4-FFF2-40B4-BE49-F238E27FC236}">
                <a16:creationId xmlns:a16="http://schemas.microsoft.com/office/drawing/2014/main" id="{96268EC2-1140-8756-18F4-5C956C11EDBE}"/>
              </a:ext>
            </a:extLst>
          </p:cNvPr>
          <p:cNvPicPr>
            <a:picLocks noChangeAspect="1"/>
          </p:cNvPicPr>
          <p:nvPr/>
        </p:nvPicPr>
        <p:blipFill>
          <a:blip r:embed="rId7"/>
          <a:stretch>
            <a:fillRect/>
          </a:stretch>
        </p:blipFill>
        <p:spPr>
          <a:xfrm>
            <a:off x="4894018" y="5099707"/>
            <a:ext cx="2403963" cy="1154115"/>
          </a:xfrm>
          <a:prstGeom prst="rect">
            <a:avLst/>
          </a:prstGeom>
        </p:spPr>
      </p:pic>
    </p:spTree>
    <p:extLst>
      <p:ext uri="{BB962C8B-B14F-4D97-AF65-F5344CB8AC3E}">
        <p14:creationId xmlns:p14="http://schemas.microsoft.com/office/powerpoint/2010/main" val="98399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10104"/>
            <a:ext cx="11413322" cy="584775"/>
          </a:xfrm>
          <a:prstGeom prst="rect">
            <a:avLst/>
          </a:prstGeom>
          <a:noFill/>
        </p:spPr>
        <p:txBody>
          <a:bodyPr wrap="square" rtlCol="0">
            <a:spAutoFit/>
          </a:bodyPr>
          <a:lstStyle/>
          <a:p>
            <a:pPr lvl="0">
              <a:defRPr/>
            </a:pPr>
            <a:r>
              <a:rPr lang="en-US" sz="3200">
                <a:latin typeface="Century Gothic" panose="020B0502020202020204" pitchFamily="34" charset="0"/>
                <a:cs typeface="Manjari" panose="02000503000000000000" pitchFamily="2" charset="0"/>
              </a:rPr>
              <a:t>A reign is </a:t>
            </a:r>
            <a:r>
              <a:rPr lang="en-AU" sz="3200">
                <a:latin typeface="Century Gothic" panose="020B0502020202020204" pitchFamily="34" charset="0"/>
                <a:ea typeface="Calibri" panose="020F0502020204030204" pitchFamily="34" charset="0"/>
                <a:cs typeface="Times New Roman" panose="02020603050405020304" pitchFamily="18" charset="0"/>
              </a:rPr>
              <a:t>the period of time when a king or queen ruled</a:t>
            </a:r>
            <a:r>
              <a:rPr lang="en-US" sz="3200">
                <a:latin typeface="Century Gothic" panose="020B0502020202020204" pitchFamily="34" charset="0"/>
                <a:cs typeface="Times New Roman" panose="02020603050405020304" pitchFamily="18" charset="0"/>
              </a:rPr>
              <a:t>. </a:t>
            </a:r>
            <a:endParaRPr lang="en-US" sz="3200">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reign</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reign</a:t>
            </a:r>
          </a:p>
        </p:txBody>
      </p:sp>
      <p:sp>
        <p:nvSpPr>
          <p:cNvPr id="5" name="Rectangle 4">
            <a:extLst>
              <a:ext uri="{FF2B5EF4-FFF2-40B4-BE49-F238E27FC236}">
                <a16:creationId xmlns:a16="http://schemas.microsoft.com/office/drawing/2014/main" id="{473E5172-C709-DE3D-227E-7260C6FB4557}"/>
              </a:ext>
            </a:extLst>
          </p:cNvPr>
          <p:cNvSpPr/>
          <p:nvPr/>
        </p:nvSpPr>
        <p:spPr>
          <a:xfrm>
            <a:off x="4142865" y="2346201"/>
            <a:ext cx="4066036" cy="67322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1952 – 2022: The Reign of Queen Elizabeth II</a:t>
            </a:r>
          </a:p>
        </p:txBody>
      </p:sp>
      <p:pic>
        <p:nvPicPr>
          <p:cNvPr id="6" name="Picture 5" descr="A close up of a person's face&#10;&#10;Description automatically generated">
            <a:extLst>
              <a:ext uri="{FF2B5EF4-FFF2-40B4-BE49-F238E27FC236}">
                <a16:creationId xmlns:a16="http://schemas.microsoft.com/office/drawing/2014/main" id="{87A98CE4-895D-CA07-8FAF-C0948CB34D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1490" y="40208"/>
            <a:ext cx="4067411" cy="2466688"/>
          </a:xfrm>
          <a:prstGeom prst="rect">
            <a:avLst/>
          </a:prstGeom>
        </p:spPr>
      </p:pic>
      <p:pic>
        <p:nvPicPr>
          <p:cNvPr id="9" name="Picture 8">
            <a:extLst>
              <a:ext uri="{FF2B5EF4-FFF2-40B4-BE49-F238E27FC236}">
                <a16:creationId xmlns:a16="http://schemas.microsoft.com/office/drawing/2014/main" id="{8C760C4D-CF89-DF07-C335-B44C7092BEF7}"/>
              </a:ext>
            </a:extLst>
          </p:cNvPr>
          <p:cNvPicPr>
            <a:picLocks noChangeAspect="1"/>
          </p:cNvPicPr>
          <p:nvPr/>
        </p:nvPicPr>
        <p:blipFill>
          <a:blip r:embed="rId7"/>
          <a:stretch>
            <a:fillRect/>
          </a:stretch>
        </p:blipFill>
        <p:spPr>
          <a:xfrm>
            <a:off x="4999414" y="5099707"/>
            <a:ext cx="2305750" cy="1220105"/>
          </a:xfrm>
          <a:prstGeom prst="rect">
            <a:avLst/>
          </a:prstGeom>
        </p:spPr>
      </p:pic>
    </p:spTree>
    <p:extLst>
      <p:ext uri="{BB962C8B-B14F-4D97-AF65-F5344CB8AC3E}">
        <p14:creationId xmlns:p14="http://schemas.microsoft.com/office/powerpoint/2010/main" val="245974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89313"/>
            <a:ext cx="12101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rPr>
              <a:t>Prosperity means having a lot of money, success, or good luck. </a:t>
            </a:r>
            <a:endParaRPr kumimoji="0" lang="en-US" sz="2800" b="0" i="0" u="sng" strike="noStrike" kern="1200" cap="none" spc="0" normalizeH="0" baseline="0" noProof="0">
              <a:ln>
                <a:noFill/>
              </a:ln>
              <a:solidFill>
                <a:srgbClr val="000000"/>
              </a:solidFill>
              <a:effectLst/>
              <a:uLnTx/>
              <a:uFillTx/>
              <a:latin typeface="Century Gothic" panose="020B0502020202020204" pitchFamily="34" charset="0"/>
              <a:ea typeface="+mn-ea"/>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prosperity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674799" y="3657823"/>
            <a:ext cx="500216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prosperity</a:t>
            </a:r>
          </a:p>
        </p:txBody>
      </p:sp>
      <p:pic>
        <p:nvPicPr>
          <p:cNvPr id="4" name="Picture 3">
            <a:extLst>
              <a:ext uri="{FF2B5EF4-FFF2-40B4-BE49-F238E27FC236}">
                <a16:creationId xmlns:a16="http://schemas.microsoft.com/office/drawing/2014/main" id="{B0423FE7-189F-0EEA-4E53-E1A831781258}"/>
              </a:ext>
            </a:extLst>
          </p:cNvPr>
          <p:cNvPicPr>
            <a:picLocks noChangeAspect="1"/>
          </p:cNvPicPr>
          <p:nvPr/>
        </p:nvPicPr>
        <p:blipFill>
          <a:blip r:embed="rId6"/>
          <a:stretch>
            <a:fillRect/>
          </a:stretch>
        </p:blipFill>
        <p:spPr>
          <a:xfrm>
            <a:off x="4415851" y="5104373"/>
            <a:ext cx="3774286" cy="1105731"/>
          </a:xfrm>
          <a:prstGeom prst="rect">
            <a:avLst/>
          </a:prstGeom>
        </p:spPr>
      </p:pic>
      <p:pic>
        <p:nvPicPr>
          <p:cNvPr id="5" name="Picture 4" descr="A person in a suit throwing money&#10;&#10;Description automatically generated">
            <a:extLst>
              <a:ext uri="{FF2B5EF4-FFF2-40B4-BE49-F238E27FC236}">
                <a16:creationId xmlns:a16="http://schemas.microsoft.com/office/drawing/2014/main" id="{74070DB9-B1FB-756B-4A2F-B26ECD82A4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1311" y="121428"/>
            <a:ext cx="5323365" cy="3228363"/>
          </a:xfrm>
          <a:prstGeom prst="rect">
            <a:avLst/>
          </a:prstGeom>
        </p:spPr>
      </p:pic>
    </p:spTree>
    <p:extLst>
      <p:ext uri="{BB962C8B-B14F-4D97-AF65-F5344CB8AC3E}">
        <p14:creationId xmlns:p14="http://schemas.microsoft.com/office/powerpoint/2010/main" val="44265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10104"/>
            <a:ext cx="42551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Spoiled means ruined.</a:t>
            </a:r>
            <a:endParaRPr kumimoji="0" lang="en-US" sz="3200" b="0" i="0" u="sng" strike="noStrike" kern="1200" cap="none" spc="0" normalizeH="0" baseline="0" noProof="0">
              <a:ln>
                <a:noFill/>
              </a:ln>
              <a:solidFill>
                <a:srgbClr val="000000"/>
              </a:solidFill>
              <a:effectLst/>
              <a:uLnTx/>
              <a:uFillTx/>
              <a:latin typeface="Century Gothic" panose="020B0502020202020204" pitchFamily="34" charset="0"/>
              <a:ea typeface="+mn-ea"/>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spoiled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spoiled</a:t>
            </a:r>
          </a:p>
        </p:txBody>
      </p:sp>
      <p:pic>
        <p:nvPicPr>
          <p:cNvPr id="4" name="Picture 3">
            <a:extLst>
              <a:ext uri="{FF2B5EF4-FFF2-40B4-BE49-F238E27FC236}">
                <a16:creationId xmlns:a16="http://schemas.microsoft.com/office/drawing/2014/main" id="{4E0AD170-ED5F-97B4-4CB8-C71E892755BF}"/>
              </a:ext>
            </a:extLst>
          </p:cNvPr>
          <p:cNvPicPr>
            <a:picLocks noChangeAspect="1"/>
          </p:cNvPicPr>
          <p:nvPr/>
        </p:nvPicPr>
        <p:blipFill>
          <a:blip r:embed="rId6"/>
          <a:stretch>
            <a:fillRect/>
          </a:stretch>
        </p:blipFill>
        <p:spPr>
          <a:xfrm>
            <a:off x="4730396" y="5099707"/>
            <a:ext cx="2890974" cy="1257940"/>
          </a:xfrm>
          <a:prstGeom prst="rect">
            <a:avLst/>
          </a:prstGeom>
        </p:spPr>
      </p:pic>
      <p:pic>
        <p:nvPicPr>
          <p:cNvPr id="5" name="Picture 4" descr="A close up of a strawberry&#10;&#10;Description automatically generated">
            <a:extLst>
              <a:ext uri="{FF2B5EF4-FFF2-40B4-BE49-F238E27FC236}">
                <a16:creationId xmlns:a16="http://schemas.microsoft.com/office/drawing/2014/main" id="{FADF91F2-BE6A-0F26-0A2C-DE5CAD7D8F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5402" y="106178"/>
            <a:ext cx="5381195" cy="3263434"/>
          </a:xfrm>
          <a:prstGeom prst="rect">
            <a:avLst/>
          </a:prstGeom>
        </p:spPr>
      </p:pic>
    </p:spTree>
    <p:extLst>
      <p:ext uri="{BB962C8B-B14F-4D97-AF65-F5344CB8AC3E}">
        <p14:creationId xmlns:p14="http://schemas.microsoft.com/office/powerpoint/2010/main" val="235413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10104"/>
            <a:ext cx="81981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rPr>
              <a:t>Fond means to have a strong liking.</a:t>
            </a:r>
            <a:endParaRPr kumimoji="0" lang="en-US" sz="3200" b="0" i="0" u="sng" strike="noStrike" kern="1200" cap="none" spc="0" normalizeH="0" baseline="0" noProof="0">
              <a:ln>
                <a:noFill/>
              </a:ln>
              <a:solidFill>
                <a:srgbClr val="000000"/>
              </a:solidFill>
              <a:effectLst/>
              <a:uLnTx/>
              <a:uFillTx/>
              <a:latin typeface="Century Gothic" panose="020B0502020202020204" pitchFamily="34" charset="0"/>
              <a:ea typeface="+mn-ea"/>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fond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fond</a:t>
            </a:r>
          </a:p>
        </p:txBody>
      </p:sp>
      <p:pic>
        <p:nvPicPr>
          <p:cNvPr id="4" name="Picture 3">
            <a:extLst>
              <a:ext uri="{FF2B5EF4-FFF2-40B4-BE49-F238E27FC236}">
                <a16:creationId xmlns:a16="http://schemas.microsoft.com/office/drawing/2014/main" id="{976C9B99-7064-2BF7-FB2C-0DDC985C3FBC}"/>
              </a:ext>
            </a:extLst>
          </p:cNvPr>
          <p:cNvPicPr>
            <a:picLocks noChangeAspect="1"/>
          </p:cNvPicPr>
          <p:nvPr/>
        </p:nvPicPr>
        <p:blipFill>
          <a:blip r:embed="rId6"/>
          <a:stretch>
            <a:fillRect/>
          </a:stretch>
        </p:blipFill>
        <p:spPr>
          <a:xfrm>
            <a:off x="5255531" y="5099707"/>
            <a:ext cx="1840703" cy="1136288"/>
          </a:xfrm>
          <a:prstGeom prst="rect">
            <a:avLst/>
          </a:prstGeom>
        </p:spPr>
      </p:pic>
      <p:pic>
        <p:nvPicPr>
          <p:cNvPr id="5" name="Picture 4" descr="A person hugging a dog&#10;&#10;Description automatically generated">
            <a:extLst>
              <a:ext uri="{FF2B5EF4-FFF2-40B4-BE49-F238E27FC236}">
                <a16:creationId xmlns:a16="http://schemas.microsoft.com/office/drawing/2014/main" id="{5B8592BF-5D25-7C82-8036-08C0CD3E29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3921" y="150187"/>
            <a:ext cx="5162644" cy="3130894"/>
          </a:xfrm>
          <a:prstGeom prst="rect">
            <a:avLst/>
          </a:prstGeom>
        </p:spPr>
      </p:pic>
    </p:spTree>
    <p:extLst>
      <p:ext uri="{BB962C8B-B14F-4D97-AF65-F5344CB8AC3E}">
        <p14:creationId xmlns:p14="http://schemas.microsoft.com/office/powerpoint/2010/main" val="341100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10104"/>
            <a:ext cx="95039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rPr>
              <a:t>Satisfied means happy, pleased, or content.</a:t>
            </a:r>
            <a:endParaRPr kumimoji="0" lang="en-US" sz="3200" b="0" i="0" u="sng" strike="noStrike" kern="1200" cap="none" spc="0" normalizeH="0" baseline="0" noProof="0">
              <a:ln>
                <a:noFill/>
              </a:ln>
              <a:solidFill>
                <a:srgbClr val="000000"/>
              </a:solidFill>
              <a:effectLst/>
              <a:uLnTx/>
              <a:uFillTx/>
              <a:latin typeface="Century Gothic" panose="020B0502020202020204" pitchFamily="34" charset="0"/>
              <a:ea typeface="+mn-ea"/>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satisfied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satisfied</a:t>
            </a:r>
          </a:p>
        </p:txBody>
      </p:sp>
      <p:pic>
        <p:nvPicPr>
          <p:cNvPr id="4" name="Picture 3">
            <a:extLst>
              <a:ext uri="{FF2B5EF4-FFF2-40B4-BE49-F238E27FC236}">
                <a16:creationId xmlns:a16="http://schemas.microsoft.com/office/drawing/2014/main" id="{08147587-32F4-9232-179E-B22BAA31E34A}"/>
              </a:ext>
            </a:extLst>
          </p:cNvPr>
          <p:cNvPicPr>
            <a:picLocks noChangeAspect="1"/>
          </p:cNvPicPr>
          <p:nvPr/>
        </p:nvPicPr>
        <p:blipFill>
          <a:blip r:embed="rId6"/>
          <a:stretch>
            <a:fillRect/>
          </a:stretch>
        </p:blipFill>
        <p:spPr>
          <a:xfrm>
            <a:off x="4655644" y="5099707"/>
            <a:ext cx="3040477" cy="1215313"/>
          </a:xfrm>
          <a:prstGeom prst="rect">
            <a:avLst/>
          </a:prstGeom>
        </p:spPr>
      </p:pic>
      <p:pic>
        <p:nvPicPr>
          <p:cNvPr id="5" name="Picture 4" descr="A person holding up a chocolate covered ice cream&#10;&#10;Description automatically generated">
            <a:extLst>
              <a:ext uri="{FF2B5EF4-FFF2-40B4-BE49-F238E27FC236}">
                <a16:creationId xmlns:a16="http://schemas.microsoft.com/office/drawing/2014/main" id="{7187C6C7-EA40-0091-2AE5-B74AC75D6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6787" y="234328"/>
            <a:ext cx="4898190" cy="2970515"/>
          </a:xfrm>
          <a:prstGeom prst="rect">
            <a:avLst/>
          </a:prstGeom>
        </p:spPr>
      </p:pic>
    </p:spTree>
    <p:extLst>
      <p:ext uri="{BB962C8B-B14F-4D97-AF65-F5344CB8AC3E}">
        <p14:creationId xmlns:p14="http://schemas.microsoft.com/office/powerpoint/2010/main" val="109557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a:bodyPr>
          <a:lstStyle/>
          <a:p>
            <a:pPr>
              <a:lnSpc>
                <a:spcPct val="150000"/>
              </a:lnSpc>
            </a:pPr>
            <a:r>
              <a:rPr lang="en-AU" sz="4000" b="0">
                <a:latin typeface="Century Gothic" panose="020B0502020202020204" pitchFamily="34" charset="0"/>
              </a:rPr>
              <a:t>I can describe what a king or queen does. </a:t>
            </a:r>
            <a:endParaRPr lang="en-US" sz="4000" b="0">
              <a:latin typeface="Century Gothic" panose="020B0502020202020204" pitchFamily="34" charset="0"/>
            </a:endParaRPr>
          </a:p>
        </p:txBody>
      </p:sp>
    </p:spTree>
    <p:extLst>
      <p:ext uri="{BB962C8B-B14F-4D97-AF65-F5344CB8AC3E}">
        <p14:creationId xmlns:p14="http://schemas.microsoft.com/office/powerpoint/2010/main" val="164062959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10104"/>
            <a:ext cx="42551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rPr>
              <a:t>Merry means happy.</a:t>
            </a:r>
            <a:endParaRPr kumimoji="0" lang="en-US" sz="3200" b="0" i="0" u="sng" strike="noStrike" kern="1200" cap="none" spc="0" normalizeH="0" baseline="0" noProof="0">
              <a:ln>
                <a:noFill/>
              </a:ln>
              <a:solidFill>
                <a:srgbClr val="000000"/>
              </a:solidFill>
              <a:effectLst/>
              <a:uLnTx/>
              <a:uFillTx/>
              <a:latin typeface="Century Gothic" panose="020B0502020202020204" pitchFamily="34" charset="0"/>
              <a:ea typeface="+mn-ea"/>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merry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merry</a:t>
            </a:r>
          </a:p>
        </p:txBody>
      </p:sp>
      <p:pic>
        <p:nvPicPr>
          <p:cNvPr id="4" name="Picture 3">
            <a:extLst>
              <a:ext uri="{FF2B5EF4-FFF2-40B4-BE49-F238E27FC236}">
                <a16:creationId xmlns:a16="http://schemas.microsoft.com/office/drawing/2014/main" id="{A58A379E-A940-F770-81F4-8DB162B6CED0}"/>
              </a:ext>
            </a:extLst>
          </p:cNvPr>
          <p:cNvPicPr>
            <a:picLocks noChangeAspect="1"/>
          </p:cNvPicPr>
          <p:nvPr/>
        </p:nvPicPr>
        <p:blipFill>
          <a:blip r:embed="rId6"/>
          <a:stretch>
            <a:fillRect/>
          </a:stretch>
        </p:blipFill>
        <p:spPr>
          <a:xfrm>
            <a:off x="4717171" y="5177242"/>
            <a:ext cx="2757658" cy="1225015"/>
          </a:xfrm>
          <a:prstGeom prst="rect">
            <a:avLst/>
          </a:prstGeom>
        </p:spPr>
      </p:pic>
      <p:pic>
        <p:nvPicPr>
          <p:cNvPr id="5" name="Picture 4" descr="A group of people laughing&#10;&#10;Description automatically generated">
            <a:extLst>
              <a:ext uri="{FF2B5EF4-FFF2-40B4-BE49-F238E27FC236}">
                <a16:creationId xmlns:a16="http://schemas.microsoft.com/office/drawing/2014/main" id="{A1E77573-442B-1ED7-1ADB-E2EF3D1429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6569" y="106178"/>
            <a:ext cx="5458628" cy="3310394"/>
          </a:xfrm>
          <a:prstGeom prst="rect">
            <a:avLst/>
          </a:prstGeom>
        </p:spPr>
      </p:pic>
    </p:spTree>
    <p:extLst>
      <p:ext uri="{BB962C8B-B14F-4D97-AF65-F5344CB8AC3E}">
        <p14:creationId xmlns:p14="http://schemas.microsoft.com/office/powerpoint/2010/main" val="103024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a:bodyPr>
          <a:lstStyle/>
          <a:p>
            <a:pPr>
              <a:lnSpc>
                <a:spcPct val="150000"/>
              </a:lnSpc>
            </a:pPr>
            <a:r>
              <a:rPr lang="en-AU" sz="4000" b="0">
                <a:latin typeface="Century Gothic" panose="020B0502020202020204" pitchFamily="34" charset="0"/>
              </a:rPr>
              <a:t>I will revisit what we know so far about kings and queens. </a:t>
            </a:r>
            <a:endParaRPr lang="en-US" sz="4000" b="0">
              <a:latin typeface="Century Gothic" panose="020B0502020202020204" pitchFamily="34" charset="0"/>
            </a:endParaRPr>
          </a:p>
        </p:txBody>
      </p:sp>
    </p:spTree>
    <p:extLst>
      <p:ext uri="{BB962C8B-B14F-4D97-AF65-F5344CB8AC3E}">
        <p14:creationId xmlns:p14="http://schemas.microsoft.com/office/powerpoint/2010/main" val="71392358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Review</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3429000"/>
            <a:ext cx="2547366" cy="393954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a:spcAft>
                <a:spcPts val="800"/>
              </a:spcAft>
            </a:pPr>
            <a:r>
              <a:rPr lang="en-GB" sz="1400" b="1">
                <a:latin typeface="Century Gothic" panose="020B0502020202020204" pitchFamily="34" charset="0"/>
                <a:ea typeface="Segoe UI Symbol" panose="020B0502040204020203" pitchFamily="34" charset="0"/>
                <a:cs typeface="Times" charset="0"/>
              </a:rPr>
              <a:t>rules</a:t>
            </a:r>
            <a:r>
              <a:rPr lang="en-GB" sz="1400">
                <a:latin typeface="Century Gothic" panose="020B0502020202020204" pitchFamily="34" charset="0"/>
                <a:ea typeface="Segoe UI Symbol" panose="020B0502040204020203" pitchFamily="34" charset="0"/>
                <a:cs typeface="Times" charset="0"/>
              </a:rPr>
              <a:t> (verb) when a king or queen leads and makes decisions</a:t>
            </a:r>
          </a:p>
          <a:p>
            <a:pPr>
              <a:spcAft>
                <a:spcPts val="800"/>
              </a:spcAft>
            </a:pPr>
            <a:r>
              <a:rPr lang="en-GB" sz="1400" b="1">
                <a:latin typeface="Century Gothic" panose="020B0502020202020204" pitchFamily="34" charset="0"/>
                <a:ea typeface="Segoe UI Symbol" panose="020B0502040204020203" pitchFamily="34" charset="0"/>
                <a:cs typeface="Times" charset="0"/>
              </a:rPr>
              <a:t>kingdom</a:t>
            </a:r>
            <a:r>
              <a:rPr lang="en-GB" sz="1400">
                <a:latin typeface="Century Gothic" panose="020B0502020202020204" pitchFamily="34" charset="0"/>
                <a:ea typeface="Segoe UI Symbol" panose="020B0502040204020203" pitchFamily="34" charset="0"/>
                <a:cs typeface="Times" charset="0"/>
              </a:rPr>
              <a:t> (noun) a place ruled or governed by a king or queen</a:t>
            </a:r>
          </a:p>
          <a:p>
            <a:pPr>
              <a:spcAft>
                <a:spcPts val="800"/>
              </a:spcAft>
            </a:pPr>
            <a:r>
              <a:rPr lang="en-GB" sz="1400" b="1">
                <a:latin typeface="Century Gothic" panose="020B0502020202020204" pitchFamily="34" charset="0"/>
                <a:ea typeface="Segoe UI Symbol" panose="020B0502040204020203" pitchFamily="34" charset="0"/>
                <a:cs typeface="Times" charset="0"/>
              </a:rPr>
              <a:t>servants</a:t>
            </a:r>
            <a:r>
              <a:rPr lang="en-GB" sz="1400">
                <a:latin typeface="Century Gothic" panose="020B0502020202020204" pitchFamily="34" charset="0"/>
                <a:ea typeface="Segoe UI Symbol" panose="020B0502040204020203" pitchFamily="34" charset="0"/>
                <a:cs typeface="Times" charset="0"/>
              </a:rPr>
              <a:t> (noun) men or women who are paid to work for a king or queen</a:t>
            </a:r>
          </a:p>
          <a:p>
            <a:pPr>
              <a:spcAft>
                <a:spcPts val="800"/>
              </a:spcAft>
            </a:pPr>
            <a:r>
              <a:rPr lang="en-GB" sz="1400" b="1">
                <a:latin typeface="Century Gothic" panose="020B0502020202020204" pitchFamily="34" charset="0"/>
                <a:ea typeface="Segoe UI Symbol" panose="020B0502040204020203" pitchFamily="34" charset="0"/>
                <a:cs typeface="Times" charset="0"/>
              </a:rPr>
              <a:t>royal</a:t>
            </a:r>
            <a:r>
              <a:rPr lang="en-GB" sz="1400">
                <a:latin typeface="Century Gothic" panose="020B0502020202020204" pitchFamily="34" charset="0"/>
                <a:ea typeface="Segoe UI Symbol" panose="020B0502040204020203" pitchFamily="34" charset="0"/>
                <a:cs typeface="Times" charset="0"/>
              </a:rPr>
              <a:t> (adjective) anything belonging to a king or queen</a:t>
            </a:r>
          </a:p>
          <a:p>
            <a:pPr>
              <a:spcAft>
                <a:spcPts val="800"/>
              </a:spcAft>
            </a:pPr>
            <a:endParaRPr lang="en-GB" sz="1400">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is one difference between your life and the life of a king or queen?</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5" y="1412572"/>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a:solidFill>
                  <a:srgbClr val="000000"/>
                </a:solidFill>
                <a:latin typeface="Century Gothic" panose="020B0502020202020204" pitchFamily="34" charset="0"/>
              </a:rPr>
              <a:t>My life is different from a king or queen’s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412572"/>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396436"/>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My life is different from a king or queen’s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live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in a house, not a palace.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004EC1A-18DE-4E51-A8C5-2438B0975CF5}"/>
              </a:ext>
            </a:extLst>
          </p:cNvPr>
          <p:cNvSpPr txBox="1"/>
          <p:nvPr/>
        </p:nvSpPr>
        <p:spPr>
          <a:xfrm>
            <a:off x="187449" y="909724"/>
            <a:ext cx="2988839" cy="5308505"/>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Kings and Queens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Kings and queens are the leaders of kingdoms. They make rules and decisions for their lands and people. They live in palaces and have servants who work for them.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AU" sz="1600">
              <a:solidFill>
                <a:srgbClr val="000000"/>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Kings and queens have special objects that show that they are important. Some of these things are crowns, royal sceptres</a:t>
            </a:r>
            <a:r>
              <a:rPr lang="en-AU" sz="1600">
                <a:solidFill>
                  <a:srgbClr val="000000"/>
                </a:solidFill>
                <a:latin typeface="Century Gothic" panose="020B0502020202020204" pitchFamily="34" charset="0"/>
              </a:rPr>
              <a:t>, royal orbs and swords. </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nvGrpSpPr>
          <p:cNvPr id="10" name="Group 9">
            <a:extLst>
              <a:ext uri="{FF2B5EF4-FFF2-40B4-BE49-F238E27FC236}">
                <a16:creationId xmlns:a16="http://schemas.microsoft.com/office/drawing/2014/main" id="{D9CC7408-6422-343B-6908-4E55904F7FD6}"/>
              </a:ext>
            </a:extLst>
          </p:cNvPr>
          <p:cNvGrpSpPr/>
          <p:nvPr/>
        </p:nvGrpSpPr>
        <p:grpSpPr>
          <a:xfrm>
            <a:off x="3420533" y="927596"/>
            <a:ext cx="5979856" cy="5627822"/>
            <a:chOff x="1297928" y="240995"/>
            <a:chExt cx="6378516" cy="6241509"/>
          </a:xfrm>
        </p:grpSpPr>
        <p:pic>
          <p:nvPicPr>
            <p:cNvPr id="2" name="Picture 1">
              <a:extLst>
                <a:ext uri="{FF2B5EF4-FFF2-40B4-BE49-F238E27FC236}">
                  <a16:creationId xmlns:a16="http://schemas.microsoft.com/office/drawing/2014/main" id="{F8CB7697-14D9-9775-FFF2-5EAAA0E9A87D}"/>
                </a:ext>
              </a:extLst>
            </p:cNvPr>
            <p:cNvPicPr>
              <a:picLocks noChangeAspect="1"/>
            </p:cNvPicPr>
            <p:nvPr/>
          </p:nvPicPr>
          <p:blipFill rotWithShape="1">
            <a:blip r:embed="rId7"/>
            <a:srcRect r="1112"/>
            <a:stretch/>
          </p:blipFill>
          <p:spPr>
            <a:xfrm>
              <a:off x="1297928" y="240995"/>
              <a:ext cx="3318822" cy="2242067"/>
            </a:xfrm>
            <a:prstGeom prst="rect">
              <a:avLst/>
            </a:prstGeom>
          </p:spPr>
        </p:pic>
        <p:pic>
          <p:nvPicPr>
            <p:cNvPr id="7" name="Picture 6">
              <a:extLst>
                <a:ext uri="{FF2B5EF4-FFF2-40B4-BE49-F238E27FC236}">
                  <a16:creationId xmlns:a16="http://schemas.microsoft.com/office/drawing/2014/main" id="{6B27836D-111E-936A-731C-E15C361645CB}"/>
                </a:ext>
              </a:extLst>
            </p:cNvPr>
            <p:cNvPicPr>
              <a:picLocks noChangeAspect="1"/>
            </p:cNvPicPr>
            <p:nvPr/>
          </p:nvPicPr>
          <p:blipFill rotWithShape="1">
            <a:blip r:embed="rId8"/>
            <a:srcRect b="13725"/>
            <a:stretch/>
          </p:blipFill>
          <p:spPr>
            <a:xfrm>
              <a:off x="4666564" y="240995"/>
              <a:ext cx="3009880" cy="4209309"/>
            </a:xfrm>
            <a:prstGeom prst="rect">
              <a:avLst/>
            </a:prstGeom>
          </p:spPr>
        </p:pic>
        <p:pic>
          <p:nvPicPr>
            <p:cNvPr id="8" name="Picture 7">
              <a:extLst>
                <a:ext uri="{FF2B5EF4-FFF2-40B4-BE49-F238E27FC236}">
                  <a16:creationId xmlns:a16="http://schemas.microsoft.com/office/drawing/2014/main" id="{A4FFF824-1774-5E06-CA8E-530C769CF670}"/>
                </a:ext>
              </a:extLst>
            </p:cNvPr>
            <p:cNvPicPr>
              <a:picLocks noChangeAspect="1"/>
            </p:cNvPicPr>
            <p:nvPr/>
          </p:nvPicPr>
          <p:blipFill>
            <a:blip r:embed="rId9"/>
            <a:stretch>
              <a:fillRect/>
            </a:stretch>
          </p:blipFill>
          <p:spPr>
            <a:xfrm>
              <a:off x="4666564" y="4469308"/>
              <a:ext cx="3009880" cy="2012435"/>
            </a:xfrm>
            <a:prstGeom prst="rect">
              <a:avLst/>
            </a:prstGeom>
          </p:spPr>
        </p:pic>
        <p:pic>
          <p:nvPicPr>
            <p:cNvPr id="9" name="Picture 8">
              <a:extLst>
                <a:ext uri="{FF2B5EF4-FFF2-40B4-BE49-F238E27FC236}">
                  <a16:creationId xmlns:a16="http://schemas.microsoft.com/office/drawing/2014/main" id="{5C3199E2-6965-BA59-8EB1-1C32A1490D04}"/>
                </a:ext>
              </a:extLst>
            </p:cNvPr>
            <p:cNvPicPr>
              <a:picLocks noChangeAspect="1"/>
            </p:cNvPicPr>
            <p:nvPr/>
          </p:nvPicPr>
          <p:blipFill>
            <a:blip r:embed="rId10"/>
            <a:stretch>
              <a:fillRect/>
            </a:stretch>
          </p:blipFill>
          <p:spPr>
            <a:xfrm>
              <a:off x="1297928" y="2517671"/>
              <a:ext cx="3318822" cy="3964833"/>
            </a:xfrm>
            <a:prstGeom prst="rect">
              <a:avLst/>
            </a:prstGeom>
          </p:spPr>
        </p:pic>
      </p:grpSp>
    </p:spTree>
    <p:extLst>
      <p:ext uri="{BB962C8B-B14F-4D97-AF65-F5344CB8AC3E}">
        <p14:creationId xmlns:p14="http://schemas.microsoft.com/office/powerpoint/2010/main" val="340046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Review</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482029" y="5588093"/>
            <a:ext cx="2547366" cy="10567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crown prince</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the king's oldest son who is next in line to be king</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3479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is a royal family?</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34055" y="900144"/>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royal family is</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911935"/>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royal family is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family of the king and queen. </a:t>
            </a:r>
          </a:p>
        </p:txBody>
      </p:sp>
      <p:sp>
        <p:nvSpPr>
          <p:cNvPr id="15" name="TextBox 14">
            <a:extLst>
              <a:ext uri="{FF2B5EF4-FFF2-40B4-BE49-F238E27FC236}">
                <a16:creationId xmlns:a16="http://schemas.microsoft.com/office/drawing/2014/main" id="{7004EC1A-18DE-4E51-A8C5-2438B0975CF5}"/>
              </a:ext>
            </a:extLst>
          </p:cNvPr>
          <p:cNvSpPr txBox="1"/>
          <p:nvPr/>
        </p:nvSpPr>
        <p:spPr>
          <a:xfrm>
            <a:off x="347176" y="976237"/>
            <a:ext cx="3990908" cy="5308505"/>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Royal Family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royal family is the family of the king and queen. The children are called princes and princess. The oldest son is called the crown prince, and he is in line to be the next king.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Princes and princesses are important in royal families. Their marriages can mean that kingdoms are friends who help each other. Princes and princess have the best of everything, but they also might not get to choose who they marry. </a:t>
            </a:r>
          </a:p>
        </p:txBody>
      </p:sp>
      <p:grpSp>
        <p:nvGrpSpPr>
          <p:cNvPr id="8" name="Group 7">
            <a:extLst>
              <a:ext uri="{FF2B5EF4-FFF2-40B4-BE49-F238E27FC236}">
                <a16:creationId xmlns:a16="http://schemas.microsoft.com/office/drawing/2014/main" id="{37AE506C-B090-3105-EE3D-3492F01C88FA}"/>
              </a:ext>
            </a:extLst>
          </p:cNvPr>
          <p:cNvGrpSpPr/>
          <p:nvPr/>
        </p:nvGrpSpPr>
        <p:grpSpPr>
          <a:xfrm>
            <a:off x="4833413" y="637223"/>
            <a:ext cx="4548614" cy="6007570"/>
            <a:chOff x="4458891" y="637223"/>
            <a:chExt cx="4548614" cy="6007570"/>
          </a:xfrm>
        </p:grpSpPr>
        <p:pic>
          <p:nvPicPr>
            <p:cNvPr id="2" name="Picture 1">
              <a:extLst>
                <a:ext uri="{FF2B5EF4-FFF2-40B4-BE49-F238E27FC236}">
                  <a16:creationId xmlns:a16="http://schemas.microsoft.com/office/drawing/2014/main" id="{2C76F9B2-7735-4872-0B9F-162E65E00F6E}"/>
                </a:ext>
              </a:extLst>
            </p:cNvPr>
            <p:cNvPicPr>
              <a:picLocks noChangeAspect="1"/>
            </p:cNvPicPr>
            <p:nvPr/>
          </p:nvPicPr>
          <p:blipFill>
            <a:blip r:embed="rId6"/>
            <a:stretch>
              <a:fillRect/>
            </a:stretch>
          </p:blipFill>
          <p:spPr>
            <a:xfrm>
              <a:off x="4458891" y="637223"/>
              <a:ext cx="4548614" cy="2930066"/>
            </a:xfrm>
            <a:prstGeom prst="rect">
              <a:avLst/>
            </a:prstGeom>
          </p:spPr>
        </p:pic>
        <p:pic>
          <p:nvPicPr>
            <p:cNvPr id="7" name="Picture 6">
              <a:extLst>
                <a:ext uri="{FF2B5EF4-FFF2-40B4-BE49-F238E27FC236}">
                  <a16:creationId xmlns:a16="http://schemas.microsoft.com/office/drawing/2014/main" id="{B74E7528-10D6-9883-F29B-E485704D4411}"/>
                </a:ext>
              </a:extLst>
            </p:cNvPr>
            <p:cNvPicPr>
              <a:picLocks noChangeAspect="1"/>
            </p:cNvPicPr>
            <p:nvPr/>
          </p:nvPicPr>
          <p:blipFill>
            <a:blip r:embed="rId7"/>
            <a:stretch>
              <a:fillRect/>
            </a:stretch>
          </p:blipFill>
          <p:spPr>
            <a:xfrm>
              <a:off x="4458891" y="3601556"/>
              <a:ext cx="4521489" cy="3043237"/>
            </a:xfrm>
            <a:prstGeom prst="rect">
              <a:avLst/>
            </a:prstGeom>
          </p:spPr>
        </p:pic>
      </p:grpSp>
    </p:spTree>
    <p:extLst>
      <p:ext uri="{BB962C8B-B14F-4D97-AF65-F5344CB8AC3E}">
        <p14:creationId xmlns:p14="http://schemas.microsoft.com/office/powerpoint/2010/main" val="312657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Review</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4358253"/>
            <a:ext cx="2547366" cy="23391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treasures</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things that are valuable because they cost a lot or because they have a special meaning for someone</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satisfied</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happy, pleased or content</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did King Midas realise was more important than gold?</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30236"/>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realised that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i="0" u="none" strike="noStrike" kern="1200" cap="none" spc="0" normalizeH="0" noProof="0">
                <a:ln>
                  <a:noFill/>
                </a:ln>
                <a:solidFill>
                  <a:srgbClr val="000000"/>
                </a:solidFill>
                <a:effectLst/>
                <a:uLnTx/>
                <a:uFillTx/>
                <a:latin typeface="Century Gothic" panose="020B0502020202020204" pitchFamily="34" charset="0"/>
                <a:ea typeface="+mn-ea"/>
                <a:cs typeface="+mn-cs"/>
              </a:rPr>
              <a:t>was more important than gold.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40198"/>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realised that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his daughter</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r>
              <a:rPr kumimoji="0" lang="en-AU" sz="1400" i="0" u="none" strike="noStrike" kern="1200" cap="none" spc="0" normalizeH="0" noProof="0">
                <a:ln>
                  <a:noFill/>
                </a:ln>
                <a:solidFill>
                  <a:srgbClr val="000000"/>
                </a:solidFill>
                <a:effectLst/>
                <a:uLnTx/>
                <a:uFillTx/>
                <a:latin typeface="Century Gothic" panose="020B0502020202020204" pitchFamily="34" charset="0"/>
                <a:ea typeface="+mn-ea"/>
                <a:cs typeface="+mn-cs"/>
              </a:rPr>
              <a:t>was more important than gold.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004EC1A-18DE-4E51-A8C5-2438B0975CF5}"/>
              </a:ext>
            </a:extLst>
          </p:cNvPr>
          <p:cNvSpPr txBox="1"/>
          <p:nvPr/>
        </p:nvSpPr>
        <p:spPr>
          <a:xfrm>
            <a:off x="278044" y="972016"/>
            <a:ext cx="5475547" cy="3461845"/>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and the Golden Touch</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This story is about a king who loved money and treasures. Even though he was very rich, he was not satisfied. A stranger appeared who granted him a wish; anything he touched would turn to gold. King Midas accidentally turned his daughter into a golden statue. This helped him realise that there were more important things than gold. With the help of the stranger, he reversed the spell on his daughter. </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D606DC01-3998-B5DC-6DBD-232EA5E3C71C}"/>
              </a:ext>
            </a:extLst>
          </p:cNvPr>
          <p:cNvPicPr>
            <a:picLocks noChangeAspect="1"/>
          </p:cNvPicPr>
          <p:nvPr/>
        </p:nvPicPr>
        <p:blipFill>
          <a:blip r:embed="rId6"/>
          <a:stretch>
            <a:fillRect/>
          </a:stretch>
        </p:blipFill>
        <p:spPr>
          <a:xfrm>
            <a:off x="5923103" y="1612952"/>
            <a:ext cx="3950509" cy="2645724"/>
          </a:xfrm>
          <a:prstGeom prst="rect">
            <a:avLst/>
          </a:prstGeom>
        </p:spPr>
      </p:pic>
      <p:pic>
        <p:nvPicPr>
          <p:cNvPr id="7" name="Picture 6">
            <a:extLst>
              <a:ext uri="{FF2B5EF4-FFF2-40B4-BE49-F238E27FC236}">
                <a16:creationId xmlns:a16="http://schemas.microsoft.com/office/drawing/2014/main" id="{EAF20A19-5B22-D4A9-5DAB-3C32BF8F083B}"/>
              </a:ext>
            </a:extLst>
          </p:cNvPr>
          <p:cNvPicPr>
            <a:picLocks noChangeAspect="1"/>
          </p:cNvPicPr>
          <p:nvPr/>
        </p:nvPicPr>
        <p:blipFill>
          <a:blip r:embed="rId7"/>
          <a:stretch>
            <a:fillRect/>
          </a:stretch>
        </p:blipFill>
        <p:spPr>
          <a:xfrm>
            <a:off x="3317360" y="4581207"/>
            <a:ext cx="3125331" cy="2088763"/>
          </a:xfrm>
          <a:prstGeom prst="rect">
            <a:avLst/>
          </a:prstGeom>
        </p:spPr>
      </p:pic>
      <p:pic>
        <p:nvPicPr>
          <p:cNvPr id="8" name="Picture 7">
            <a:extLst>
              <a:ext uri="{FF2B5EF4-FFF2-40B4-BE49-F238E27FC236}">
                <a16:creationId xmlns:a16="http://schemas.microsoft.com/office/drawing/2014/main" id="{CF943E7D-8771-A31C-E9C4-826140F1B319}"/>
              </a:ext>
            </a:extLst>
          </p:cNvPr>
          <p:cNvPicPr>
            <a:picLocks noChangeAspect="1"/>
          </p:cNvPicPr>
          <p:nvPr/>
        </p:nvPicPr>
        <p:blipFill>
          <a:blip r:embed="rId8"/>
          <a:stretch>
            <a:fillRect/>
          </a:stretch>
        </p:blipFill>
        <p:spPr>
          <a:xfrm>
            <a:off x="6519303" y="4576882"/>
            <a:ext cx="3125331" cy="2096577"/>
          </a:xfrm>
          <a:prstGeom prst="rect">
            <a:avLst/>
          </a:prstGeom>
        </p:spPr>
      </p:pic>
      <p:pic>
        <p:nvPicPr>
          <p:cNvPr id="9" name="Picture 8">
            <a:extLst>
              <a:ext uri="{FF2B5EF4-FFF2-40B4-BE49-F238E27FC236}">
                <a16:creationId xmlns:a16="http://schemas.microsoft.com/office/drawing/2014/main" id="{3DBF1420-E8EA-FACA-4BD9-FA89E3B7FE87}"/>
              </a:ext>
            </a:extLst>
          </p:cNvPr>
          <p:cNvPicPr>
            <a:picLocks noChangeAspect="1"/>
          </p:cNvPicPr>
          <p:nvPr/>
        </p:nvPicPr>
        <p:blipFill>
          <a:blip r:embed="rId9"/>
          <a:stretch>
            <a:fillRect/>
          </a:stretch>
        </p:blipFill>
        <p:spPr>
          <a:xfrm>
            <a:off x="107633" y="4576882"/>
            <a:ext cx="3133115" cy="2093088"/>
          </a:xfrm>
          <a:prstGeom prst="rect">
            <a:avLst/>
          </a:prstGeom>
        </p:spPr>
      </p:pic>
    </p:spTree>
    <p:extLst>
      <p:ext uri="{BB962C8B-B14F-4D97-AF65-F5344CB8AC3E}">
        <p14:creationId xmlns:p14="http://schemas.microsoft.com/office/powerpoint/2010/main" val="403087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Review</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4495854"/>
            <a:ext cx="2547366" cy="22262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bowl</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large cup or goblet used for drinking</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fiddlers</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people who play stringed musical instruments like the violin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merry</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happy</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soul </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person</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pic>
        <p:nvPicPr>
          <p:cNvPr id="2" name="Picture 1">
            <a:extLst>
              <a:ext uri="{FF2B5EF4-FFF2-40B4-BE49-F238E27FC236}">
                <a16:creationId xmlns:a16="http://schemas.microsoft.com/office/drawing/2014/main" id="{985CEFE7-5450-7AC6-4EDA-B7136DAE394E}"/>
              </a:ext>
            </a:extLst>
          </p:cNvPr>
          <p:cNvPicPr>
            <a:picLocks noChangeAspect="1"/>
          </p:cNvPicPr>
          <p:nvPr/>
        </p:nvPicPr>
        <p:blipFill>
          <a:blip r:embed="rId6"/>
          <a:stretch>
            <a:fillRect/>
          </a:stretch>
        </p:blipFill>
        <p:spPr>
          <a:xfrm>
            <a:off x="5186949" y="3736551"/>
            <a:ext cx="4298197" cy="2875001"/>
          </a:xfrm>
          <a:prstGeom prst="rect">
            <a:avLst/>
          </a:prstGeom>
        </p:spPr>
      </p:pic>
      <p:sp>
        <p:nvSpPr>
          <p:cNvPr id="7" name="TextBox 6">
            <a:extLst>
              <a:ext uri="{FF2B5EF4-FFF2-40B4-BE49-F238E27FC236}">
                <a16:creationId xmlns:a16="http://schemas.microsoft.com/office/drawing/2014/main" id="{A747088E-37D8-0765-99A9-17702750D240}"/>
              </a:ext>
            </a:extLst>
          </p:cNvPr>
          <p:cNvSpPr txBox="1"/>
          <p:nvPr/>
        </p:nvSpPr>
        <p:spPr>
          <a:xfrm>
            <a:off x="333410" y="756355"/>
            <a:ext cx="5762590" cy="4333174"/>
          </a:xfrm>
          <a:prstGeom prst="rect">
            <a:avLst/>
          </a:prstGeom>
          <a:noFill/>
        </p:spPr>
        <p:txBody>
          <a:bodyPr wrap="square" rtlCol="0">
            <a:spAutoFit/>
          </a:bodyPr>
          <a:lstStyle/>
          <a:p>
            <a:pPr lvl="0">
              <a:lnSpc>
                <a:spcPct val="150000"/>
              </a:lnSpc>
              <a:defRPr/>
            </a:pPr>
            <a:r>
              <a:rPr lang="en-AU" sz="2400" b="1">
                <a:solidFill>
                  <a:srgbClr val="000000"/>
                </a:solidFill>
                <a:latin typeface="Century Gothic" panose="020B0502020202020204" pitchFamily="34" charset="0"/>
              </a:rPr>
              <a:t>Old King Cole</a:t>
            </a:r>
          </a:p>
          <a:p>
            <a:pPr lvl="0">
              <a:lnSpc>
                <a:spcPct val="150000"/>
              </a:lnSpc>
              <a:defRPr/>
            </a:pPr>
            <a:r>
              <a:rPr lang="en-AU">
                <a:solidFill>
                  <a:srgbClr val="000000"/>
                </a:solidFill>
                <a:latin typeface="Century Gothic" panose="020B0502020202020204" pitchFamily="34" charset="0"/>
              </a:rPr>
              <a:t>Old King Cole was a merry old soul, </a:t>
            </a:r>
          </a:p>
          <a:p>
            <a:pPr lvl="0">
              <a:lnSpc>
                <a:spcPct val="150000"/>
              </a:lnSpc>
              <a:defRPr/>
            </a:pPr>
            <a:r>
              <a:rPr lang="en-AU">
                <a:solidFill>
                  <a:srgbClr val="000000"/>
                </a:solidFill>
                <a:latin typeface="Century Gothic" panose="020B0502020202020204" pitchFamily="34" charset="0"/>
              </a:rPr>
              <a:t>And a merry old soul was he;</a:t>
            </a:r>
          </a:p>
          <a:p>
            <a:pPr lvl="0">
              <a:lnSpc>
                <a:spcPct val="150000"/>
              </a:lnSpc>
              <a:defRPr/>
            </a:pPr>
            <a:r>
              <a:rPr lang="en-AU">
                <a:solidFill>
                  <a:srgbClr val="000000"/>
                </a:solidFill>
                <a:latin typeface="Century Gothic" panose="020B0502020202020204" pitchFamily="34" charset="0"/>
              </a:rPr>
              <a:t>He called for his pipe, and he called for his bowl, </a:t>
            </a:r>
          </a:p>
          <a:p>
            <a:pPr lvl="0">
              <a:lnSpc>
                <a:spcPct val="150000"/>
              </a:lnSpc>
              <a:defRPr/>
            </a:pPr>
            <a:r>
              <a:rPr lang="en-AU">
                <a:solidFill>
                  <a:srgbClr val="000000"/>
                </a:solidFill>
                <a:latin typeface="Century Gothic" panose="020B0502020202020204" pitchFamily="34" charset="0"/>
              </a:rPr>
              <a:t>And he called for his fiddlers three. </a:t>
            </a:r>
          </a:p>
          <a:p>
            <a:pPr lvl="0">
              <a:lnSpc>
                <a:spcPct val="150000"/>
              </a:lnSpc>
              <a:defRPr/>
            </a:pPr>
            <a:endParaRPr lang="en-AU">
              <a:solidFill>
                <a:srgbClr val="000000"/>
              </a:solidFill>
              <a:latin typeface="Century Gothic" panose="020B0502020202020204" pitchFamily="34" charset="0"/>
            </a:endParaRPr>
          </a:p>
          <a:p>
            <a:pPr lvl="0">
              <a:lnSpc>
                <a:spcPct val="150000"/>
              </a:lnSpc>
              <a:defRPr/>
            </a:pPr>
            <a:r>
              <a:rPr lang="en-AU">
                <a:solidFill>
                  <a:srgbClr val="000000"/>
                </a:solidFill>
                <a:latin typeface="Century Gothic" panose="020B0502020202020204" pitchFamily="34" charset="0"/>
              </a:rPr>
              <a:t>Every fiddler had a very fine fiddle, </a:t>
            </a:r>
          </a:p>
          <a:p>
            <a:pPr lvl="0">
              <a:lnSpc>
                <a:spcPct val="150000"/>
              </a:lnSpc>
              <a:defRPr/>
            </a:pPr>
            <a:r>
              <a:rPr lang="en-AU">
                <a:solidFill>
                  <a:srgbClr val="000000"/>
                </a:solidFill>
                <a:latin typeface="Century Gothic" panose="020B0502020202020204" pitchFamily="34" charset="0"/>
              </a:rPr>
              <a:t>And a very fine fiddle had he. </a:t>
            </a:r>
          </a:p>
          <a:p>
            <a:pPr lvl="0">
              <a:lnSpc>
                <a:spcPct val="150000"/>
              </a:lnSpc>
              <a:defRPr/>
            </a:pPr>
            <a:r>
              <a:rPr lang="en-AU">
                <a:solidFill>
                  <a:srgbClr val="000000"/>
                </a:solidFill>
                <a:latin typeface="Century Gothic" panose="020B0502020202020204" pitchFamily="34" charset="0"/>
              </a:rPr>
              <a:t>Oh, there’s none so rare as can compare </a:t>
            </a:r>
          </a:p>
          <a:p>
            <a:pPr lvl="0">
              <a:lnSpc>
                <a:spcPct val="150000"/>
              </a:lnSpc>
              <a:defRPr/>
            </a:pPr>
            <a:r>
              <a:rPr lang="en-AU">
                <a:solidFill>
                  <a:srgbClr val="000000"/>
                </a:solidFill>
                <a:latin typeface="Century Gothic" panose="020B0502020202020204" pitchFamily="34" charset="0"/>
              </a:rPr>
              <a:t>With King Cole and his fiddlers three. </a:t>
            </a:r>
          </a:p>
        </p:txBody>
      </p:sp>
      <p:sp>
        <p:nvSpPr>
          <p:cNvPr id="8" name="Text Placeholder 1">
            <a:extLst>
              <a:ext uri="{FF2B5EF4-FFF2-40B4-BE49-F238E27FC236}">
                <a16:creationId xmlns:a16="http://schemas.microsoft.com/office/drawing/2014/main" id="{C3998CA0-DC6C-5C56-B472-E1707A4F5B3B}"/>
              </a:ext>
            </a:extLst>
          </p:cNvPr>
          <p:cNvSpPr txBox="1">
            <a:spLocks/>
          </p:cNvSpPr>
          <p:nvPr/>
        </p:nvSpPr>
        <p:spPr>
          <a:xfrm>
            <a:off x="10212636" y="508237"/>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Was King Cole a happy king or a sad king? How do you know?</a:t>
            </a:r>
          </a:p>
        </p:txBody>
      </p:sp>
      <p:sp>
        <p:nvSpPr>
          <p:cNvPr id="9" name="Text Placeholder 1">
            <a:extLst>
              <a:ext uri="{FF2B5EF4-FFF2-40B4-BE49-F238E27FC236}">
                <a16:creationId xmlns:a16="http://schemas.microsoft.com/office/drawing/2014/main" id="{2890CF66-80A7-8981-928A-0E0A139C8654}"/>
              </a:ext>
            </a:extLst>
          </p:cNvPr>
          <p:cNvSpPr txBox="1">
            <a:spLocks/>
          </p:cNvSpPr>
          <p:nvPr/>
        </p:nvSpPr>
        <p:spPr>
          <a:xfrm>
            <a:off x="10212636" y="1217916"/>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Cole was a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king because </a:t>
            </a:r>
            <a:r>
              <a:rPr lang="en-AU" sz="1400" u="sng">
                <a:solidFill>
                  <a:srgbClr val="000000"/>
                </a:solidFill>
                <a:latin typeface="Century Gothic" panose="020B0502020202020204" pitchFamily="34" charset="0"/>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sp>
        <p:nvSpPr>
          <p:cNvPr id="10" name="Text Placeholder 1">
            <a:extLst>
              <a:ext uri="{FF2B5EF4-FFF2-40B4-BE49-F238E27FC236}">
                <a16:creationId xmlns:a16="http://schemas.microsoft.com/office/drawing/2014/main" id="{E6751F5D-1660-FEC5-605E-8F4460C6DD59}"/>
              </a:ext>
            </a:extLst>
          </p:cNvPr>
          <p:cNvSpPr txBox="1">
            <a:spLocks/>
          </p:cNvSpPr>
          <p:nvPr/>
        </p:nvSpPr>
        <p:spPr>
          <a:xfrm>
            <a:off x="10212636" y="1296258"/>
            <a:ext cx="1979364" cy="108559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King Cole was a </a:t>
            </a:r>
            <a:r>
              <a:rPr lang="en-AU" sz="1400" b="1">
                <a:solidFill>
                  <a:srgbClr val="000000"/>
                </a:solidFill>
                <a:latin typeface="Century Gothic" panose="020B0502020202020204" pitchFamily="34" charset="0"/>
              </a:rPr>
              <a:t>happy king </a:t>
            </a:r>
            <a:r>
              <a:rPr lang="en-AU" sz="1400">
                <a:solidFill>
                  <a:srgbClr val="000000"/>
                </a:solidFill>
                <a:latin typeface="Century Gothic" panose="020B0502020202020204" pitchFamily="34" charset="0"/>
              </a:rPr>
              <a:t>because </a:t>
            </a:r>
            <a:r>
              <a:rPr lang="en-AU" sz="1400" b="1">
                <a:solidFill>
                  <a:srgbClr val="000000"/>
                </a:solidFill>
                <a:latin typeface="Century Gothic" panose="020B0502020202020204" pitchFamily="34" charset="0"/>
              </a:rPr>
              <a:t>merry means happy</a:t>
            </a:r>
            <a:r>
              <a:rPr lang="en-AU" sz="1400">
                <a:solidFill>
                  <a:srgbClr val="000000"/>
                </a:solidFill>
                <a:latin typeface="Century Gothic" panose="020B0502020202020204" pitchFamily="34" charset="0"/>
              </a:rPr>
              <a:t>.</a:t>
            </a:r>
          </a:p>
          <a:p>
            <a:pPr lvl="0">
              <a:defRPr/>
            </a:pPr>
            <a:endParaRPr lang="en-AU" sz="140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73643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6439619" y="1044948"/>
            <a:ext cx="4476743" cy="2308324"/>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have we learned about kings and queens so far?</a:t>
            </a:r>
            <a:endParaRPr kumimoji="0" lang="en-AU" sz="2400" b="0" i="0" u="none" strike="noStrike" kern="1200" cap="none" spc="0" normalizeH="0" baseline="0" noProof="0">
              <a:ln>
                <a:noFill/>
              </a:ln>
              <a:solidFill>
                <a:srgbClr val="000000"/>
              </a:solidFill>
              <a:effectLst/>
              <a:uLnTx/>
              <a:uFillTx/>
              <a:latin typeface="Calibri" panose="020F0502020204030204"/>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000000"/>
              </a:solidFill>
              <a:effectLst/>
              <a:uLnTx/>
              <a:uFillTx/>
              <a:latin typeface="Calibri" panose="020F0502020204030204"/>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 name="Picture 1">
            <a:extLst>
              <a:ext uri="{FF2B5EF4-FFF2-40B4-BE49-F238E27FC236}">
                <a16:creationId xmlns:a16="http://schemas.microsoft.com/office/drawing/2014/main" id="{682E00A2-CD1E-C392-FE65-5777910900C2}"/>
              </a:ext>
            </a:extLst>
          </p:cNvPr>
          <p:cNvPicPr>
            <a:picLocks noChangeAspect="1"/>
          </p:cNvPicPr>
          <p:nvPr/>
        </p:nvPicPr>
        <p:blipFill>
          <a:blip r:embed="rId5"/>
          <a:stretch>
            <a:fillRect/>
          </a:stretch>
        </p:blipFill>
        <p:spPr>
          <a:xfrm>
            <a:off x="1115013" y="1927425"/>
            <a:ext cx="4476743" cy="3003150"/>
          </a:xfrm>
          <a:prstGeom prst="rect">
            <a:avLst/>
          </a:prstGeom>
        </p:spPr>
      </p:pic>
      <p:sp>
        <p:nvSpPr>
          <p:cNvPr id="3" name="TextBox 2">
            <a:extLst>
              <a:ext uri="{FF2B5EF4-FFF2-40B4-BE49-F238E27FC236}">
                <a16:creationId xmlns:a16="http://schemas.microsoft.com/office/drawing/2014/main" id="{D65CB814-2733-E3D1-72BA-C27B33F6EA10}"/>
              </a:ext>
            </a:extLst>
          </p:cNvPr>
          <p:cNvSpPr txBox="1"/>
          <p:nvPr/>
        </p:nvSpPr>
        <p:spPr>
          <a:xfrm>
            <a:off x="6415079" y="3633991"/>
            <a:ext cx="5050632" cy="1522853"/>
          </a:xfrm>
          <a:prstGeom prst="rect">
            <a:avLst/>
          </a:prstGeom>
          <a:noFill/>
        </p:spPr>
        <p:txBody>
          <a:bodyPr wrap="square" rtlCol="0">
            <a:spAutoFit/>
          </a:bodyPr>
          <a:lstStyle/>
          <a:p>
            <a:pPr lvl="0">
              <a:lnSpc>
                <a:spcPct val="150000"/>
              </a:lnSpc>
              <a:defRPr/>
            </a:pPr>
            <a:r>
              <a:rPr lang="en-AU" sz="1600">
                <a:solidFill>
                  <a:schemeClr val="bg1"/>
                </a:solidFill>
                <a:latin typeface="Century Gothic" panose="020B0502020202020204" pitchFamily="34" charset="0"/>
              </a:rPr>
              <a:t>We have learned about what kings and queens do and their royal families. We have studied the story of King Midas and his Golden Touch. We have recited the rhyme Old King Cole. </a:t>
            </a:r>
          </a:p>
        </p:txBody>
      </p:sp>
    </p:spTree>
    <p:extLst>
      <p:ext uri="{BB962C8B-B14F-4D97-AF65-F5344CB8AC3E}">
        <p14:creationId xmlns:p14="http://schemas.microsoft.com/office/powerpoint/2010/main" val="45591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Answer the questions in note form</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Use the notes to say the sentence, in this order:</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who/what</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(did) what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lang="en-AU"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3.    Write your sentence using correct punctuation.</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highlight>
                  <a:srgbClr val="FFFF00"/>
                </a:highlight>
                <a:uLnTx/>
                <a:uFillTx/>
                <a:latin typeface="Century Gothic"/>
                <a:ea typeface="Century Gothic"/>
                <a:cs typeface="Century Gothic"/>
                <a:sym typeface="Century Gothic"/>
              </a:rPr>
              <a:t>W</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hen</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who/what</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(did) what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r>
              <a:rPr kumimoji="0" lang="en-AU" sz="2000" b="1" i="0" u="none" strike="noStrike" kern="1200" cap="none" spc="0" normalizeH="0" baseline="0" noProof="0">
                <a:ln>
                  <a:noFill/>
                </a:ln>
                <a:solidFill>
                  <a:srgbClr val="0070C0"/>
                </a:solidFill>
                <a:effectLst/>
                <a:highlight>
                  <a:srgbClr val="FFFF00"/>
                </a:highlight>
                <a:uLnTx/>
                <a:uFillTx/>
                <a:latin typeface="Century Gothic"/>
                <a:ea typeface="Century Gothic"/>
                <a:cs typeface="Century Gothic"/>
                <a:sym typeface="Century Gothic"/>
              </a:rPr>
              <a:t>.</a:t>
            </a:r>
            <a:endParaRPr kumimoji="0" lang="en-AU"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4.    Read your sentence – does it sound right? </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F68802"/>
                </a:solidFill>
                <a:effectLst/>
                <a:uLnTx/>
                <a:uFillTx/>
                <a:latin typeface="Century Gothic" panose="020B0502020202020204" pitchFamily="34" charset="0"/>
                <a:ea typeface="Segoe UI Symbol" panose="020B0502040204020203" pitchFamily="34" charset="0"/>
                <a:cs typeface="+mn-cs"/>
              </a:rPr>
              <a:t>The </a:t>
            </a:r>
            <a:r>
              <a:rPr lang="en-AU" sz="2800" b="1">
                <a:solidFill>
                  <a:srgbClr val="F68802"/>
                </a:solidFill>
                <a:latin typeface="Century Gothic" panose="020B0502020202020204" pitchFamily="34" charset="0"/>
                <a:ea typeface="Segoe UI Symbol" panose="020B0502040204020203" pitchFamily="34" charset="0"/>
              </a:rPr>
              <a:t>king </a:t>
            </a: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rode.</a:t>
            </a: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4" name="Google Shape;287;p14">
            <a:extLst>
              <a:ext uri="{FF2B5EF4-FFF2-40B4-BE49-F238E27FC236}">
                <a16:creationId xmlns:a16="http://schemas.microsoft.com/office/drawing/2014/main" id="{16B2C3F8-BC5A-162E-31D2-200796AD62DF}"/>
              </a:ext>
            </a:extLst>
          </p:cNvPr>
          <p:cNvSpPr txBox="1"/>
          <p:nvPr/>
        </p:nvSpPr>
        <p:spPr>
          <a:xfrm>
            <a:off x="457120" y="4459209"/>
            <a:ext cx="1398140"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8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endParaRPr kumimoji="0" sz="1800" b="0" i="0" u="none" strike="noStrike" kern="1200" cap="none" spc="0" normalizeH="0" baseline="0" noProof="0">
              <a:ln>
                <a:noFill/>
              </a:ln>
              <a:solidFill>
                <a:srgbClr val="F68802">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8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cxnSp>
        <p:nvCxnSpPr>
          <p:cNvPr id="15" name="Google Shape;288;p14">
            <a:extLst>
              <a:ext uri="{FF2B5EF4-FFF2-40B4-BE49-F238E27FC236}">
                <a16:creationId xmlns:a16="http://schemas.microsoft.com/office/drawing/2014/main" id="{12FFCC99-E228-BAFD-385E-0D54D02D907A}"/>
              </a:ext>
            </a:extLst>
          </p:cNvPr>
          <p:cNvCxnSpPr/>
          <p:nvPr/>
        </p:nvCxnSpPr>
        <p:spPr>
          <a:xfrm>
            <a:off x="1639339" y="5029360"/>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16" name="Google Shape;289;p14">
            <a:extLst>
              <a:ext uri="{FF2B5EF4-FFF2-40B4-BE49-F238E27FC236}">
                <a16:creationId xmlns:a16="http://schemas.microsoft.com/office/drawing/2014/main" id="{A74AC7CB-08A9-6621-0807-6A1889DBA7A2}"/>
              </a:ext>
            </a:extLst>
          </p:cNvPr>
          <p:cNvCxnSpPr/>
          <p:nvPr/>
        </p:nvCxnSpPr>
        <p:spPr>
          <a:xfrm>
            <a:off x="1855260" y="5630407"/>
            <a:ext cx="4790423" cy="0"/>
          </a:xfrm>
          <a:prstGeom prst="straightConnector1">
            <a:avLst/>
          </a:prstGeom>
          <a:noFill/>
          <a:ln w="25400" cap="flat" cmpd="sng">
            <a:solidFill>
              <a:schemeClr val="dk1"/>
            </a:solidFill>
            <a:prstDash val="dot"/>
            <a:miter lim="800000"/>
            <a:headEnd type="none" w="sm" len="sm"/>
            <a:tailEnd type="none" w="sm" len="sm"/>
          </a:ln>
        </p:spPr>
      </p:cxnSp>
      <p:sp>
        <p:nvSpPr>
          <p:cNvPr id="17" name="Google Shape;290;p14">
            <a:extLst>
              <a:ext uri="{FF2B5EF4-FFF2-40B4-BE49-F238E27FC236}">
                <a16:creationId xmlns:a16="http://schemas.microsoft.com/office/drawing/2014/main" id="{E33F1B42-2CFF-2508-BAD8-7C08F893DF6C}"/>
              </a:ext>
            </a:extLst>
          </p:cNvPr>
          <p:cNvSpPr/>
          <p:nvPr/>
        </p:nvSpPr>
        <p:spPr>
          <a:xfrm>
            <a:off x="1823434" y="5260192"/>
            <a:ext cx="340007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on the hill</a:t>
            </a: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291;p14">
            <a:extLst>
              <a:ext uri="{FF2B5EF4-FFF2-40B4-BE49-F238E27FC236}">
                <a16:creationId xmlns:a16="http://schemas.microsoft.com/office/drawing/2014/main" id="{D1AB57A1-E257-F4A2-39E6-95385F28ED20}"/>
              </a:ext>
            </a:extLst>
          </p:cNvPr>
          <p:cNvSpPr/>
          <p:nvPr/>
        </p:nvSpPr>
        <p:spPr>
          <a:xfrm>
            <a:off x="1639339" y="4658250"/>
            <a:ext cx="311976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1">
                <a:solidFill>
                  <a:srgbClr val="000000"/>
                </a:solidFill>
                <a:latin typeface="Century Gothic"/>
                <a:ea typeface="Century Gothic"/>
                <a:cs typeface="Century Gothic"/>
                <a:sym typeface="Century Gothic"/>
              </a:rPr>
              <a:t>At sunset</a:t>
            </a:r>
            <a:r>
              <a:rPr kumimoji="0" lang="en-AU" sz="24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sunset,</a:t>
            </a:r>
            <a:r>
              <a:rPr kumimoji="0" lang="en-AU" sz="2800" b="0" i="0" u="none" strike="noStrike" kern="1200" cap="none" spc="0" normalizeH="0" noProof="0">
                <a:ln>
                  <a:noFill/>
                </a:ln>
                <a:solidFill>
                  <a:srgbClr val="000000"/>
                </a:solidFill>
                <a:effectLst/>
                <a:uLnTx/>
                <a:uFillTx/>
                <a:latin typeface="Century Gothic" panose="020B0502020202020204" pitchFamily="34" charset="0"/>
                <a:ea typeface="+mn-ea"/>
                <a:cs typeface="+mn-cs"/>
              </a:rPr>
              <a:t> the king rode on the hill. </a:t>
            </a:r>
            <a:endPar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pic>
        <p:nvPicPr>
          <p:cNvPr id="4" name="Picture 3" descr="A silhouette of a person riding a camel&#10;&#10;Description automatically generated">
            <a:extLst>
              <a:ext uri="{FF2B5EF4-FFF2-40B4-BE49-F238E27FC236}">
                <a16:creationId xmlns:a16="http://schemas.microsoft.com/office/drawing/2014/main" id="{40840EE7-C5D9-CE69-0EED-358BC795A9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3193" y="1681114"/>
            <a:ext cx="4072951" cy="2470048"/>
          </a:xfrm>
          <a:prstGeom prst="rect">
            <a:avLst/>
          </a:prstGeom>
        </p:spPr>
      </p:pic>
    </p:spTree>
    <p:extLst>
      <p:ext uri="{BB962C8B-B14F-4D97-AF65-F5344CB8AC3E}">
        <p14:creationId xmlns:p14="http://schemas.microsoft.com/office/powerpoint/2010/main" val="66759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Answer the questions in note form</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Use the notes to say the sentence, in this order:</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who/what</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(did) what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lang="en-AU"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3.    Write your sentence using correct punctuation.</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highlight>
                  <a:srgbClr val="FFFF00"/>
                </a:highlight>
                <a:uLnTx/>
                <a:uFillTx/>
                <a:latin typeface="Century Gothic"/>
                <a:ea typeface="Century Gothic"/>
                <a:cs typeface="Century Gothic"/>
                <a:sym typeface="Century Gothic"/>
              </a:rPr>
              <a:t>W</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hen</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who/what</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(did) what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r>
              <a:rPr kumimoji="0" lang="en-AU" sz="2000" b="1" i="0" u="none" strike="noStrike" kern="1200" cap="none" spc="0" normalizeH="0" baseline="0" noProof="0">
                <a:ln>
                  <a:noFill/>
                </a:ln>
                <a:solidFill>
                  <a:srgbClr val="0070C0"/>
                </a:solidFill>
                <a:effectLst/>
                <a:highlight>
                  <a:srgbClr val="FFFF00"/>
                </a:highlight>
                <a:uLnTx/>
                <a:uFillTx/>
                <a:latin typeface="Century Gothic"/>
                <a:ea typeface="Century Gothic"/>
                <a:cs typeface="Century Gothic"/>
                <a:sym typeface="Century Gothic"/>
              </a:rPr>
              <a:t>.</a:t>
            </a:r>
            <a:endParaRPr kumimoji="0" lang="en-AU"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4.    Read your sentence – does it sound right? </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F68802"/>
                </a:solidFill>
                <a:effectLst/>
                <a:uLnTx/>
                <a:uFillTx/>
                <a:latin typeface="Century Gothic" panose="020B0502020202020204" pitchFamily="34" charset="0"/>
                <a:ea typeface="Segoe UI Symbol" panose="020B0502040204020203" pitchFamily="34" charset="0"/>
                <a:cs typeface="+mn-cs"/>
              </a:rPr>
              <a:t>The king </a:t>
            </a: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rode.</a:t>
            </a: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4" name="Google Shape;287;p14">
            <a:extLst>
              <a:ext uri="{FF2B5EF4-FFF2-40B4-BE49-F238E27FC236}">
                <a16:creationId xmlns:a16="http://schemas.microsoft.com/office/drawing/2014/main" id="{16B2C3F8-BC5A-162E-31D2-200796AD62DF}"/>
              </a:ext>
            </a:extLst>
          </p:cNvPr>
          <p:cNvSpPr txBox="1"/>
          <p:nvPr/>
        </p:nvSpPr>
        <p:spPr>
          <a:xfrm>
            <a:off x="457120" y="4459209"/>
            <a:ext cx="1398140"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8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endParaRPr kumimoji="0" sz="1800" b="0" i="0" u="none" strike="noStrike" kern="1200" cap="none" spc="0" normalizeH="0" baseline="0" noProof="0">
              <a:ln>
                <a:noFill/>
              </a:ln>
              <a:solidFill>
                <a:srgbClr val="F68802">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8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cxnSp>
        <p:nvCxnSpPr>
          <p:cNvPr id="15" name="Google Shape;288;p14">
            <a:extLst>
              <a:ext uri="{FF2B5EF4-FFF2-40B4-BE49-F238E27FC236}">
                <a16:creationId xmlns:a16="http://schemas.microsoft.com/office/drawing/2014/main" id="{12FFCC99-E228-BAFD-385E-0D54D02D907A}"/>
              </a:ext>
            </a:extLst>
          </p:cNvPr>
          <p:cNvCxnSpPr/>
          <p:nvPr/>
        </p:nvCxnSpPr>
        <p:spPr>
          <a:xfrm>
            <a:off x="1639339" y="5029360"/>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16" name="Google Shape;289;p14">
            <a:extLst>
              <a:ext uri="{FF2B5EF4-FFF2-40B4-BE49-F238E27FC236}">
                <a16:creationId xmlns:a16="http://schemas.microsoft.com/office/drawing/2014/main" id="{A74AC7CB-08A9-6621-0807-6A1889DBA7A2}"/>
              </a:ext>
            </a:extLst>
          </p:cNvPr>
          <p:cNvCxnSpPr/>
          <p:nvPr/>
        </p:nvCxnSpPr>
        <p:spPr>
          <a:xfrm>
            <a:off x="1855260" y="5630407"/>
            <a:ext cx="4790423" cy="0"/>
          </a:xfrm>
          <a:prstGeom prst="straightConnector1">
            <a:avLst/>
          </a:prstGeom>
          <a:noFill/>
          <a:ln w="25400" cap="flat" cmpd="sng">
            <a:solidFill>
              <a:schemeClr val="dk1"/>
            </a:solidFill>
            <a:prstDash val="dot"/>
            <a:miter lim="800000"/>
            <a:headEnd type="none" w="sm" len="sm"/>
            <a:tailEnd type="none" w="sm" len="sm"/>
          </a:ln>
        </p:spPr>
      </p:cxn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9" name="TextBox 18">
            <a:extLst>
              <a:ext uri="{FF2B5EF4-FFF2-40B4-BE49-F238E27FC236}">
                <a16:creationId xmlns:a16="http://schemas.microsoft.com/office/drawing/2014/main" id="{97CD4C21-4B98-9ECD-AA26-6041C083C24A}"/>
              </a:ext>
            </a:extLst>
          </p:cNvPr>
          <p:cNvSpPr txBox="1"/>
          <p:nvPr/>
        </p:nvSpPr>
        <p:spPr>
          <a:xfrm>
            <a:off x="3760390" y="5956089"/>
            <a:ext cx="96891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the king rode				.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pic>
        <p:nvPicPr>
          <p:cNvPr id="2" name="Picture 1" descr="A silhouette of a person riding a camel&#10;&#10;Description automatically generated">
            <a:extLst>
              <a:ext uri="{FF2B5EF4-FFF2-40B4-BE49-F238E27FC236}">
                <a16:creationId xmlns:a16="http://schemas.microsoft.com/office/drawing/2014/main" id="{220E4A50-A20C-8F90-CBE9-79EC5FEDEB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3193" y="1681114"/>
            <a:ext cx="4072951" cy="2470048"/>
          </a:xfrm>
          <a:prstGeom prst="rect">
            <a:avLst/>
          </a:prstGeom>
        </p:spPr>
      </p:pic>
    </p:spTree>
    <p:extLst>
      <p:ext uri="{BB962C8B-B14F-4D97-AF65-F5344CB8AC3E}">
        <p14:creationId xmlns:p14="http://schemas.microsoft.com/office/powerpoint/2010/main" val="288987808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Sing a Song of Sixpence Part 1</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10</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 </a:t>
            </a:r>
            <a:r>
              <a:rPr kumimoji="0" lang="en-US" sz="2400" b="0" i="0"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What are some details from Sing a Song of Sixpence?</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2886456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r>
              <a:rPr lang="en-US" sz="1000">
                <a:latin typeface="Century Gothic" panose="020B0502020202020204" pitchFamily="34" charset="0"/>
              </a:rPr>
              <a:t>Read Vocabulary</a:t>
            </a:r>
          </a:p>
          <a:p>
            <a:r>
              <a:rPr lang="en-US" sz="1000">
                <a:latin typeface="Century Gothic" panose="020B0502020202020204" pitchFamily="34" charset="0"/>
              </a:rPr>
              <a:t>Read Passage</a:t>
            </a:r>
          </a:p>
          <a:p>
            <a:r>
              <a:rPr lang="en-US" sz="1000">
                <a:latin typeface="Century Gothic" panose="020B0502020202020204" pitchFamily="34" charset="0"/>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265428" y="4836608"/>
            <a:ext cx="2547366" cy="1805623"/>
          </a:xfrm>
          <a:prstGeom prst="rect">
            <a:avLst/>
          </a:prstGeom>
        </p:spPr>
        <p:txBody>
          <a:bodyPr wrap="square">
            <a:spAutoFit/>
          </a:bodyPr>
          <a:lstStyle/>
          <a:p>
            <a:pPr>
              <a:spcAft>
                <a:spcPts val="800"/>
              </a:spcAft>
            </a:pPr>
            <a:r>
              <a:rPr lang="en-GB" sz="1400" b="1" u="sng">
                <a:solidFill>
                  <a:srgbClr val="003A47"/>
                </a:solidFill>
                <a:latin typeface="Century Gothic" panose="020B0502020202020204" pitchFamily="34" charset="0"/>
                <a:ea typeface="Segoe UI Symbol" panose="020B0502040204020203" pitchFamily="34" charset="0"/>
                <a:cs typeface="Times" charset="0"/>
              </a:rPr>
              <a:t>Vocabulary</a:t>
            </a:r>
            <a:r>
              <a:rPr lang="en-GB" sz="1400" b="1">
                <a:solidFill>
                  <a:schemeClr val="accent1">
                    <a:lumMod val="75000"/>
                  </a:schemeClr>
                </a:solidFill>
                <a:latin typeface="Century Gothic" panose="020B0502020202020204" pitchFamily="34" charset="0"/>
                <a:ea typeface="Segoe UI Symbol" panose="020B0502040204020203" pitchFamily="34" charset="0"/>
                <a:cs typeface="Times" charset="0"/>
              </a:rPr>
              <a:t> </a:t>
            </a:r>
            <a:endParaRPr lang="en-GB" sz="1400">
              <a:solidFill>
                <a:schemeClr val="accent1">
                  <a:lumMod val="75000"/>
                </a:schemeClr>
              </a:solidFill>
              <a:latin typeface="Century Gothic" panose="020B0502020202020204" pitchFamily="34" charset="0"/>
              <a:ea typeface="Segoe UI Symbol" panose="020B0502040204020203" pitchFamily="34" charset="0"/>
            </a:endParaRPr>
          </a:p>
          <a:p>
            <a:pPr>
              <a:spcAft>
                <a:spcPts val="800"/>
              </a:spcAft>
            </a:pPr>
            <a:r>
              <a:rPr lang="en-GB" sz="1400" b="1">
                <a:latin typeface="Century Gothic" panose="020B0502020202020204" pitchFamily="34" charset="0"/>
                <a:ea typeface="Segoe UI Symbol" panose="020B0502040204020203" pitchFamily="34" charset="0"/>
                <a:cs typeface="Times" charset="0"/>
              </a:rPr>
              <a:t>rules</a:t>
            </a:r>
            <a:r>
              <a:rPr lang="en-GB" sz="1400">
                <a:latin typeface="Century Gothic" panose="020B0502020202020204" pitchFamily="34" charset="0"/>
                <a:ea typeface="Segoe UI Symbol" panose="020B0502040204020203" pitchFamily="34" charset="0"/>
                <a:cs typeface="Times" charset="0"/>
              </a:rPr>
              <a:t> (verb) when a king or queen leads and makes decisions</a:t>
            </a:r>
          </a:p>
          <a:p>
            <a:pPr>
              <a:spcAft>
                <a:spcPts val="800"/>
              </a:spcAft>
            </a:pPr>
            <a:r>
              <a:rPr lang="en-GB" sz="1400" b="1">
                <a:latin typeface="Century Gothic" panose="020B0502020202020204" pitchFamily="34" charset="0"/>
                <a:ea typeface="Segoe UI Symbol" panose="020B0502040204020203" pitchFamily="34" charset="0"/>
                <a:cs typeface="Times" charset="0"/>
              </a:rPr>
              <a:t>kingdom</a:t>
            </a:r>
            <a:r>
              <a:rPr lang="en-GB" sz="1400">
                <a:latin typeface="Century Gothic" panose="020B0502020202020204" pitchFamily="34" charset="0"/>
                <a:ea typeface="Segoe UI Symbol" panose="020B0502040204020203" pitchFamily="34" charset="0"/>
                <a:cs typeface="Times" charset="0"/>
              </a:rPr>
              <a:t> (noun) a place ruled or governed by a king or queen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a:latin typeface="Century Gothic" panose="020B0502020202020204" pitchFamily="34" charset="0"/>
              </a:rPr>
              <a:t>What do you call the place where a king or queen live?</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73267"/>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solidFill>
                  <a:schemeClr val="tx1"/>
                </a:solidFill>
                <a:latin typeface="Century Gothic" panose="020B0502020202020204" pitchFamily="34" charset="0"/>
              </a:rPr>
              <a:t>The place where a king or queen lives is called a ________.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51681" y="127326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73267"/>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solidFill>
                  <a:schemeClr val="tx1"/>
                </a:solidFill>
                <a:latin typeface="Century Gothic" panose="020B0502020202020204" pitchFamily="34" charset="0"/>
              </a:rPr>
              <a:t>The place where a king or queen lives is called a</a:t>
            </a:r>
            <a:r>
              <a:rPr lang="en-AU" sz="1400" b="1">
                <a:solidFill>
                  <a:schemeClr val="tx1"/>
                </a:solidFill>
                <a:latin typeface="Century Gothic" panose="020B0502020202020204" pitchFamily="34" charset="0"/>
              </a:rPr>
              <a:t> palace</a:t>
            </a:r>
          </a:p>
        </p:txBody>
      </p:sp>
      <p:sp>
        <p:nvSpPr>
          <p:cNvPr id="15" name="TextBox 14">
            <a:extLst>
              <a:ext uri="{FF2B5EF4-FFF2-40B4-BE49-F238E27FC236}">
                <a16:creationId xmlns:a16="http://schemas.microsoft.com/office/drawing/2014/main" id="{7004EC1A-18DE-4E51-A8C5-2438B0975CF5}"/>
              </a:ext>
            </a:extLst>
          </p:cNvPr>
          <p:cNvSpPr txBox="1"/>
          <p:nvPr/>
        </p:nvSpPr>
        <p:spPr>
          <a:xfrm>
            <a:off x="288456" y="728990"/>
            <a:ext cx="4011237" cy="494494"/>
          </a:xfrm>
          <a:prstGeom prst="rect">
            <a:avLst/>
          </a:prstGeom>
          <a:noFill/>
          <a:ln>
            <a:noFill/>
          </a:ln>
        </p:spPr>
        <p:txBody>
          <a:bodyPr wrap="square">
            <a:spAutoFit/>
          </a:bodyPr>
          <a:lstStyle/>
          <a:p>
            <a:pPr>
              <a:lnSpc>
                <a:spcPct val="150000"/>
              </a:lnSpc>
            </a:pPr>
            <a:r>
              <a:rPr lang="en-AU" sz="2000" b="1">
                <a:latin typeface="Century Gothic" panose="020B0502020202020204" pitchFamily="34" charset="0"/>
              </a:rPr>
              <a:t>What Are Kings and Queens?</a:t>
            </a:r>
          </a:p>
        </p:txBody>
      </p:sp>
      <p:pic>
        <p:nvPicPr>
          <p:cNvPr id="7" name="Picture 6">
            <a:extLst>
              <a:ext uri="{FF2B5EF4-FFF2-40B4-BE49-F238E27FC236}">
                <a16:creationId xmlns:a16="http://schemas.microsoft.com/office/drawing/2014/main" id="{9D37CB1A-9BCA-D99F-0913-D122417C6213}"/>
              </a:ext>
            </a:extLst>
          </p:cNvPr>
          <p:cNvPicPr>
            <a:picLocks noChangeAspect="1"/>
          </p:cNvPicPr>
          <p:nvPr/>
        </p:nvPicPr>
        <p:blipFill>
          <a:blip r:embed="rId7"/>
          <a:stretch>
            <a:fillRect/>
          </a:stretch>
        </p:blipFill>
        <p:spPr>
          <a:xfrm>
            <a:off x="379205" y="1223484"/>
            <a:ext cx="8045097" cy="5374525"/>
          </a:xfrm>
          <a:prstGeom prst="rect">
            <a:avLst/>
          </a:prstGeom>
        </p:spPr>
      </p:pic>
    </p:spTree>
    <p:extLst>
      <p:ext uri="{BB962C8B-B14F-4D97-AF65-F5344CB8AC3E}">
        <p14:creationId xmlns:p14="http://schemas.microsoft.com/office/powerpoint/2010/main" val="237288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dainty</a:t>
            </a:r>
          </a:p>
        </p:txBody>
      </p:sp>
      <p:sp>
        <p:nvSpPr>
          <p:cNvPr id="6" name="Oval 5">
            <a:extLst>
              <a:ext uri="{FF2B5EF4-FFF2-40B4-BE49-F238E27FC236}">
                <a16:creationId xmlns:a16="http://schemas.microsoft.com/office/drawing/2014/main" id="{4EED4316-6FEF-42DE-BEA5-29313CDC04AC}"/>
              </a:ext>
            </a:extLst>
          </p:cNvPr>
          <p:cNvSpPr/>
          <p:nvPr/>
        </p:nvSpPr>
        <p:spPr>
          <a:xfrm>
            <a:off x="8296413"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6816601" y="4376609"/>
            <a:ext cx="206478" cy="21278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4967188" y="4385560"/>
            <a:ext cx="1276296" cy="1948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4143348"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70713179-9CE9-F8B9-DFB4-C3C8CB149283}"/>
              </a:ext>
            </a:extLst>
          </p:cNvPr>
          <p:cNvSpPr/>
          <p:nvPr/>
        </p:nvSpPr>
        <p:spPr>
          <a:xfrm>
            <a:off x="7635698" y="4388713"/>
            <a:ext cx="206478" cy="21278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18657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6000">
                <a:effectLst/>
                <a:latin typeface="Century Gothic" panose="020B0502020202020204" pitchFamily="34" charset="0"/>
                <a:ea typeface="Calibri" panose="020F0502020204030204" pitchFamily="34" charset="0"/>
                <a:cs typeface="Times New Roman" panose="02020603050405020304" pitchFamily="18" charset="0"/>
              </a:rPr>
              <a:t>Dainty means fancy, small, and pretty. </a:t>
            </a:r>
            <a:endParaRPr kumimoji="0" lang="en-US" sz="6000" b="0" i="0" u="sng" strike="noStrike" kern="1200" cap="none" spc="0" normalizeH="0" baseline="0" noProof="0">
              <a:ln>
                <a:noFill/>
              </a:ln>
              <a:effectLst/>
              <a:uLnTx/>
              <a:uFillTx/>
              <a:latin typeface="Century Gothic" panose="020B0502020202020204" pitchFamily="34" charset="0"/>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149620196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dainty</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dainty</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dainty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dainty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pic>
        <p:nvPicPr>
          <p:cNvPr id="3" name="Picture 2" descr="A gold necklace with a diamond pendant&#10;&#10;Description automatically generated">
            <a:extLst>
              <a:ext uri="{FF2B5EF4-FFF2-40B4-BE49-F238E27FC236}">
                <a16:creationId xmlns:a16="http://schemas.microsoft.com/office/drawing/2014/main" id="{B04F7FAC-0332-A8DE-E4F7-70E395E3AE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22" y="1700177"/>
            <a:ext cx="5669280" cy="3438144"/>
          </a:xfrm>
          <a:prstGeom prst="rect">
            <a:avLst/>
          </a:prstGeom>
        </p:spPr>
      </p:pic>
      <p:pic>
        <p:nvPicPr>
          <p:cNvPr id="5" name="Picture 4" descr="A gold chain on a black surface&#10;&#10;Description automatically generated">
            <a:extLst>
              <a:ext uri="{FF2B5EF4-FFF2-40B4-BE49-F238E27FC236}">
                <a16:creationId xmlns:a16="http://schemas.microsoft.com/office/drawing/2014/main" id="{A1007102-206A-41F0-938F-23FACB2A66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675" y="1721544"/>
            <a:ext cx="5669280" cy="3438144"/>
          </a:xfrm>
          <a:prstGeom prst="rect">
            <a:avLst/>
          </a:prstGeom>
        </p:spPr>
      </p:pic>
    </p:spTree>
    <p:extLst>
      <p:ext uri="{BB962C8B-B14F-4D97-AF65-F5344CB8AC3E}">
        <p14:creationId xmlns:p14="http://schemas.microsoft.com/office/powerpoint/2010/main" val="16200318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dainty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dainty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gold crown on a black surface&#10;&#10;Description automatically generated">
            <a:extLst>
              <a:ext uri="{FF2B5EF4-FFF2-40B4-BE49-F238E27FC236}">
                <a16:creationId xmlns:a16="http://schemas.microsoft.com/office/drawing/2014/main" id="{44E89C60-917E-C635-628C-81FC665F46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840557"/>
            <a:ext cx="5669280" cy="3438144"/>
          </a:xfrm>
          <a:prstGeom prst="rect">
            <a:avLst/>
          </a:prstGeom>
        </p:spPr>
      </p:pic>
    </p:spTree>
    <p:extLst>
      <p:ext uri="{BB962C8B-B14F-4D97-AF65-F5344CB8AC3E}">
        <p14:creationId xmlns:p14="http://schemas.microsoft.com/office/powerpoint/2010/main" val="74489275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dainty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dainty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person holding a tiara&#10;&#10;Description automatically generated">
            <a:extLst>
              <a:ext uri="{FF2B5EF4-FFF2-40B4-BE49-F238E27FC236}">
                <a16:creationId xmlns:a16="http://schemas.microsoft.com/office/drawing/2014/main" id="{F3775F03-B071-8B24-ED46-D0ABD1E11F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166191562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little blue flower was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dainty</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Tree>
    <p:extLst>
      <p:ext uri="{BB962C8B-B14F-4D97-AF65-F5344CB8AC3E}">
        <p14:creationId xmlns:p14="http://schemas.microsoft.com/office/powerpoint/2010/main" val="122403166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spider web is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dainty</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but it is very strong. </a:t>
            </a:r>
          </a:p>
        </p:txBody>
      </p:sp>
    </p:spTree>
    <p:extLst>
      <p:ext uri="{BB962C8B-B14F-4D97-AF65-F5344CB8AC3E}">
        <p14:creationId xmlns:p14="http://schemas.microsoft.com/office/powerpoint/2010/main" val="4589257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200">
                <a:solidFill>
                  <a:srgbClr val="003A47"/>
                </a:solidFill>
                <a:latin typeface="Century Gothic" panose="020B0502020202020204" pitchFamily="34" charset="0"/>
                <a:cs typeface="Manjari" panose="02000503000000000000" pitchFamily="2" charset="0"/>
              </a:rPr>
              <a:t>After the </a:t>
            </a:r>
            <a:r>
              <a:rPr lang="en-US" sz="6200">
                <a:solidFill>
                  <a:srgbClr val="FF0000"/>
                </a:solidFill>
                <a:latin typeface="Century Gothic" panose="020B0502020202020204" pitchFamily="34" charset="0"/>
                <a:cs typeface="Manjari" panose="02000503000000000000" pitchFamily="2" charset="0"/>
              </a:rPr>
              <a:t>dainty</a:t>
            </a:r>
            <a:r>
              <a:rPr lang="en-US" sz="6200">
                <a:solidFill>
                  <a:srgbClr val="003A47"/>
                </a:solidFill>
                <a:latin typeface="Century Gothic" panose="020B0502020202020204" pitchFamily="34" charset="0"/>
                <a:cs typeface="Manjari" panose="02000503000000000000" pitchFamily="2" charset="0"/>
              </a:rPr>
              <a:t> fairy landed on the grass, she waved her wand. </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362014566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dainty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dainty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 name="Picture 2" descr="A person holding a white mug&#10;&#10;Description automatically generated">
            <a:extLst>
              <a:ext uri="{FF2B5EF4-FFF2-40B4-BE49-F238E27FC236}">
                <a16:creationId xmlns:a16="http://schemas.microsoft.com/office/drawing/2014/main" id="{67B133CC-FCDF-8AD4-33F7-92731359EC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968" y="3708298"/>
            <a:ext cx="4001097" cy="2426472"/>
          </a:xfrm>
          <a:prstGeom prst="rect">
            <a:avLst/>
          </a:prstGeom>
        </p:spPr>
      </p:pic>
      <p:pic>
        <p:nvPicPr>
          <p:cNvPr id="5" name="Picture 4" descr="A stack of teacups with flowers on them&#10;&#10;Description automatically generated">
            <a:extLst>
              <a:ext uri="{FF2B5EF4-FFF2-40B4-BE49-F238E27FC236}">
                <a16:creationId xmlns:a16="http://schemas.microsoft.com/office/drawing/2014/main" id="{749BE378-1A0C-B43D-F24C-C2B4AAD15C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5911" y="3708298"/>
            <a:ext cx="4001096" cy="2426471"/>
          </a:xfrm>
          <a:prstGeom prst="rect">
            <a:avLst/>
          </a:prstGeom>
        </p:spPr>
      </p:pic>
      <p:pic>
        <p:nvPicPr>
          <p:cNvPr id="8" name="Picture 7" descr="Close-up of white flowers on a plant&#10;&#10;Description automatically generated">
            <a:extLst>
              <a:ext uri="{FF2B5EF4-FFF2-40B4-BE49-F238E27FC236}">
                <a16:creationId xmlns:a16="http://schemas.microsoft.com/office/drawing/2014/main" id="{DF209B45-0015-8363-7E2D-E4FE62DCC1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463" y="697240"/>
            <a:ext cx="4001096" cy="2426471"/>
          </a:xfrm>
          <a:prstGeom prst="rect">
            <a:avLst/>
          </a:prstGeom>
        </p:spPr>
      </p:pic>
      <p:pic>
        <p:nvPicPr>
          <p:cNvPr id="15" name="Picture 14" descr="A sunflower with leaves&#10;&#10;Description automatically generated">
            <a:extLst>
              <a:ext uri="{FF2B5EF4-FFF2-40B4-BE49-F238E27FC236}">
                <a16:creationId xmlns:a16="http://schemas.microsoft.com/office/drawing/2014/main" id="{D12DA3CF-3819-E7D2-364B-D5819F7219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5911" y="703566"/>
            <a:ext cx="4001096" cy="2426471"/>
          </a:xfrm>
          <a:prstGeom prst="rect">
            <a:avLst/>
          </a:prstGeom>
        </p:spPr>
      </p:pic>
    </p:spTree>
    <p:extLst>
      <p:ext uri="{BB962C8B-B14F-4D97-AF65-F5344CB8AC3E}">
        <p14:creationId xmlns:p14="http://schemas.microsoft.com/office/powerpoint/2010/main" val="5141170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0419" y="6210104"/>
            <a:ext cx="8031025" cy="584775"/>
          </a:xfrm>
          <a:prstGeom prst="rect">
            <a:avLst/>
          </a:prstGeom>
          <a:noFill/>
        </p:spPr>
        <p:txBody>
          <a:bodyPr wrap="square" rtlCol="0">
            <a:spAutoFit/>
          </a:bodyPr>
          <a:lstStyle/>
          <a:p>
            <a:pPr lvl="0">
              <a:defRPr/>
            </a:pPr>
            <a:r>
              <a:rPr lang="en-AU" sz="3200">
                <a:latin typeface="Century Gothic" panose="020B0502020202020204" pitchFamily="34" charset="0"/>
                <a:ea typeface="Calibri" panose="020F0502020204030204" pitchFamily="34" charset="0"/>
                <a:cs typeface="Times New Roman" panose="02020603050405020304" pitchFamily="18" charset="0"/>
              </a:rPr>
              <a:t>Dainty means fancy, small, and pretty. </a:t>
            </a:r>
            <a:endParaRPr lang="en-US" sz="3200" u="sng">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dainty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dainty</a:t>
            </a:r>
          </a:p>
        </p:txBody>
      </p:sp>
      <p:pic>
        <p:nvPicPr>
          <p:cNvPr id="4" name="Picture 3">
            <a:extLst>
              <a:ext uri="{FF2B5EF4-FFF2-40B4-BE49-F238E27FC236}">
                <a16:creationId xmlns:a16="http://schemas.microsoft.com/office/drawing/2014/main" id="{E4713577-8A7C-B379-D754-182FD7F737CA}"/>
              </a:ext>
            </a:extLst>
          </p:cNvPr>
          <p:cNvPicPr>
            <a:picLocks noChangeAspect="1"/>
          </p:cNvPicPr>
          <p:nvPr/>
        </p:nvPicPr>
        <p:blipFill>
          <a:blip r:embed="rId6"/>
          <a:stretch>
            <a:fillRect/>
          </a:stretch>
        </p:blipFill>
        <p:spPr>
          <a:xfrm>
            <a:off x="5035342" y="5110817"/>
            <a:ext cx="2121316" cy="952505"/>
          </a:xfrm>
          <a:prstGeom prst="rect">
            <a:avLst/>
          </a:prstGeom>
        </p:spPr>
      </p:pic>
      <p:pic>
        <p:nvPicPr>
          <p:cNvPr id="5" name="Picture 4" descr="A gold necklace with a diamond pendant&#10;&#10;Description automatically generated">
            <a:extLst>
              <a:ext uri="{FF2B5EF4-FFF2-40B4-BE49-F238E27FC236}">
                <a16:creationId xmlns:a16="http://schemas.microsoft.com/office/drawing/2014/main" id="{867A9D19-0094-0CBC-DFDA-85B480511D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3368" y="106178"/>
            <a:ext cx="5365264" cy="3253773"/>
          </a:xfrm>
          <a:prstGeom prst="rect">
            <a:avLst/>
          </a:prstGeom>
        </p:spPr>
      </p:pic>
    </p:spTree>
    <p:extLst>
      <p:ext uri="{BB962C8B-B14F-4D97-AF65-F5344CB8AC3E}">
        <p14:creationId xmlns:p14="http://schemas.microsoft.com/office/powerpoint/2010/main" val="383800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r>
              <a:rPr lang="en-US" sz="1000">
                <a:latin typeface="Century Gothic" panose="020B0502020202020204" pitchFamily="34" charset="0"/>
              </a:rPr>
              <a:t>Read Vocabulary</a:t>
            </a:r>
          </a:p>
          <a:p>
            <a:r>
              <a:rPr lang="en-US" sz="1000">
                <a:latin typeface="Century Gothic" panose="020B0502020202020204" pitchFamily="34" charset="0"/>
              </a:rPr>
              <a:t>Read Passage</a:t>
            </a:r>
          </a:p>
          <a:p>
            <a:r>
              <a:rPr lang="en-US" sz="1000">
                <a:latin typeface="Century Gothic" panose="020B0502020202020204" pitchFamily="34" charset="0"/>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4891150"/>
            <a:ext cx="2547366" cy="1805623"/>
          </a:xfrm>
          <a:prstGeom prst="rect">
            <a:avLst/>
          </a:prstGeom>
        </p:spPr>
        <p:txBody>
          <a:bodyPr wrap="square">
            <a:spAutoFit/>
          </a:bodyPr>
          <a:lstStyle/>
          <a:p>
            <a:pPr>
              <a:spcAft>
                <a:spcPts val="800"/>
              </a:spcAft>
            </a:pPr>
            <a:r>
              <a:rPr lang="en-GB" sz="1400" b="1" u="sng">
                <a:solidFill>
                  <a:srgbClr val="003A47"/>
                </a:solidFill>
                <a:latin typeface="Century Gothic" panose="020B0502020202020204" pitchFamily="34" charset="0"/>
                <a:ea typeface="Segoe UI Symbol" panose="020B0502040204020203" pitchFamily="34" charset="0"/>
                <a:cs typeface="Times" charset="0"/>
              </a:rPr>
              <a:t>Vocabulary</a:t>
            </a:r>
            <a:r>
              <a:rPr lang="en-GB" sz="1400" b="1">
                <a:solidFill>
                  <a:schemeClr val="accent1">
                    <a:lumMod val="75000"/>
                  </a:schemeClr>
                </a:solidFill>
                <a:latin typeface="Century Gothic" panose="020B0502020202020204" pitchFamily="34" charset="0"/>
                <a:ea typeface="Segoe UI Symbol" panose="020B0502040204020203" pitchFamily="34" charset="0"/>
                <a:cs typeface="Times" charset="0"/>
              </a:rPr>
              <a:t> </a:t>
            </a:r>
            <a:endParaRPr lang="en-GB" sz="1400">
              <a:solidFill>
                <a:schemeClr val="accent1">
                  <a:lumMod val="75000"/>
                </a:schemeClr>
              </a:solidFill>
              <a:latin typeface="Century Gothic" panose="020B0502020202020204" pitchFamily="34" charset="0"/>
              <a:ea typeface="Segoe UI Symbol" panose="020B0502040204020203" pitchFamily="34" charset="0"/>
            </a:endParaRPr>
          </a:p>
          <a:p>
            <a:pPr>
              <a:spcAft>
                <a:spcPts val="800"/>
              </a:spcAft>
            </a:pPr>
            <a:r>
              <a:rPr lang="en-GB" sz="1400" b="1">
                <a:latin typeface="Century Gothic" panose="020B0502020202020204" pitchFamily="34" charset="0"/>
                <a:ea typeface="Segoe UI Symbol" panose="020B0502040204020203" pitchFamily="34" charset="0"/>
                <a:cs typeface="Times" charset="0"/>
              </a:rPr>
              <a:t>servants</a:t>
            </a:r>
            <a:r>
              <a:rPr lang="en-GB" sz="1400">
                <a:latin typeface="Century Gothic" panose="020B0502020202020204" pitchFamily="34" charset="0"/>
                <a:ea typeface="Segoe UI Symbol" panose="020B0502040204020203" pitchFamily="34" charset="0"/>
                <a:cs typeface="Times" charset="0"/>
              </a:rPr>
              <a:t> (noun) men or women who are paid to work for a king or queen</a:t>
            </a:r>
          </a:p>
          <a:p>
            <a:pPr>
              <a:spcAft>
                <a:spcPts val="800"/>
              </a:spcAft>
            </a:pPr>
            <a:r>
              <a:rPr lang="en-GB" sz="1400" b="1">
                <a:latin typeface="Century Gothic" panose="020B0502020202020204" pitchFamily="34" charset="0"/>
                <a:ea typeface="Segoe UI Symbol" panose="020B0502040204020203" pitchFamily="34" charset="0"/>
                <a:cs typeface="Times" charset="0"/>
              </a:rPr>
              <a:t>royal</a:t>
            </a:r>
            <a:r>
              <a:rPr lang="en-GB" sz="1400">
                <a:latin typeface="Century Gothic" panose="020B0502020202020204" pitchFamily="34" charset="0"/>
                <a:ea typeface="Segoe UI Symbol" panose="020B0502040204020203" pitchFamily="34" charset="0"/>
                <a:cs typeface="Times" charset="0"/>
              </a:rPr>
              <a:t> (adjective) anything belonging to a king or queen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a:latin typeface="Century Gothic" panose="020B0502020202020204" pitchFamily="34" charset="0"/>
              </a:rPr>
              <a:t>Why was it good to be a king or queen?</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75519"/>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solidFill>
                  <a:schemeClr val="tx1"/>
                </a:solidFill>
                <a:latin typeface="Century Gothic" panose="020B0502020202020204" pitchFamily="34" charset="0"/>
              </a:rPr>
              <a:t>It was good to be a king or queen because _________.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69449"/>
            <a:ext cx="1979364"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solidFill>
                  <a:schemeClr val="tx1"/>
                </a:solidFill>
                <a:latin typeface="Century Gothic" panose="020B0502020202020204" pitchFamily="34" charset="0"/>
              </a:rPr>
              <a:t>It was good to be a king or queen because </a:t>
            </a:r>
            <a:r>
              <a:rPr lang="en-AU" sz="1400" b="1">
                <a:solidFill>
                  <a:schemeClr val="tx1"/>
                </a:solidFill>
                <a:latin typeface="Century Gothic" panose="020B0502020202020204" pitchFamily="34" charset="0"/>
              </a:rPr>
              <a:t>they are powerful, have the best of everything and have people to do work for them. </a:t>
            </a:r>
          </a:p>
        </p:txBody>
      </p:sp>
      <p:pic>
        <p:nvPicPr>
          <p:cNvPr id="7" name="Picture 6">
            <a:extLst>
              <a:ext uri="{FF2B5EF4-FFF2-40B4-BE49-F238E27FC236}">
                <a16:creationId xmlns:a16="http://schemas.microsoft.com/office/drawing/2014/main" id="{BB6542BD-62E0-27C0-9D32-F920299F22DA}"/>
              </a:ext>
            </a:extLst>
          </p:cNvPr>
          <p:cNvPicPr>
            <a:picLocks noChangeAspect="1"/>
          </p:cNvPicPr>
          <p:nvPr/>
        </p:nvPicPr>
        <p:blipFill>
          <a:blip r:embed="rId7"/>
          <a:stretch>
            <a:fillRect/>
          </a:stretch>
        </p:blipFill>
        <p:spPr>
          <a:xfrm>
            <a:off x="2014538" y="879384"/>
            <a:ext cx="3540111" cy="5738406"/>
          </a:xfrm>
          <a:prstGeom prst="rect">
            <a:avLst/>
          </a:prstGeom>
        </p:spPr>
      </p:pic>
      <p:pic>
        <p:nvPicPr>
          <p:cNvPr id="9" name="Picture 8">
            <a:extLst>
              <a:ext uri="{FF2B5EF4-FFF2-40B4-BE49-F238E27FC236}">
                <a16:creationId xmlns:a16="http://schemas.microsoft.com/office/drawing/2014/main" id="{CFA01175-7B09-FB9A-41E3-D8AD143B7E1D}"/>
              </a:ext>
            </a:extLst>
          </p:cNvPr>
          <p:cNvPicPr>
            <a:picLocks noChangeAspect="1"/>
          </p:cNvPicPr>
          <p:nvPr/>
        </p:nvPicPr>
        <p:blipFill>
          <a:blip r:embed="rId8"/>
          <a:stretch>
            <a:fillRect/>
          </a:stretch>
        </p:blipFill>
        <p:spPr>
          <a:xfrm>
            <a:off x="5694934" y="5703575"/>
            <a:ext cx="1352739" cy="819264"/>
          </a:xfrm>
          <a:prstGeom prst="rect">
            <a:avLst/>
          </a:prstGeom>
        </p:spPr>
      </p:pic>
    </p:spTree>
    <p:extLst>
      <p:ext uri="{BB962C8B-B14F-4D97-AF65-F5344CB8AC3E}">
        <p14:creationId xmlns:p14="http://schemas.microsoft.com/office/powerpoint/2010/main" val="210114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107633" y="776701"/>
            <a:ext cx="8669951" cy="49449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Where Are We?</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b="1">
                <a:solidFill>
                  <a:srgbClr val="FFFFFF"/>
                </a:solidFill>
                <a:latin typeface="Century Gothic" panose="020B0502020202020204" pitchFamily="34" charset="0"/>
              </a:rPr>
              <a:t>What things might be different in England than in Australia? </a:t>
            </a:r>
            <a:endPar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30315" y="121791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a:solidFill>
                  <a:srgbClr val="000000"/>
                </a:solidFill>
                <a:latin typeface="Century Gothic" panose="020B0502020202020204" pitchFamily="34" charset="0"/>
              </a:rPr>
              <a:t>England has different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than Australia.</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62313" y="1553473"/>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30315" y="1272295"/>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England has different</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weather, wildlife, landscape and people </a:t>
            </a:r>
            <a:r>
              <a:rPr kumimoji="0" lang="en-AU" sz="140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than Australia</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7" name="Picture 6" descr="A map of the world&#10;&#10;Description automatically generated">
            <a:extLst>
              <a:ext uri="{FF2B5EF4-FFF2-40B4-BE49-F238E27FC236}">
                <a16:creationId xmlns:a16="http://schemas.microsoft.com/office/drawing/2014/main" id="{9EABA042-AF85-028A-7886-03B967E12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916" y="1323955"/>
            <a:ext cx="8866136" cy="5376882"/>
          </a:xfrm>
          <a:prstGeom prst="rect">
            <a:avLst/>
          </a:prstGeom>
        </p:spPr>
      </p:pic>
      <p:sp>
        <p:nvSpPr>
          <p:cNvPr id="8" name="TextBox 7">
            <a:extLst>
              <a:ext uri="{FF2B5EF4-FFF2-40B4-BE49-F238E27FC236}">
                <a16:creationId xmlns:a16="http://schemas.microsoft.com/office/drawing/2014/main" id="{0B2BA44C-02F7-BA82-08CF-9665AFB8DFDF}"/>
              </a:ext>
            </a:extLst>
          </p:cNvPr>
          <p:cNvSpPr txBox="1"/>
          <p:nvPr/>
        </p:nvSpPr>
        <p:spPr>
          <a:xfrm>
            <a:off x="9399181" y="3305639"/>
            <a:ext cx="2484433" cy="280378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Today we are we going to be learning a new nursery rhyme. </a:t>
            </a:r>
            <a:r>
              <a:rPr lang="en-AU" sz="2000">
                <a:solidFill>
                  <a:srgbClr val="000000"/>
                </a:solidFill>
                <a:latin typeface="Century Gothic" panose="020B0502020202020204" pitchFamily="34" charset="0"/>
              </a:rPr>
              <a:t>It is from the country of </a:t>
            </a:r>
            <a:r>
              <a:rPr lang="en-AU" sz="2000" b="1">
                <a:solidFill>
                  <a:srgbClr val="000000"/>
                </a:solidFill>
                <a:latin typeface="Century Gothic" panose="020B0502020202020204" pitchFamily="34" charset="0"/>
              </a:rPr>
              <a:t>England</a:t>
            </a:r>
            <a:r>
              <a:rPr lang="en-AU" sz="2000">
                <a:solidFill>
                  <a:srgbClr val="000000"/>
                </a:solidFill>
                <a:latin typeface="Century Gothic" panose="020B0502020202020204" pitchFamily="34" charset="0"/>
              </a:rPr>
              <a:t>. </a:t>
            </a: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9" name="Oval 8">
            <a:extLst>
              <a:ext uri="{FF2B5EF4-FFF2-40B4-BE49-F238E27FC236}">
                <a16:creationId xmlns:a16="http://schemas.microsoft.com/office/drawing/2014/main" id="{2AD13FBD-083D-C194-1930-ACC4E3DE1CD7}"/>
              </a:ext>
            </a:extLst>
          </p:cNvPr>
          <p:cNvSpPr/>
          <p:nvPr/>
        </p:nvSpPr>
        <p:spPr>
          <a:xfrm>
            <a:off x="6730409" y="5092995"/>
            <a:ext cx="1690577" cy="11589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AA7FB69E-35E7-1733-006B-885952BB8013}"/>
              </a:ext>
            </a:extLst>
          </p:cNvPr>
          <p:cNvSpPr/>
          <p:nvPr/>
        </p:nvSpPr>
        <p:spPr>
          <a:xfrm>
            <a:off x="3856277" y="3104707"/>
            <a:ext cx="673194" cy="6485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Arrow Connector 12">
            <a:extLst>
              <a:ext uri="{FF2B5EF4-FFF2-40B4-BE49-F238E27FC236}">
                <a16:creationId xmlns:a16="http://schemas.microsoft.com/office/drawing/2014/main" id="{E8ADFFDE-B96E-47BC-82C9-009F581FA7DA}"/>
              </a:ext>
            </a:extLst>
          </p:cNvPr>
          <p:cNvCxnSpPr/>
          <p:nvPr/>
        </p:nvCxnSpPr>
        <p:spPr>
          <a:xfrm flipH="1">
            <a:off x="7889358" y="4540302"/>
            <a:ext cx="138224" cy="4890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7C2E719-4E9B-5BC0-84AC-647C9E1BBF16}"/>
              </a:ext>
            </a:extLst>
          </p:cNvPr>
          <p:cNvCxnSpPr>
            <a:cxnSpLocks/>
          </p:cNvCxnSpPr>
          <p:nvPr/>
        </p:nvCxnSpPr>
        <p:spPr>
          <a:xfrm>
            <a:off x="4185888" y="2370246"/>
            <a:ext cx="0" cy="61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968D0D2-02DE-9CA6-FC51-F0D0DD566F0A}"/>
              </a:ext>
            </a:extLst>
          </p:cNvPr>
          <p:cNvSpPr txBox="1"/>
          <p:nvPr/>
        </p:nvSpPr>
        <p:spPr>
          <a:xfrm>
            <a:off x="7655439" y="3893971"/>
            <a:ext cx="1403497" cy="646331"/>
          </a:xfrm>
          <a:prstGeom prst="rect">
            <a:avLst/>
          </a:prstGeom>
          <a:noFill/>
        </p:spPr>
        <p:txBody>
          <a:bodyPr wrap="square" rtlCol="0">
            <a:spAutoFit/>
          </a:bodyPr>
          <a:lstStyle/>
          <a:p>
            <a:pPr algn="ctr"/>
            <a:r>
              <a:rPr lang="en-AU" b="1"/>
              <a:t>We live here in Australia</a:t>
            </a:r>
          </a:p>
        </p:txBody>
      </p:sp>
      <p:sp>
        <p:nvSpPr>
          <p:cNvPr id="23" name="TextBox 22">
            <a:extLst>
              <a:ext uri="{FF2B5EF4-FFF2-40B4-BE49-F238E27FC236}">
                <a16:creationId xmlns:a16="http://schemas.microsoft.com/office/drawing/2014/main" id="{760FCDE0-1263-379E-D726-D6564F6E957F}"/>
              </a:ext>
            </a:extLst>
          </p:cNvPr>
          <p:cNvSpPr txBox="1"/>
          <p:nvPr/>
        </p:nvSpPr>
        <p:spPr>
          <a:xfrm>
            <a:off x="3491125" y="1685357"/>
            <a:ext cx="1403497" cy="646331"/>
          </a:xfrm>
          <a:prstGeom prst="rect">
            <a:avLst/>
          </a:prstGeom>
          <a:noFill/>
        </p:spPr>
        <p:txBody>
          <a:bodyPr wrap="square" rtlCol="0">
            <a:spAutoFit/>
          </a:bodyPr>
          <a:lstStyle/>
          <a:p>
            <a:pPr algn="ctr"/>
            <a:r>
              <a:rPr lang="en-AU" b="1"/>
              <a:t>England is here</a:t>
            </a:r>
          </a:p>
        </p:txBody>
      </p:sp>
    </p:spTree>
    <p:extLst>
      <p:ext uri="{BB962C8B-B14F-4D97-AF65-F5344CB8AC3E}">
        <p14:creationId xmlns:p14="http://schemas.microsoft.com/office/powerpoint/2010/main" val="153705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10" grpId="0" animBg="1"/>
      <p:bldP spid="19" grpId="0"/>
      <p:bldP spid="23"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a:bodyPr>
          <a:lstStyle/>
          <a:p>
            <a:pPr>
              <a:lnSpc>
                <a:spcPct val="150000"/>
              </a:lnSpc>
            </a:pPr>
            <a:r>
              <a:rPr lang="en-AU" sz="4000" b="0">
                <a:latin typeface="Century Gothic" panose="020B0502020202020204" pitchFamily="34" charset="0"/>
              </a:rPr>
              <a:t>I can recall details from Sing a Song of Sixpence. </a:t>
            </a:r>
            <a:endParaRPr lang="en-US" sz="4000" b="0">
              <a:latin typeface="Century Gothic" panose="020B0502020202020204" pitchFamily="34" charset="0"/>
            </a:endParaRPr>
          </a:p>
        </p:txBody>
      </p:sp>
    </p:spTree>
    <p:extLst>
      <p:ext uri="{BB962C8B-B14F-4D97-AF65-F5344CB8AC3E}">
        <p14:creationId xmlns:p14="http://schemas.microsoft.com/office/powerpoint/2010/main" val="62622559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336290" y="5793962"/>
            <a:ext cx="2547366" cy="841256"/>
          </a:xfrm>
          <a:prstGeom prst="rect">
            <a:avLst/>
          </a:prstGeom>
        </p:spPr>
        <p:txBody>
          <a:bodyPr wrap="square">
            <a:spAutoFit/>
          </a:bodyPr>
          <a:lstStyle/>
          <a:p>
            <a:pPr lvl="0">
              <a:spcAft>
                <a:spcPts val="800"/>
              </a:spcAft>
              <a:defRPr/>
            </a:pPr>
            <a:r>
              <a:rPr lang="en-GB" sz="1400" b="1" u="sng">
                <a:solidFill>
                  <a:srgbClr val="003A47"/>
                </a:solidFill>
                <a:latin typeface="Century Gothic" panose="020B0502020202020204" pitchFamily="34" charset="0"/>
                <a:ea typeface="Segoe UI Symbol" panose="020B0502040204020203" pitchFamily="34" charset="0"/>
                <a:cs typeface="Times" charset="0"/>
              </a:rPr>
              <a:t>Vocabulary</a:t>
            </a:r>
            <a:r>
              <a:rPr lang="en-GB" sz="1400" b="1">
                <a:solidFill>
                  <a:srgbClr val="F6BD24">
                    <a:lumMod val="75000"/>
                  </a:srgbClr>
                </a:solidFill>
                <a:latin typeface="Century Gothic" panose="020B0502020202020204" pitchFamily="34" charset="0"/>
                <a:ea typeface="Segoe UI Symbol" panose="020B0502040204020203" pitchFamily="34" charset="0"/>
                <a:cs typeface="Times" charset="0"/>
              </a:rPr>
              <a:t> </a:t>
            </a:r>
            <a:endParaRPr lang="en-GB" sz="1400">
              <a:solidFill>
                <a:srgbClr val="F6BD24">
                  <a:lumMod val="75000"/>
                </a:srgbClr>
              </a:solidFill>
              <a:latin typeface="Century Gothic" panose="020B0502020202020204" pitchFamily="34" charset="0"/>
              <a:ea typeface="Segoe UI Symbol" panose="020B0502040204020203" pitchFamily="34" charset="0"/>
            </a:endParaRPr>
          </a:p>
          <a:p>
            <a:pPr lvl="0">
              <a:spcAft>
                <a:spcPts val="800"/>
              </a:spcAft>
              <a:defRPr/>
            </a:pPr>
            <a:r>
              <a:rPr lang="en-GB" sz="1400" b="1">
                <a:solidFill>
                  <a:srgbClr val="000000"/>
                </a:solidFill>
                <a:latin typeface="Century Gothic" panose="020B0502020202020204" pitchFamily="34" charset="0"/>
                <a:ea typeface="Segoe UI Symbol" panose="020B0502040204020203" pitchFamily="34" charset="0"/>
                <a:cs typeface="Times" charset="0"/>
              </a:rPr>
              <a:t>dainty</a:t>
            </a:r>
            <a:r>
              <a:rPr lang="en-GB" sz="1400">
                <a:solidFill>
                  <a:srgbClr val="000000"/>
                </a:solidFill>
                <a:latin typeface="Century Gothic" panose="020B0502020202020204" pitchFamily="34" charset="0"/>
                <a:ea typeface="Segoe UI Symbol" panose="020B0502040204020203" pitchFamily="34" charset="0"/>
                <a:cs typeface="Times" charset="0"/>
              </a:rPr>
              <a:t> (adjective) fancy, small, and pretty</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How can we tell the man in the picture is a king?</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30237"/>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a:solidFill>
                  <a:srgbClr val="000000"/>
                </a:solidFill>
                <a:latin typeface="Century Gothic" panose="020B0502020202020204" pitchFamily="34" charset="0"/>
              </a:rPr>
              <a:t>We can tell he is a king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30237"/>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We can tell he is a king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is wearing</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 crown and sitting on a throne.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4BE9CCDA-8868-D0F8-3B18-30582671EABA}"/>
              </a:ext>
            </a:extLst>
          </p:cNvPr>
          <p:cNvPicPr>
            <a:picLocks noChangeAspect="1"/>
          </p:cNvPicPr>
          <p:nvPr/>
        </p:nvPicPr>
        <p:blipFill>
          <a:blip r:embed="rId7"/>
          <a:stretch>
            <a:fillRect/>
          </a:stretch>
        </p:blipFill>
        <p:spPr>
          <a:xfrm>
            <a:off x="107633" y="799692"/>
            <a:ext cx="8961939" cy="5997031"/>
          </a:xfrm>
          <a:prstGeom prst="rect">
            <a:avLst/>
          </a:prstGeom>
        </p:spPr>
      </p:pic>
    </p:spTree>
    <p:extLst>
      <p:ext uri="{BB962C8B-B14F-4D97-AF65-F5344CB8AC3E}">
        <p14:creationId xmlns:p14="http://schemas.microsoft.com/office/powerpoint/2010/main" val="362121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Who are the characters in the story so far?</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64038"/>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characters are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64038"/>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characters are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king and queen. </a:t>
            </a:r>
          </a:p>
        </p:txBody>
      </p:sp>
      <p:pic>
        <p:nvPicPr>
          <p:cNvPr id="7" name="Picture 6">
            <a:extLst>
              <a:ext uri="{FF2B5EF4-FFF2-40B4-BE49-F238E27FC236}">
                <a16:creationId xmlns:a16="http://schemas.microsoft.com/office/drawing/2014/main" id="{23D9CBC5-DE80-D781-7811-499FEF77FF05}"/>
              </a:ext>
            </a:extLst>
          </p:cNvPr>
          <p:cNvPicPr>
            <a:picLocks noChangeAspect="1"/>
          </p:cNvPicPr>
          <p:nvPr/>
        </p:nvPicPr>
        <p:blipFill>
          <a:blip r:embed="rId7"/>
          <a:stretch>
            <a:fillRect/>
          </a:stretch>
        </p:blipFill>
        <p:spPr>
          <a:xfrm>
            <a:off x="107633" y="804685"/>
            <a:ext cx="8961939" cy="5992038"/>
          </a:xfrm>
          <a:prstGeom prst="rect">
            <a:avLst/>
          </a:prstGeom>
        </p:spPr>
      </p:pic>
    </p:spTree>
    <p:extLst>
      <p:ext uri="{BB962C8B-B14F-4D97-AF65-F5344CB8AC3E}">
        <p14:creationId xmlns:p14="http://schemas.microsoft.com/office/powerpoint/2010/main" val="18212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537001" y="4991100"/>
            <a:ext cx="2547366" cy="18056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maid</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person who cleans the inside of a house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pecked</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bitten, struck, or poked by a bird’s beak </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was the maid doing in the garden?</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64038"/>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maid was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64038"/>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maid was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hanging out the clothes. </a:t>
            </a:r>
          </a:p>
        </p:txBody>
      </p:sp>
      <p:pic>
        <p:nvPicPr>
          <p:cNvPr id="7" name="Picture 6">
            <a:extLst>
              <a:ext uri="{FF2B5EF4-FFF2-40B4-BE49-F238E27FC236}">
                <a16:creationId xmlns:a16="http://schemas.microsoft.com/office/drawing/2014/main" id="{D3B507F6-4D46-F076-D5A2-E78F42660D1F}"/>
              </a:ext>
            </a:extLst>
          </p:cNvPr>
          <p:cNvPicPr>
            <a:picLocks noChangeAspect="1"/>
          </p:cNvPicPr>
          <p:nvPr/>
        </p:nvPicPr>
        <p:blipFill>
          <a:blip r:embed="rId7"/>
          <a:stretch>
            <a:fillRect/>
          </a:stretch>
        </p:blipFill>
        <p:spPr>
          <a:xfrm>
            <a:off x="107633" y="781258"/>
            <a:ext cx="9004469" cy="6015465"/>
          </a:xfrm>
          <a:prstGeom prst="rect">
            <a:avLst/>
          </a:prstGeom>
        </p:spPr>
      </p:pic>
    </p:spTree>
    <p:extLst>
      <p:ext uri="{BB962C8B-B14F-4D97-AF65-F5344CB8AC3E}">
        <p14:creationId xmlns:p14="http://schemas.microsoft.com/office/powerpoint/2010/main" val="36604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07633" y="1817656"/>
            <a:ext cx="5269948" cy="4835106"/>
          </a:xfrm>
          <a:prstGeom prst="rect">
            <a:avLst/>
          </a:prstGeom>
          <a:noFill/>
        </p:spPr>
        <p:txBody>
          <a:bodyPr wrap="square" rtlCol="0">
            <a:spAutoFit/>
          </a:bodyPr>
          <a:lstStyle/>
          <a:p>
            <a:pPr lvl="0">
              <a:lnSpc>
                <a:spcPct val="150000"/>
              </a:lnSpc>
              <a:defRPr/>
            </a:pPr>
            <a:r>
              <a:rPr lang="en-AU" sz="2800" b="1">
                <a:solidFill>
                  <a:srgbClr val="000000"/>
                </a:solidFill>
                <a:latin typeface="Century Gothic" panose="020B0502020202020204" pitchFamily="34" charset="0"/>
              </a:rPr>
              <a:t>Sing a Song of Sixpence</a:t>
            </a:r>
          </a:p>
          <a:p>
            <a:pPr lvl="0">
              <a:lnSpc>
                <a:spcPct val="150000"/>
              </a:lnSpc>
              <a:defRPr/>
            </a:pPr>
            <a:r>
              <a:rPr lang="en-AU" sz="2000">
                <a:solidFill>
                  <a:srgbClr val="000000"/>
                </a:solidFill>
                <a:latin typeface="Century Gothic" panose="020B0502020202020204" pitchFamily="34" charset="0"/>
              </a:rPr>
              <a:t>Sing a song of sixpence, </a:t>
            </a:r>
          </a:p>
          <a:p>
            <a:pPr lvl="0">
              <a:lnSpc>
                <a:spcPct val="150000"/>
              </a:lnSpc>
              <a:defRPr/>
            </a:pPr>
            <a:r>
              <a:rPr lang="en-AU" sz="2000">
                <a:solidFill>
                  <a:srgbClr val="000000"/>
                </a:solidFill>
                <a:latin typeface="Century Gothic" panose="020B0502020202020204" pitchFamily="34" charset="0"/>
              </a:rPr>
              <a:t>A pocket full of rye, </a:t>
            </a:r>
          </a:p>
          <a:p>
            <a:pPr lvl="0">
              <a:lnSpc>
                <a:spcPct val="150000"/>
              </a:lnSpc>
              <a:defRPr/>
            </a:pPr>
            <a:r>
              <a:rPr lang="en-AU" sz="2000">
                <a:solidFill>
                  <a:srgbClr val="000000"/>
                </a:solidFill>
                <a:latin typeface="Century Gothic" panose="020B0502020202020204" pitchFamily="34" charset="0"/>
              </a:rPr>
              <a:t>Four and twenty blackbirds</a:t>
            </a:r>
          </a:p>
          <a:p>
            <a:pPr lvl="0">
              <a:lnSpc>
                <a:spcPct val="150000"/>
              </a:lnSpc>
              <a:defRPr/>
            </a:pPr>
            <a:r>
              <a:rPr lang="en-AU" sz="2000">
                <a:solidFill>
                  <a:srgbClr val="000000"/>
                </a:solidFill>
                <a:latin typeface="Century Gothic" panose="020B0502020202020204" pitchFamily="34" charset="0"/>
              </a:rPr>
              <a:t>Baked in a pie. </a:t>
            </a:r>
          </a:p>
          <a:p>
            <a:pPr lvl="0">
              <a:lnSpc>
                <a:spcPct val="150000"/>
              </a:lnSpc>
              <a:defRPr/>
            </a:pPr>
            <a:endParaRPr lang="en-AU" sz="2000">
              <a:solidFill>
                <a:srgbClr val="000000"/>
              </a:solidFill>
              <a:latin typeface="Century Gothic" panose="020B0502020202020204" pitchFamily="34" charset="0"/>
            </a:endParaRPr>
          </a:p>
          <a:p>
            <a:pPr lvl="0">
              <a:lnSpc>
                <a:spcPct val="150000"/>
              </a:lnSpc>
              <a:defRPr/>
            </a:pPr>
            <a:r>
              <a:rPr lang="en-AU" sz="2000">
                <a:solidFill>
                  <a:srgbClr val="000000"/>
                </a:solidFill>
                <a:latin typeface="Century Gothic" panose="020B0502020202020204" pitchFamily="34" charset="0"/>
              </a:rPr>
              <a:t>When the pie was opened, </a:t>
            </a:r>
          </a:p>
          <a:p>
            <a:pPr lvl="0">
              <a:lnSpc>
                <a:spcPct val="150000"/>
              </a:lnSpc>
              <a:defRPr/>
            </a:pPr>
            <a:r>
              <a:rPr lang="en-AU" sz="2000">
                <a:solidFill>
                  <a:srgbClr val="000000"/>
                </a:solidFill>
                <a:latin typeface="Century Gothic" panose="020B0502020202020204" pitchFamily="34" charset="0"/>
              </a:rPr>
              <a:t>The birds began sing;</a:t>
            </a:r>
          </a:p>
          <a:p>
            <a:pPr lvl="0">
              <a:lnSpc>
                <a:spcPct val="150000"/>
              </a:lnSpc>
              <a:defRPr/>
            </a:pPr>
            <a:r>
              <a:rPr lang="en-AU" sz="2000">
                <a:solidFill>
                  <a:srgbClr val="000000"/>
                </a:solidFill>
                <a:latin typeface="Century Gothic" panose="020B0502020202020204" pitchFamily="34" charset="0"/>
              </a:rPr>
              <a:t>Now wasn’t that a dainty dish</a:t>
            </a:r>
          </a:p>
          <a:p>
            <a:pPr lvl="0">
              <a:lnSpc>
                <a:spcPct val="150000"/>
              </a:lnSpc>
              <a:defRPr/>
            </a:pPr>
            <a:r>
              <a:rPr lang="en-AU" sz="2000">
                <a:solidFill>
                  <a:srgbClr val="000000"/>
                </a:solidFill>
                <a:latin typeface="Century Gothic" panose="020B0502020202020204" pitchFamily="34" charset="0"/>
              </a:rPr>
              <a:t>To set before the king?</a:t>
            </a: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3576288"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Reading Fluency Passage</a:t>
            </a:r>
          </a:p>
        </p:txBody>
      </p:sp>
      <p:sp>
        <p:nvSpPr>
          <p:cNvPr id="4" name="TextBox 3">
            <a:extLst>
              <a:ext uri="{FF2B5EF4-FFF2-40B4-BE49-F238E27FC236}">
                <a16:creationId xmlns:a16="http://schemas.microsoft.com/office/drawing/2014/main" id="{BCD95C8C-7645-A0F8-77C4-15EB7429D98D}"/>
              </a:ext>
            </a:extLst>
          </p:cNvPr>
          <p:cNvSpPr txBox="1"/>
          <p:nvPr/>
        </p:nvSpPr>
        <p:spPr>
          <a:xfrm>
            <a:off x="6096000" y="2463987"/>
            <a:ext cx="5269948" cy="4188775"/>
          </a:xfrm>
          <a:prstGeom prst="rect">
            <a:avLst/>
          </a:prstGeom>
          <a:noFill/>
        </p:spPr>
        <p:txBody>
          <a:bodyPr wrap="square" rtlCol="0">
            <a:spAutoFit/>
          </a:bodyPr>
          <a:lstStyle/>
          <a:p>
            <a:pPr lvl="0">
              <a:lnSpc>
                <a:spcPct val="150000"/>
              </a:lnSpc>
              <a:defRPr/>
            </a:pPr>
            <a:r>
              <a:rPr lang="en-AU" sz="2000">
                <a:solidFill>
                  <a:srgbClr val="000000"/>
                </a:solidFill>
                <a:latin typeface="Century Gothic" panose="020B0502020202020204" pitchFamily="34" charset="0"/>
              </a:rPr>
              <a:t>The king was in his counting house </a:t>
            </a:r>
          </a:p>
          <a:p>
            <a:pPr lvl="0">
              <a:lnSpc>
                <a:spcPct val="150000"/>
              </a:lnSpc>
              <a:defRPr/>
            </a:pPr>
            <a:r>
              <a:rPr lang="en-AU" sz="2000">
                <a:solidFill>
                  <a:srgbClr val="000000"/>
                </a:solidFill>
                <a:latin typeface="Century Gothic" panose="020B0502020202020204" pitchFamily="34" charset="0"/>
              </a:rPr>
              <a:t>Counting out his money; </a:t>
            </a:r>
          </a:p>
          <a:p>
            <a:pPr lvl="0">
              <a:lnSpc>
                <a:spcPct val="150000"/>
              </a:lnSpc>
              <a:defRPr/>
            </a:pPr>
            <a:r>
              <a:rPr lang="en-AU" sz="2000">
                <a:solidFill>
                  <a:srgbClr val="000000"/>
                </a:solidFill>
                <a:latin typeface="Century Gothic" panose="020B0502020202020204" pitchFamily="34" charset="0"/>
              </a:rPr>
              <a:t>The queen was in the parlour, </a:t>
            </a:r>
          </a:p>
          <a:p>
            <a:pPr lvl="0">
              <a:lnSpc>
                <a:spcPct val="150000"/>
              </a:lnSpc>
              <a:defRPr/>
            </a:pPr>
            <a:r>
              <a:rPr lang="en-AU" sz="2000">
                <a:solidFill>
                  <a:srgbClr val="000000"/>
                </a:solidFill>
                <a:latin typeface="Century Gothic" panose="020B0502020202020204" pitchFamily="34" charset="0"/>
              </a:rPr>
              <a:t>Eating breading and honey. </a:t>
            </a:r>
          </a:p>
          <a:p>
            <a:pPr lvl="0">
              <a:lnSpc>
                <a:spcPct val="150000"/>
              </a:lnSpc>
              <a:defRPr/>
            </a:pPr>
            <a:endParaRPr lang="en-AU" sz="2000">
              <a:solidFill>
                <a:srgbClr val="000000"/>
              </a:solidFill>
              <a:latin typeface="Century Gothic" panose="020B0502020202020204" pitchFamily="34" charset="0"/>
            </a:endParaRPr>
          </a:p>
          <a:p>
            <a:pPr lvl="0">
              <a:lnSpc>
                <a:spcPct val="150000"/>
              </a:lnSpc>
              <a:defRPr/>
            </a:pPr>
            <a:r>
              <a:rPr lang="en-AU" sz="2000">
                <a:solidFill>
                  <a:srgbClr val="000000"/>
                </a:solidFill>
                <a:latin typeface="Century Gothic" panose="020B0502020202020204" pitchFamily="34" charset="0"/>
              </a:rPr>
              <a:t>The maid was in the garden, </a:t>
            </a:r>
          </a:p>
          <a:p>
            <a:pPr lvl="0">
              <a:lnSpc>
                <a:spcPct val="150000"/>
              </a:lnSpc>
              <a:defRPr/>
            </a:pPr>
            <a:r>
              <a:rPr lang="en-AU" sz="2000">
                <a:solidFill>
                  <a:srgbClr val="000000"/>
                </a:solidFill>
                <a:latin typeface="Century Gothic" panose="020B0502020202020204" pitchFamily="34" charset="0"/>
              </a:rPr>
              <a:t>Hanging out the clothes, </a:t>
            </a:r>
          </a:p>
          <a:p>
            <a:pPr lvl="0">
              <a:lnSpc>
                <a:spcPct val="150000"/>
              </a:lnSpc>
              <a:defRPr/>
            </a:pPr>
            <a:r>
              <a:rPr lang="en-AU" sz="2000">
                <a:solidFill>
                  <a:srgbClr val="000000"/>
                </a:solidFill>
                <a:latin typeface="Century Gothic" panose="020B0502020202020204" pitchFamily="34" charset="0"/>
              </a:rPr>
              <a:t>When down came a blackbird</a:t>
            </a:r>
          </a:p>
          <a:p>
            <a:pPr lvl="0">
              <a:lnSpc>
                <a:spcPct val="150000"/>
              </a:lnSpc>
              <a:defRPr/>
            </a:pPr>
            <a:r>
              <a:rPr lang="en-AU" sz="2000">
                <a:solidFill>
                  <a:srgbClr val="000000"/>
                </a:solidFill>
                <a:latin typeface="Century Gothic" panose="020B0502020202020204" pitchFamily="34" charset="0"/>
              </a:rPr>
              <a:t>And pecked at her toes! </a:t>
            </a:r>
          </a:p>
        </p:txBody>
      </p:sp>
      <p:pic>
        <p:nvPicPr>
          <p:cNvPr id="6" name="Picture 5">
            <a:extLst>
              <a:ext uri="{FF2B5EF4-FFF2-40B4-BE49-F238E27FC236}">
                <a16:creationId xmlns:a16="http://schemas.microsoft.com/office/drawing/2014/main" id="{DA2BB4E8-A3A1-B710-6C07-A86B9FB3233F}"/>
              </a:ext>
            </a:extLst>
          </p:cNvPr>
          <p:cNvPicPr>
            <a:picLocks noChangeAspect="1"/>
          </p:cNvPicPr>
          <p:nvPr/>
        </p:nvPicPr>
        <p:blipFill rotWithShape="1">
          <a:blip r:embed="rId3"/>
          <a:srcRect t="14252" b="53808"/>
          <a:stretch/>
        </p:blipFill>
        <p:spPr>
          <a:xfrm>
            <a:off x="4072270" y="106638"/>
            <a:ext cx="8012097" cy="1711018"/>
          </a:xfrm>
          <a:prstGeom prst="rect">
            <a:avLst/>
          </a:prstGeom>
        </p:spPr>
      </p:pic>
    </p:spTree>
    <p:extLst>
      <p:ext uri="{BB962C8B-B14F-4D97-AF65-F5344CB8AC3E}">
        <p14:creationId xmlns:p14="http://schemas.microsoft.com/office/powerpoint/2010/main" val="422801776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1863144"/>
            <a:ext cx="4476743" cy="120032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are the details in Sing a Song of Sixpence?</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 name="Picture 1">
            <a:extLst>
              <a:ext uri="{FF2B5EF4-FFF2-40B4-BE49-F238E27FC236}">
                <a16:creationId xmlns:a16="http://schemas.microsoft.com/office/drawing/2014/main" id="{EF377E4E-53EC-66B2-0468-D6836E087679}"/>
              </a:ext>
            </a:extLst>
          </p:cNvPr>
          <p:cNvPicPr>
            <a:picLocks noChangeAspect="1"/>
          </p:cNvPicPr>
          <p:nvPr/>
        </p:nvPicPr>
        <p:blipFill>
          <a:blip r:embed="rId9"/>
          <a:stretch>
            <a:fillRect/>
          </a:stretch>
        </p:blipFill>
        <p:spPr>
          <a:xfrm>
            <a:off x="107633" y="799692"/>
            <a:ext cx="3619387" cy="2421973"/>
          </a:xfrm>
          <a:prstGeom prst="rect">
            <a:avLst/>
          </a:prstGeom>
        </p:spPr>
      </p:pic>
      <p:pic>
        <p:nvPicPr>
          <p:cNvPr id="3" name="Picture 2">
            <a:extLst>
              <a:ext uri="{FF2B5EF4-FFF2-40B4-BE49-F238E27FC236}">
                <a16:creationId xmlns:a16="http://schemas.microsoft.com/office/drawing/2014/main" id="{C869D078-BC15-88E5-7F68-64FB1098C162}"/>
              </a:ext>
            </a:extLst>
          </p:cNvPr>
          <p:cNvPicPr>
            <a:picLocks noChangeAspect="1"/>
          </p:cNvPicPr>
          <p:nvPr/>
        </p:nvPicPr>
        <p:blipFill>
          <a:blip r:embed="rId10"/>
          <a:stretch>
            <a:fillRect/>
          </a:stretch>
        </p:blipFill>
        <p:spPr>
          <a:xfrm>
            <a:off x="3024179" y="2535209"/>
            <a:ext cx="3619387" cy="2419957"/>
          </a:xfrm>
          <a:prstGeom prst="rect">
            <a:avLst/>
          </a:prstGeom>
        </p:spPr>
      </p:pic>
      <p:pic>
        <p:nvPicPr>
          <p:cNvPr id="4" name="Picture 3">
            <a:extLst>
              <a:ext uri="{FF2B5EF4-FFF2-40B4-BE49-F238E27FC236}">
                <a16:creationId xmlns:a16="http://schemas.microsoft.com/office/drawing/2014/main" id="{95CE98E1-C7B3-F248-79AE-CE430E74A3D6}"/>
              </a:ext>
            </a:extLst>
          </p:cNvPr>
          <p:cNvPicPr>
            <a:picLocks noChangeAspect="1"/>
          </p:cNvPicPr>
          <p:nvPr/>
        </p:nvPicPr>
        <p:blipFill>
          <a:blip r:embed="rId11"/>
          <a:stretch>
            <a:fillRect/>
          </a:stretch>
        </p:blipFill>
        <p:spPr>
          <a:xfrm>
            <a:off x="107633" y="4322791"/>
            <a:ext cx="3619387" cy="2417943"/>
          </a:xfrm>
          <a:prstGeom prst="rect">
            <a:avLst/>
          </a:prstGeom>
        </p:spPr>
      </p:pic>
      <p:sp>
        <p:nvSpPr>
          <p:cNvPr id="5" name="TextBox 4">
            <a:extLst>
              <a:ext uri="{FF2B5EF4-FFF2-40B4-BE49-F238E27FC236}">
                <a16:creationId xmlns:a16="http://schemas.microsoft.com/office/drawing/2014/main" id="{C81B1315-71DC-FAE1-81A9-355B990CA05F}"/>
              </a:ext>
            </a:extLst>
          </p:cNvPr>
          <p:cNvSpPr txBox="1"/>
          <p:nvPr/>
        </p:nvSpPr>
        <p:spPr>
          <a:xfrm>
            <a:off x="7141368" y="3330733"/>
            <a:ext cx="4476743" cy="1200329"/>
          </a:xfrm>
          <a:prstGeom prst="rect">
            <a:avLst/>
          </a:prstGeom>
          <a:noFill/>
        </p:spPr>
        <p:txBody>
          <a:bodyPr wrap="square" rtlCol="0">
            <a:spAutoFit/>
          </a:bodyPr>
          <a:lstStyle/>
          <a:p>
            <a:pPr marL="285750" indent="-285750">
              <a:buFontTx/>
              <a:buChar char="-"/>
            </a:pPr>
            <a:r>
              <a:rPr lang="en-AU">
                <a:solidFill>
                  <a:schemeClr val="bg1"/>
                </a:solidFill>
                <a:latin typeface="Century Gothic" panose="020B0502020202020204" pitchFamily="34" charset="0"/>
              </a:rPr>
              <a:t>blackbirds sang in a pie</a:t>
            </a:r>
          </a:p>
          <a:p>
            <a:pPr marL="285750" indent="-285750">
              <a:buFontTx/>
              <a:buChar char="-"/>
            </a:pPr>
            <a:r>
              <a:rPr lang="en-AU">
                <a:solidFill>
                  <a:schemeClr val="bg1"/>
                </a:solidFill>
                <a:latin typeface="Century Gothic" panose="020B0502020202020204" pitchFamily="34" charset="0"/>
              </a:rPr>
              <a:t>the king counted his money</a:t>
            </a:r>
          </a:p>
          <a:p>
            <a:pPr marL="285750" indent="-285750">
              <a:buFontTx/>
              <a:buChar char="-"/>
            </a:pPr>
            <a:r>
              <a:rPr lang="en-AU">
                <a:solidFill>
                  <a:schemeClr val="bg1"/>
                </a:solidFill>
                <a:latin typeface="Century Gothic" panose="020B0502020202020204" pitchFamily="34" charset="0"/>
              </a:rPr>
              <a:t>the queen ate bread and honey</a:t>
            </a:r>
          </a:p>
          <a:p>
            <a:pPr marL="285750" indent="-285750">
              <a:buFontTx/>
              <a:buChar char="-"/>
            </a:pPr>
            <a:r>
              <a:rPr lang="en-AU">
                <a:solidFill>
                  <a:schemeClr val="bg1"/>
                </a:solidFill>
                <a:latin typeface="Century Gothic" panose="020B0502020202020204" pitchFamily="34" charset="0"/>
              </a:rPr>
              <a:t>a blackbird pecked the maid</a:t>
            </a:r>
          </a:p>
        </p:txBody>
      </p:sp>
    </p:spTree>
    <p:extLst>
      <p:ext uri="{BB962C8B-B14F-4D97-AF65-F5344CB8AC3E}">
        <p14:creationId xmlns:p14="http://schemas.microsoft.com/office/powerpoint/2010/main" val="383322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lvl="0" indent="-457200">
              <a:buClr>
                <a:schemeClr val="dk1"/>
              </a:buClr>
              <a:buSzPts val="1600"/>
              <a:buFont typeface="Calibri"/>
              <a:buAutoNum type="arabicPeriod"/>
            </a:pPr>
            <a:r>
              <a:rPr lang="en-AU" sz="2000">
                <a:solidFill>
                  <a:schemeClr val="dk1"/>
                </a:solidFill>
                <a:latin typeface="Century Gothic"/>
                <a:ea typeface="Century Gothic"/>
                <a:cs typeface="Century Gothic"/>
                <a:sym typeface="Century Gothic"/>
              </a:rPr>
              <a:t>Answer the questions in note form</a:t>
            </a:r>
            <a:endParaRPr lang="en-AU" sz="2000"/>
          </a:p>
          <a:p>
            <a:pPr marL="457200" lvl="0" indent="-457200">
              <a:buClr>
                <a:schemeClr val="dk1"/>
              </a:buClr>
              <a:buSzPts val="1600"/>
              <a:buFont typeface="Calibri"/>
              <a:buAutoNum type="arabicPeriod"/>
            </a:pPr>
            <a:r>
              <a:rPr lang="en-AU" sz="2000">
                <a:solidFill>
                  <a:schemeClr val="dk1"/>
                </a:solidFill>
                <a:latin typeface="Century Gothic"/>
                <a:ea typeface="Century Gothic"/>
                <a:cs typeface="Century Gothic"/>
                <a:sym typeface="Century Gothic"/>
              </a:rPr>
              <a:t>Use the notes to say the sentence, in this order:</a:t>
            </a:r>
            <a:endParaRPr lang="en-AU" sz="2000"/>
          </a:p>
          <a:p>
            <a:pPr lvl="0"/>
            <a:r>
              <a:rPr lang="en-AU" sz="2000">
                <a:solidFill>
                  <a:schemeClr val="dk1"/>
                </a:solidFill>
                <a:latin typeface="Century Gothic"/>
                <a:ea typeface="Century Gothic"/>
                <a:cs typeface="Century Gothic"/>
                <a:sym typeface="Century Gothic"/>
              </a:rPr>
              <a:t>	 </a:t>
            </a:r>
            <a:r>
              <a:rPr lang="en-AU" sz="2000" b="1">
                <a:solidFill>
                  <a:schemeClr val="accent2">
                    <a:lumMod val="50000"/>
                  </a:schemeClr>
                </a:solidFill>
                <a:latin typeface="Century Gothic"/>
                <a:ea typeface="Century Gothic"/>
                <a:cs typeface="Century Gothic"/>
                <a:sym typeface="Century Gothic"/>
              </a:rPr>
              <a:t>When</a:t>
            </a:r>
            <a:r>
              <a:rPr lang="en-AU" sz="2000">
                <a:solidFill>
                  <a:schemeClr val="dk1"/>
                </a:solidFill>
                <a:latin typeface="Century Gothic"/>
                <a:ea typeface="Century Gothic"/>
                <a:cs typeface="Century Gothic"/>
                <a:sym typeface="Century Gothic"/>
              </a:rPr>
              <a:t>, </a:t>
            </a:r>
            <a:r>
              <a:rPr lang="en-AU" sz="2000" b="1">
                <a:solidFill>
                  <a:schemeClr val="accent2"/>
                </a:solidFill>
                <a:latin typeface="Century Gothic"/>
                <a:ea typeface="Century Gothic"/>
                <a:cs typeface="Century Gothic"/>
                <a:sym typeface="Century Gothic"/>
              </a:rPr>
              <a:t>who</a:t>
            </a:r>
            <a:r>
              <a:rPr lang="en-AU" sz="2000">
                <a:solidFill>
                  <a:srgbClr val="2F5496"/>
                </a:solidFill>
                <a:latin typeface="Century Gothic"/>
                <a:ea typeface="Century Gothic"/>
                <a:cs typeface="Century Gothic"/>
                <a:sym typeface="Century Gothic"/>
              </a:rPr>
              <a:t>, </a:t>
            </a:r>
            <a:r>
              <a:rPr lang="en-AU" sz="2000" b="1">
                <a:solidFill>
                  <a:srgbClr val="00B050"/>
                </a:solidFill>
                <a:latin typeface="Century Gothic"/>
                <a:ea typeface="Century Gothic"/>
                <a:cs typeface="Century Gothic"/>
                <a:sym typeface="Century Gothic"/>
              </a:rPr>
              <a:t>what</a:t>
            </a:r>
            <a:r>
              <a:rPr lang="en-AU" sz="2000">
                <a:solidFill>
                  <a:srgbClr val="385623"/>
                </a:solidFill>
                <a:latin typeface="Century Gothic"/>
                <a:ea typeface="Century Gothic"/>
                <a:cs typeface="Century Gothic"/>
                <a:sym typeface="Century Gothic"/>
              </a:rPr>
              <a:t>,</a:t>
            </a:r>
            <a:r>
              <a:rPr lang="en-AU" sz="2000">
                <a:solidFill>
                  <a:schemeClr val="dk1"/>
                </a:solidFill>
                <a:latin typeface="Century Gothic"/>
                <a:ea typeface="Century Gothic"/>
                <a:cs typeface="Century Gothic"/>
                <a:sym typeface="Century Gothic"/>
              </a:rPr>
              <a:t> and </a:t>
            </a:r>
            <a:r>
              <a:rPr lang="en-AU" sz="2000" b="1">
                <a:solidFill>
                  <a:srgbClr val="0070C0"/>
                </a:solidFill>
                <a:latin typeface="Century Gothic"/>
                <a:ea typeface="Century Gothic"/>
                <a:cs typeface="Century Gothic"/>
                <a:sym typeface="Century Gothic"/>
              </a:rPr>
              <a:t>where.</a:t>
            </a:r>
            <a:endParaRPr lang="en-AU" sz="2000">
              <a:solidFill>
                <a:srgbClr val="0070C0"/>
              </a:solidFill>
              <a:latin typeface="Century Gothic"/>
              <a:ea typeface="Century Gothic"/>
              <a:cs typeface="Century Gothic"/>
              <a:sym typeface="Century Gothic"/>
            </a:endParaRPr>
          </a:p>
          <a:p>
            <a:pPr lvl="0"/>
            <a:r>
              <a:rPr lang="en-AU" sz="2000">
                <a:solidFill>
                  <a:schemeClr val="dk1"/>
                </a:solidFill>
                <a:latin typeface="Century Gothic"/>
                <a:ea typeface="Century Gothic"/>
                <a:cs typeface="Century Gothic"/>
                <a:sym typeface="Century Gothic"/>
              </a:rPr>
              <a:t>3.    Write your sentence using correct punctuation.</a:t>
            </a:r>
            <a:endParaRPr lang="en-AU" sz="2000"/>
          </a:p>
          <a:p>
            <a:pPr lvl="0"/>
            <a:r>
              <a:rPr lang="en-AU" sz="2000">
                <a:solidFill>
                  <a:schemeClr val="dk1"/>
                </a:solidFill>
                <a:latin typeface="Century Gothic"/>
                <a:ea typeface="Century Gothic"/>
                <a:cs typeface="Century Gothic"/>
                <a:sym typeface="Century Gothic"/>
              </a:rPr>
              <a:t>	</a:t>
            </a:r>
            <a:r>
              <a:rPr lang="en-AU" sz="2000" b="1">
                <a:solidFill>
                  <a:schemeClr val="accent2">
                    <a:lumMod val="50000"/>
                  </a:schemeClr>
                </a:solidFill>
                <a:highlight>
                  <a:srgbClr val="FFFF00"/>
                </a:highlight>
                <a:latin typeface="Century Gothic"/>
                <a:ea typeface="Century Gothic"/>
                <a:cs typeface="Century Gothic"/>
                <a:sym typeface="Century Gothic"/>
              </a:rPr>
              <a:t>W</a:t>
            </a:r>
            <a:r>
              <a:rPr lang="en-AU" sz="2000" b="1">
                <a:solidFill>
                  <a:schemeClr val="accent2">
                    <a:lumMod val="50000"/>
                  </a:schemeClr>
                </a:solidFill>
                <a:latin typeface="Century Gothic"/>
                <a:ea typeface="Century Gothic"/>
                <a:cs typeface="Century Gothic"/>
                <a:sym typeface="Century Gothic"/>
              </a:rPr>
              <a:t>hen</a:t>
            </a:r>
            <a:r>
              <a:rPr lang="en-AU" sz="2000" b="1">
                <a:solidFill>
                  <a:schemeClr val="dk1"/>
                </a:solidFill>
                <a:highlight>
                  <a:srgbClr val="FFFF00"/>
                </a:highlight>
                <a:latin typeface="Century Gothic"/>
                <a:ea typeface="Century Gothic"/>
                <a:cs typeface="Century Gothic"/>
                <a:sym typeface="Century Gothic"/>
              </a:rPr>
              <a:t>,</a:t>
            </a:r>
            <a:r>
              <a:rPr lang="en-AU" sz="2000" b="1">
                <a:solidFill>
                  <a:schemeClr val="dk1"/>
                </a:solidFill>
                <a:latin typeface="Century Gothic"/>
                <a:ea typeface="Century Gothic"/>
                <a:cs typeface="Century Gothic"/>
                <a:sym typeface="Century Gothic"/>
              </a:rPr>
              <a:t> </a:t>
            </a:r>
            <a:r>
              <a:rPr lang="en-AU" sz="2000" b="1">
                <a:solidFill>
                  <a:schemeClr val="accent2"/>
                </a:solidFill>
                <a:latin typeface="Century Gothic"/>
                <a:ea typeface="Century Gothic"/>
                <a:cs typeface="Century Gothic"/>
                <a:sym typeface="Century Gothic"/>
              </a:rPr>
              <a:t>who</a:t>
            </a:r>
            <a:r>
              <a:rPr lang="en-AU" sz="2000" b="1">
                <a:solidFill>
                  <a:srgbClr val="2F5496"/>
                </a:solidFill>
                <a:latin typeface="Century Gothic"/>
                <a:ea typeface="Century Gothic"/>
                <a:cs typeface="Century Gothic"/>
                <a:sym typeface="Century Gothic"/>
              </a:rPr>
              <a:t> </a:t>
            </a:r>
            <a:r>
              <a:rPr lang="en-AU" sz="2000" b="1">
                <a:solidFill>
                  <a:srgbClr val="00B050"/>
                </a:solidFill>
                <a:latin typeface="Century Gothic"/>
                <a:ea typeface="Century Gothic"/>
                <a:cs typeface="Century Gothic"/>
                <a:sym typeface="Century Gothic"/>
              </a:rPr>
              <a:t>what</a:t>
            </a:r>
            <a:r>
              <a:rPr lang="en-AU" sz="2000" b="1">
                <a:solidFill>
                  <a:schemeClr val="accent6"/>
                </a:solidFill>
                <a:latin typeface="Century Gothic"/>
                <a:ea typeface="Century Gothic"/>
                <a:cs typeface="Century Gothic"/>
                <a:sym typeface="Century Gothic"/>
              </a:rPr>
              <a:t> </a:t>
            </a:r>
            <a:r>
              <a:rPr lang="en-AU" sz="2000" b="1">
                <a:solidFill>
                  <a:srgbClr val="0070C0"/>
                </a:solidFill>
                <a:latin typeface="Century Gothic"/>
                <a:ea typeface="Century Gothic"/>
                <a:cs typeface="Century Gothic"/>
                <a:sym typeface="Century Gothic"/>
              </a:rPr>
              <a:t>where</a:t>
            </a:r>
            <a:r>
              <a:rPr lang="en-AU" sz="2000" b="1">
                <a:solidFill>
                  <a:schemeClr val="dk1"/>
                </a:solidFill>
                <a:highlight>
                  <a:srgbClr val="FFFF00"/>
                </a:highlight>
                <a:latin typeface="Century Gothic"/>
                <a:ea typeface="Century Gothic"/>
                <a:cs typeface="Century Gothic"/>
                <a:sym typeface="Century Gothic"/>
              </a:rPr>
              <a:t>.</a:t>
            </a:r>
            <a:endParaRPr lang="en-AU" sz="2000"/>
          </a:p>
          <a:p>
            <a:pPr lvl="0"/>
            <a:r>
              <a:rPr lang="en-AU" sz="2000">
                <a:solidFill>
                  <a:schemeClr val="dk1"/>
                </a:solidFill>
                <a:latin typeface="Century Gothic"/>
                <a:ea typeface="Century Gothic"/>
                <a:cs typeface="Century Gothic"/>
                <a:sym typeface="Century Gothic"/>
              </a:rPr>
              <a:t>4.    Read your sentence – does it sound right? </a:t>
            </a:r>
            <a:endParaRPr lang="en-AU" sz="2000"/>
          </a:p>
          <a:p>
            <a:pPr marL="0" marR="0" lvl="0" indent="0" algn="ctr" defTabSz="914400" rtl="0" eaLnBrk="1" fontAlgn="auto" latinLnBrk="0" hangingPunct="1">
              <a:lnSpc>
                <a:spcPct val="150000"/>
              </a:lnSpc>
              <a:spcBef>
                <a:spcPts val="0"/>
              </a:spcBef>
              <a:spcAft>
                <a:spcPts val="1200"/>
              </a:spcAft>
              <a:buClrTx/>
              <a:buSzTx/>
              <a:buFontTx/>
              <a:buNone/>
              <a:tabLst/>
              <a:defRPr/>
            </a:pPr>
            <a:r>
              <a:rPr lang="en-AU" sz="2800" b="1">
                <a:solidFill>
                  <a:srgbClr val="F68802"/>
                </a:solidFill>
                <a:latin typeface="Century Gothic" panose="020B0502020202020204" pitchFamily="34" charset="0"/>
                <a:ea typeface="Segoe UI Symbol" panose="020B0502040204020203" pitchFamily="34" charset="0"/>
              </a:rPr>
              <a:t>She </a:t>
            </a: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ate.</a:t>
            </a: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t>
            </a:r>
            <a:r>
              <a:rPr lang="en-AU" sz="2800">
                <a:solidFill>
                  <a:srgbClr val="000000"/>
                </a:solidFill>
                <a:latin typeface="Century Gothic" panose="020B0502020202020204" pitchFamily="34" charset="0"/>
              </a:rPr>
              <a:t>dawn</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the queen ate in the parlour.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 name="Google Shape;294;p12">
            <a:extLst>
              <a:ext uri="{FF2B5EF4-FFF2-40B4-BE49-F238E27FC236}">
                <a16:creationId xmlns:a16="http://schemas.microsoft.com/office/drawing/2014/main" id="{1329D7F0-DA21-0090-F202-5DDD49E9DC2A}"/>
              </a:ext>
            </a:extLst>
          </p:cNvPr>
          <p:cNvCxnSpPr/>
          <p:nvPr/>
        </p:nvCxnSpPr>
        <p:spPr>
          <a:xfrm>
            <a:off x="1634442" y="4806001"/>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 name="Google Shape;295;p12">
            <a:extLst>
              <a:ext uri="{FF2B5EF4-FFF2-40B4-BE49-F238E27FC236}">
                <a16:creationId xmlns:a16="http://schemas.microsoft.com/office/drawing/2014/main" id="{026A6A4B-8A7C-BBD7-3996-D111736B9D4C}"/>
              </a:ext>
            </a:extLst>
          </p:cNvPr>
          <p:cNvCxnSpPr/>
          <p:nvPr/>
        </p:nvCxnSpPr>
        <p:spPr>
          <a:xfrm>
            <a:off x="1664381" y="5288601"/>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5" name="Google Shape;296;p12">
            <a:extLst>
              <a:ext uri="{FF2B5EF4-FFF2-40B4-BE49-F238E27FC236}">
                <a16:creationId xmlns:a16="http://schemas.microsoft.com/office/drawing/2014/main" id="{B518E016-63CB-1C68-B46E-43FA2132E547}"/>
              </a:ext>
            </a:extLst>
          </p:cNvPr>
          <p:cNvCxnSpPr/>
          <p:nvPr/>
        </p:nvCxnSpPr>
        <p:spPr>
          <a:xfrm>
            <a:off x="1690130" y="5752649"/>
            <a:ext cx="4790423" cy="0"/>
          </a:xfrm>
          <a:prstGeom prst="straightConnector1">
            <a:avLst/>
          </a:prstGeom>
          <a:noFill/>
          <a:ln w="25400" cap="flat" cmpd="sng">
            <a:solidFill>
              <a:schemeClr val="dk1"/>
            </a:solidFill>
            <a:prstDash val="dot"/>
            <a:miter lim="800000"/>
            <a:headEnd type="none" w="sm" len="sm"/>
            <a:tailEnd type="none" w="sm" len="sm"/>
          </a:ln>
        </p:spPr>
      </p:cxnSp>
      <p:sp>
        <p:nvSpPr>
          <p:cNvPr id="6" name="Google Shape;297;p12">
            <a:extLst>
              <a:ext uri="{FF2B5EF4-FFF2-40B4-BE49-F238E27FC236}">
                <a16:creationId xmlns:a16="http://schemas.microsoft.com/office/drawing/2014/main" id="{F093D537-B6FA-FAE6-28AC-54AAF9BA0CB5}"/>
              </a:ext>
            </a:extLst>
          </p:cNvPr>
          <p:cNvSpPr/>
          <p:nvPr/>
        </p:nvSpPr>
        <p:spPr>
          <a:xfrm>
            <a:off x="1690130" y="4434604"/>
            <a:ext cx="24352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b="1">
                <a:solidFill>
                  <a:schemeClr val="dk1"/>
                </a:solidFill>
                <a:latin typeface="Century Gothic"/>
                <a:ea typeface="Century Gothic"/>
                <a:cs typeface="Century Gothic"/>
                <a:sym typeface="Century Gothic"/>
              </a:rPr>
              <a:t>the queen</a:t>
            </a:r>
            <a:endParaRPr sz="1800">
              <a:solidFill>
                <a:schemeClr val="dk1"/>
              </a:solidFill>
              <a:latin typeface="Calibri"/>
              <a:ea typeface="Calibri"/>
              <a:cs typeface="Calibri"/>
              <a:sym typeface="Calibri"/>
            </a:endParaRPr>
          </a:p>
        </p:txBody>
      </p:sp>
      <p:sp>
        <p:nvSpPr>
          <p:cNvPr id="7" name="Google Shape;298;p12">
            <a:extLst>
              <a:ext uri="{FF2B5EF4-FFF2-40B4-BE49-F238E27FC236}">
                <a16:creationId xmlns:a16="http://schemas.microsoft.com/office/drawing/2014/main" id="{EF8997BC-ABDD-BF7E-CB77-07F426C069E9}"/>
              </a:ext>
            </a:extLst>
          </p:cNvPr>
          <p:cNvSpPr/>
          <p:nvPr/>
        </p:nvSpPr>
        <p:spPr>
          <a:xfrm>
            <a:off x="1700277" y="5363216"/>
            <a:ext cx="213807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b="1">
                <a:solidFill>
                  <a:schemeClr val="dk1"/>
                </a:solidFill>
                <a:latin typeface="Century Gothic"/>
                <a:ea typeface="Century Gothic"/>
                <a:cs typeface="Century Gothic"/>
                <a:sym typeface="Century Gothic"/>
              </a:rPr>
              <a:t>in the parlour</a:t>
            </a:r>
            <a:endParaRPr sz="1800">
              <a:solidFill>
                <a:schemeClr val="dk1"/>
              </a:solidFill>
              <a:latin typeface="Calibri"/>
              <a:ea typeface="Calibri"/>
              <a:cs typeface="Calibri"/>
              <a:sym typeface="Calibri"/>
            </a:endParaRPr>
          </a:p>
        </p:txBody>
      </p:sp>
      <p:sp>
        <p:nvSpPr>
          <p:cNvPr id="20" name="Google Shape;299;p12">
            <a:extLst>
              <a:ext uri="{FF2B5EF4-FFF2-40B4-BE49-F238E27FC236}">
                <a16:creationId xmlns:a16="http://schemas.microsoft.com/office/drawing/2014/main" id="{5BACE4FF-7BC0-B6C6-0B65-71BB0175DD08}"/>
              </a:ext>
            </a:extLst>
          </p:cNvPr>
          <p:cNvSpPr/>
          <p:nvPr/>
        </p:nvSpPr>
        <p:spPr>
          <a:xfrm>
            <a:off x="1687495" y="4903259"/>
            <a:ext cx="190308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b="1">
                <a:solidFill>
                  <a:schemeClr val="dk1"/>
                </a:solidFill>
                <a:latin typeface="Century Gothic"/>
                <a:ea typeface="Century Gothic"/>
                <a:cs typeface="Century Gothic"/>
                <a:sym typeface="Century Gothic"/>
              </a:rPr>
              <a:t>at dawn</a:t>
            </a:r>
            <a:endParaRPr sz="1800">
              <a:solidFill>
                <a:schemeClr val="dk1"/>
              </a:solidFill>
              <a:latin typeface="Calibri"/>
              <a:ea typeface="Calibri"/>
              <a:cs typeface="Calibri"/>
              <a:sym typeface="Calibri"/>
            </a:endParaRPr>
          </a:p>
        </p:txBody>
      </p:sp>
      <p:sp>
        <p:nvSpPr>
          <p:cNvPr id="22" name="Google Shape;205;p8">
            <a:extLst>
              <a:ext uri="{FF2B5EF4-FFF2-40B4-BE49-F238E27FC236}">
                <a16:creationId xmlns:a16="http://schemas.microsoft.com/office/drawing/2014/main" id="{7BB7E8FB-4791-6F00-F06B-4234E2E35CA2}"/>
              </a:ext>
            </a:extLst>
          </p:cNvPr>
          <p:cNvSpPr txBox="1"/>
          <p:nvPr/>
        </p:nvSpPr>
        <p:spPr>
          <a:xfrm>
            <a:off x="457120" y="4275362"/>
            <a:ext cx="1069524" cy="14772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AU" sz="2000" b="1">
                <a:solidFill>
                  <a:schemeClr val="accent2"/>
                </a:solidFill>
                <a:latin typeface="Century Gothic"/>
                <a:ea typeface="Century Gothic"/>
                <a:cs typeface="Century Gothic"/>
                <a:sym typeface="Century Gothic"/>
              </a:rPr>
              <a:t>Who:</a:t>
            </a:r>
            <a:endParaRPr sz="2000" b="1">
              <a:solidFill>
                <a:schemeClr val="accent2"/>
              </a:solidFill>
              <a:latin typeface="Century Gothic"/>
              <a:ea typeface="Century Gothic"/>
              <a:cs typeface="Century Gothic"/>
              <a:sym typeface="Century Gothic"/>
            </a:endParaRPr>
          </a:p>
          <a:p>
            <a:pPr marL="0" marR="0" lvl="0" indent="0" algn="l" rtl="0">
              <a:lnSpc>
                <a:spcPct val="150000"/>
              </a:lnSpc>
              <a:spcBef>
                <a:spcPts val="0"/>
              </a:spcBef>
              <a:spcAft>
                <a:spcPts val="0"/>
              </a:spcAft>
              <a:buNone/>
            </a:pPr>
            <a:r>
              <a:rPr lang="en-AU" sz="2000" b="1">
                <a:solidFill>
                  <a:schemeClr val="accent2">
                    <a:lumMod val="50000"/>
                  </a:schemeClr>
                </a:solidFill>
                <a:latin typeface="Century Gothic"/>
                <a:ea typeface="Century Gothic"/>
                <a:cs typeface="Century Gothic"/>
                <a:sym typeface="Century Gothic"/>
              </a:rPr>
              <a:t>When:</a:t>
            </a:r>
            <a:endParaRPr b="1">
              <a:solidFill>
                <a:schemeClr val="accent2">
                  <a:lumMod val="50000"/>
                </a:schemeClr>
              </a:solidFill>
            </a:endParaRPr>
          </a:p>
          <a:p>
            <a:pPr marL="0" marR="0" lvl="0" indent="0" algn="l" rtl="0">
              <a:lnSpc>
                <a:spcPct val="150000"/>
              </a:lnSpc>
              <a:spcBef>
                <a:spcPts val="0"/>
              </a:spcBef>
              <a:spcAft>
                <a:spcPts val="0"/>
              </a:spcAft>
              <a:buNone/>
            </a:pPr>
            <a:r>
              <a:rPr lang="en-AU" sz="2000" b="1">
                <a:solidFill>
                  <a:srgbClr val="0070C0"/>
                </a:solidFill>
                <a:latin typeface="Century Gothic"/>
                <a:ea typeface="Century Gothic"/>
                <a:cs typeface="Century Gothic"/>
                <a:sym typeface="Century Gothic"/>
              </a:rPr>
              <a:t>Where:</a:t>
            </a:r>
            <a:endParaRPr b="1">
              <a:solidFill>
                <a:srgbClr val="0070C0"/>
              </a:solidFill>
            </a:endParaRPr>
          </a:p>
        </p:txBody>
      </p:sp>
      <p:pic>
        <p:nvPicPr>
          <p:cNvPr id="24" name="Picture 23">
            <a:extLst>
              <a:ext uri="{FF2B5EF4-FFF2-40B4-BE49-F238E27FC236}">
                <a16:creationId xmlns:a16="http://schemas.microsoft.com/office/drawing/2014/main" id="{CA696307-D6FA-BB0B-B324-9DB0DAD653B0}"/>
              </a:ext>
            </a:extLst>
          </p:cNvPr>
          <p:cNvPicPr>
            <a:picLocks noChangeAspect="1"/>
          </p:cNvPicPr>
          <p:nvPr/>
        </p:nvPicPr>
        <p:blipFill rotWithShape="1">
          <a:blip r:embed="rId6"/>
          <a:srcRect r="50779" b="49522"/>
          <a:stretch/>
        </p:blipFill>
        <p:spPr>
          <a:xfrm>
            <a:off x="7433467" y="1523606"/>
            <a:ext cx="4411204" cy="3024675"/>
          </a:xfrm>
          <a:prstGeom prst="rect">
            <a:avLst/>
          </a:prstGeom>
        </p:spPr>
      </p:pic>
    </p:spTree>
    <p:extLst>
      <p:ext uri="{BB962C8B-B14F-4D97-AF65-F5344CB8AC3E}">
        <p14:creationId xmlns:p14="http://schemas.microsoft.com/office/powerpoint/2010/main" val="215375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marR="0" lvl="0" indent="-457200" algn="l" defTabSz="914400" rtl="0" eaLnBrk="1" fontAlgn="auto" latinLnBrk="0" hangingPunct="1">
              <a:lnSpc>
                <a:spcPct val="100000"/>
              </a:lnSpc>
              <a:spcBef>
                <a:spcPts val="0"/>
              </a:spcBef>
              <a:spcAft>
                <a:spcPts val="0"/>
              </a:spcAft>
              <a:buClr>
                <a:srgbClr val="000000"/>
              </a:buClr>
              <a:buSzPts val="16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Answer the questions in note form</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Pts val="16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Use the notes to say the sentence, in this order:</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r>
              <a:rPr kumimoji="0" lang="en-AU" sz="2000" b="0"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what</a:t>
            </a:r>
            <a:r>
              <a:rPr kumimoji="0" lang="en-AU" sz="2000" b="0" i="0" u="none" strike="noStrike" kern="1200" cap="none" spc="0" normalizeH="0" baseline="0" noProof="0">
                <a:ln>
                  <a:noFill/>
                </a:ln>
                <a:solidFill>
                  <a:srgbClr val="385623"/>
                </a:solidFill>
                <a:effectLst/>
                <a:uLnTx/>
                <a:uFillTx/>
                <a:latin typeface="Century Gothic"/>
                <a:ea typeface="Century Gothic"/>
                <a:cs typeface="Century Gothic"/>
                <a:sym typeface="Century Gothic"/>
              </a:rPr>
              <a:t>,</a:t>
            </a: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and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lang="en-AU" sz="2000" b="0" i="0" u="none" strike="noStrike" kern="1200" cap="none" spc="0" normalizeH="0" baseline="0" noProof="0">
              <a:ln>
                <a:noFill/>
              </a:ln>
              <a:solidFill>
                <a:srgbClr val="0070C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3.    Write your sentence using correct punctuation.</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highlight>
                  <a:srgbClr val="FFFF00"/>
                </a:highlight>
                <a:uLnTx/>
                <a:uFillTx/>
                <a:latin typeface="Century Gothic"/>
                <a:ea typeface="Century Gothic"/>
                <a:cs typeface="Century Gothic"/>
                <a:sym typeface="Century Gothic"/>
              </a:rPr>
              <a:t>W</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hen</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what</a:t>
            </a:r>
            <a:r>
              <a:rPr kumimoji="0" lang="en-AU" sz="2000" b="1" i="0" u="none" strike="noStrike" kern="1200" cap="none" spc="0" normalizeH="0" baseline="0" noProof="0">
                <a:ln>
                  <a:noFill/>
                </a:ln>
                <a:solidFill>
                  <a:srgbClr val="E055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4.    Read your sentence – does it sound right? </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F68802"/>
                </a:solidFill>
                <a:effectLst/>
                <a:uLnTx/>
                <a:uFillTx/>
                <a:latin typeface="Century Gothic" panose="020B0502020202020204" pitchFamily="34" charset="0"/>
                <a:ea typeface="Segoe UI Symbol" panose="020B0502040204020203" pitchFamily="34" charset="0"/>
                <a:cs typeface="+mn-cs"/>
              </a:rPr>
              <a:t>She </a:t>
            </a: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ate.</a:t>
            </a: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 </a:t>
            </a:r>
            <a:r>
              <a:rPr kumimoji="0" lang="en-AU" sz="2800" b="0"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ate                                     .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 name="Google Shape;294;p12">
            <a:extLst>
              <a:ext uri="{FF2B5EF4-FFF2-40B4-BE49-F238E27FC236}">
                <a16:creationId xmlns:a16="http://schemas.microsoft.com/office/drawing/2014/main" id="{1329D7F0-DA21-0090-F202-5DDD49E9DC2A}"/>
              </a:ext>
            </a:extLst>
          </p:cNvPr>
          <p:cNvCxnSpPr/>
          <p:nvPr/>
        </p:nvCxnSpPr>
        <p:spPr>
          <a:xfrm>
            <a:off x="1634442" y="4806001"/>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 name="Google Shape;295;p12">
            <a:extLst>
              <a:ext uri="{FF2B5EF4-FFF2-40B4-BE49-F238E27FC236}">
                <a16:creationId xmlns:a16="http://schemas.microsoft.com/office/drawing/2014/main" id="{026A6A4B-8A7C-BBD7-3996-D111736B9D4C}"/>
              </a:ext>
            </a:extLst>
          </p:cNvPr>
          <p:cNvCxnSpPr/>
          <p:nvPr/>
        </p:nvCxnSpPr>
        <p:spPr>
          <a:xfrm>
            <a:off x="1664381" y="5288601"/>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5" name="Google Shape;296;p12">
            <a:extLst>
              <a:ext uri="{FF2B5EF4-FFF2-40B4-BE49-F238E27FC236}">
                <a16:creationId xmlns:a16="http://schemas.microsoft.com/office/drawing/2014/main" id="{B518E016-63CB-1C68-B46E-43FA2132E547}"/>
              </a:ext>
            </a:extLst>
          </p:cNvPr>
          <p:cNvCxnSpPr/>
          <p:nvPr/>
        </p:nvCxnSpPr>
        <p:spPr>
          <a:xfrm>
            <a:off x="1690130" y="5752649"/>
            <a:ext cx="4790423" cy="0"/>
          </a:xfrm>
          <a:prstGeom prst="straightConnector1">
            <a:avLst/>
          </a:prstGeom>
          <a:noFill/>
          <a:ln w="25400" cap="flat" cmpd="sng">
            <a:solidFill>
              <a:schemeClr val="dk1"/>
            </a:solidFill>
            <a:prstDash val="dot"/>
            <a:miter lim="800000"/>
            <a:headEnd type="none" w="sm" len="sm"/>
            <a:tailEnd type="none" w="sm" len="sm"/>
          </a:ln>
        </p:spPr>
      </p:cxnSp>
      <p:sp>
        <p:nvSpPr>
          <p:cNvPr id="22" name="Google Shape;205;p8">
            <a:extLst>
              <a:ext uri="{FF2B5EF4-FFF2-40B4-BE49-F238E27FC236}">
                <a16:creationId xmlns:a16="http://schemas.microsoft.com/office/drawing/2014/main" id="{7BB7E8FB-4791-6F00-F06B-4234E2E35CA2}"/>
              </a:ext>
            </a:extLst>
          </p:cNvPr>
          <p:cNvSpPr txBox="1"/>
          <p:nvPr/>
        </p:nvSpPr>
        <p:spPr>
          <a:xfrm>
            <a:off x="457120" y="4275362"/>
            <a:ext cx="1069524" cy="14772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endParaRPr kumimoji="0"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endParaRPr kumimoji="0" sz="1800" b="1" i="0" u="none" strike="noStrike" kern="1200" cap="none" spc="0" normalizeH="0" baseline="0" noProof="0">
              <a:ln>
                <a:noFill/>
              </a:ln>
              <a:solidFill>
                <a:srgbClr val="F68802">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sz="1800" b="1"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CA696307-D6FA-BB0B-B324-9DB0DAD653B0}"/>
              </a:ext>
            </a:extLst>
          </p:cNvPr>
          <p:cNvPicPr>
            <a:picLocks noChangeAspect="1"/>
          </p:cNvPicPr>
          <p:nvPr/>
        </p:nvPicPr>
        <p:blipFill rotWithShape="1">
          <a:blip r:embed="rId6"/>
          <a:srcRect r="50779" b="49522"/>
          <a:stretch/>
        </p:blipFill>
        <p:spPr>
          <a:xfrm>
            <a:off x="7433467" y="1523606"/>
            <a:ext cx="4411204" cy="3024675"/>
          </a:xfrm>
          <a:prstGeom prst="rect">
            <a:avLst/>
          </a:prstGeom>
        </p:spPr>
      </p:pic>
    </p:spTree>
    <p:extLst>
      <p:ext uri="{BB962C8B-B14F-4D97-AF65-F5344CB8AC3E}">
        <p14:creationId xmlns:p14="http://schemas.microsoft.com/office/powerpoint/2010/main" val="356802224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Sing a Song of Sixpence Part 2</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11</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 </a:t>
            </a:r>
            <a:r>
              <a:rPr kumimoji="0" lang="en-US" sz="2400" b="0" i="0"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What are the words for the nursery rhyme Sing a Song of Sixpence?</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1884727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6547566" y="1038938"/>
            <a:ext cx="4476743" cy="120032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do kings and queens do?</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2DB733E6-517D-A264-1FAD-CE6C4851D504}"/>
              </a:ext>
            </a:extLst>
          </p:cNvPr>
          <p:cNvSpPr txBox="1"/>
          <p:nvPr/>
        </p:nvSpPr>
        <p:spPr>
          <a:xfrm>
            <a:off x="6547566" y="2603677"/>
            <a:ext cx="4476743" cy="1569660"/>
          </a:xfrm>
          <a:prstGeom prst="rect">
            <a:avLst/>
          </a:prstGeom>
          <a:noFill/>
        </p:spPr>
        <p:txBody>
          <a:bodyPr wrap="square" rtlCol="0">
            <a:spAutoFit/>
          </a:bodyPr>
          <a:lstStyle/>
          <a:p>
            <a:r>
              <a:rPr lang="en-AU" sz="2400">
                <a:solidFill>
                  <a:schemeClr val="bg1"/>
                </a:solidFill>
                <a:latin typeface="Century Gothic" panose="020B0502020202020204" pitchFamily="34" charset="0"/>
              </a:rPr>
              <a:t>Kings and queens rule kingdoms. They make decisions and rules for their land and people. </a:t>
            </a:r>
          </a:p>
        </p:txBody>
      </p:sp>
      <p:pic>
        <p:nvPicPr>
          <p:cNvPr id="4" name="Picture 3">
            <a:extLst>
              <a:ext uri="{FF2B5EF4-FFF2-40B4-BE49-F238E27FC236}">
                <a16:creationId xmlns:a16="http://schemas.microsoft.com/office/drawing/2014/main" id="{0CF61EA0-6776-35BB-16D8-5A3965058E46}"/>
              </a:ext>
            </a:extLst>
          </p:cNvPr>
          <p:cNvPicPr>
            <a:picLocks noChangeAspect="1"/>
          </p:cNvPicPr>
          <p:nvPr/>
        </p:nvPicPr>
        <p:blipFill>
          <a:blip r:embed="rId9"/>
          <a:stretch>
            <a:fillRect/>
          </a:stretch>
        </p:blipFill>
        <p:spPr>
          <a:xfrm>
            <a:off x="1271588" y="867836"/>
            <a:ext cx="3540111" cy="5738406"/>
          </a:xfrm>
          <a:prstGeom prst="rect">
            <a:avLst/>
          </a:prstGeom>
        </p:spPr>
      </p:pic>
    </p:spTree>
    <p:extLst>
      <p:ext uri="{BB962C8B-B14F-4D97-AF65-F5344CB8AC3E}">
        <p14:creationId xmlns:p14="http://schemas.microsoft.com/office/powerpoint/2010/main" val="67230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3800">
                <a:solidFill>
                  <a:srgbClr val="000000"/>
                </a:solidFill>
                <a:latin typeface="Century Gothic" panose="020B0502020202020204" pitchFamily="34" charset="0"/>
              </a:rPr>
              <a:t>delicat</a:t>
            </a:r>
            <a:r>
              <a:rPr lang="en-AU" sz="13800">
                <a:solidFill>
                  <a:srgbClr val="FF0000"/>
                </a:solidFill>
                <a:latin typeface="Century Gothic" panose="020B0502020202020204" pitchFamily="34" charset="0"/>
              </a:rPr>
              <a:t>e</a:t>
            </a:r>
            <a:endParaRPr kumimoji="0" lang="en-AU" sz="13800" b="0" i="0" u="none" strike="noStrike" kern="1200" cap="none" spc="0" normalizeH="0" baseline="0" noProof="0">
              <a:ln>
                <a:noFill/>
              </a:ln>
              <a:solidFill>
                <a:srgbClr val="FF0000"/>
              </a:solidFill>
              <a:effectLst/>
              <a:uLnTx/>
              <a:uFillTx/>
              <a:latin typeface="Century Gothic" panose="020B0502020202020204" pitchFamily="34" charset="0"/>
              <a:ea typeface="+mn-ea"/>
              <a:cs typeface="+mn-cs"/>
            </a:endParaRPr>
          </a:p>
        </p:txBody>
      </p:sp>
      <p:sp>
        <p:nvSpPr>
          <p:cNvPr id="6" name="Oval 5">
            <a:extLst>
              <a:ext uri="{FF2B5EF4-FFF2-40B4-BE49-F238E27FC236}">
                <a16:creationId xmlns:a16="http://schemas.microsoft.com/office/drawing/2014/main" id="{4EED4316-6FEF-42DE-BEA5-29313CDC04AC}"/>
              </a:ext>
            </a:extLst>
          </p:cNvPr>
          <p:cNvSpPr/>
          <p:nvPr/>
        </p:nvSpPr>
        <p:spPr>
          <a:xfrm>
            <a:off x="8296413"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4378538" y="439188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3180290" y="4395061"/>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8F92387A-8269-4ECE-00EB-E5DF5E1AE137}"/>
              </a:ext>
            </a:extLst>
          </p:cNvPr>
          <p:cNvSpPr/>
          <p:nvPr/>
        </p:nvSpPr>
        <p:spPr>
          <a:xfrm>
            <a:off x="5127686"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47A87F4-BD6C-78D4-D2C8-6C535E2750A5}"/>
              </a:ext>
            </a:extLst>
          </p:cNvPr>
          <p:cNvSpPr/>
          <p:nvPr/>
        </p:nvSpPr>
        <p:spPr>
          <a:xfrm>
            <a:off x="5531873"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D95E0D3B-F92C-66E4-A93C-FEF3A8D89FFE}"/>
              </a:ext>
            </a:extLst>
          </p:cNvPr>
          <p:cNvSpPr/>
          <p:nvPr/>
        </p:nvSpPr>
        <p:spPr>
          <a:xfrm>
            <a:off x="6216781"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967161D-3E9B-77D8-E5F2-BEC7A701D3E4}"/>
              </a:ext>
            </a:extLst>
          </p:cNvPr>
          <p:cNvSpPr/>
          <p:nvPr/>
        </p:nvSpPr>
        <p:spPr>
          <a:xfrm>
            <a:off x="7344021"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27529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strike="noStrike" kern="1200" cap="none" spc="0" normalizeH="0" baseline="0" noProof="0">
                <a:ln>
                  <a:noFill/>
                </a:ln>
                <a:effectLst/>
                <a:uLnTx/>
                <a:uFillTx/>
                <a:latin typeface="Century Gothic" panose="020B0502020202020204" pitchFamily="34" charset="0"/>
                <a:cs typeface="Manjari" panose="02000503000000000000" pitchFamily="2" charset="0"/>
              </a:rPr>
              <a:t>Delicate means </a:t>
            </a:r>
            <a:r>
              <a:rPr lang="en-AU" sz="6000">
                <a:effectLst/>
                <a:latin typeface="Century Gothic" panose="020B0502020202020204" pitchFamily="34" charset="0"/>
                <a:ea typeface="Calibri" panose="020F0502020204030204" pitchFamily="34" charset="0"/>
                <a:cs typeface="Times New Roman" panose="02020603050405020304" pitchFamily="18" charset="0"/>
              </a:rPr>
              <a:t>fragile and easily broken.</a:t>
            </a:r>
            <a:endParaRPr kumimoji="0" lang="en-US" sz="6000" b="0" i="0" strike="noStrike" kern="1200" cap="none" spc="0" normalizeH="0" baseline="0" noProof="0">
              <a:ln>
                <a:noFill/>
              </a:ln>
              <a:effectLst/>
              <a:uLnTx/>
              <a:uFillTx/>
              <a:latin typeface="Century Gothic" panose="020B0502020202020204" pitchFamily="34" charset="0"/>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263082249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delicate</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delicate</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delicate</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delicate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pic>
        <p:nvPicPr>
          <p:cNvPr id="3" name="Picture 2" descr="A cup of tea with a spoon&#10;&#10;Description automatically generated">
            <a:extLst>
              <a:ext uri="{FF2B5EF4-FFF2-40B4-BE49-F238E27FC236}">
                <a16:creationId xmlns:a16="http://schemas.microsoft.com/office/drawing/2014/main" id="{41041722-9B8E-62E3-92F4-C9581C5B66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22" y="1709928"/>
            <a:ext cx="5669280" cy="3438144"/>
          </a:xfrm>
          <a:prstGeom prst="rect">
            <a:avLst/>
          </a:prstGeom>
        </p:spPr>
      </p:pic>
      <p:pic>
        <p:nvPicPr>
          <p:cNvPr id="5" name="Picture 4" descr="A close-up of a bunch of wrenches&#10;&#10;Description automatically generated">
            <a:extLst>
              <a:ext uri="{FF2B5EF4-FFF2-40B4-BE49-F238E27FC236}">
                <a16:creationId xmlns:a16="http://schemas.microsoft.com/office/drawing/2014/main" id="{7BAF8444-12AD-F1F3-8B89-D9957EBE5C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898" y="1706491"/>
            <a:ext cx="5669280" cy="3438144"/>
          </a:xfrm>
          <a:prstGeom prst="rect">
            <a:avLst/>
          </a:prstGeom>
        </p:spPr>
      </p:pic>
    </p:spTree>
    <p:extLst>
      <p:ext uri="{BB962C8B-B14F-4D97-AF65-F5344CB8AC3E}">
        <p14:creationId xmlns:p14="http://schemas.microsoft.com/office/powerpoint/2010/main" val="28720079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delicate</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delicate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group of wine glasses on a table&#10;&#10;Description automatically generated">
            <a:extLst>
              <a:ext uri="{FF2B5EF4-FFF2-40B4-BE49-F238E27FC236}">
                <a16:creationId xmlns:a16="http://schemas.microsoft.com/office/drawing/2014/main" id="{3C70125B-11AE-F234-B3E8-8AAA250E52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196561479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delicate</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delicate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wooden chest with metal handles&#10;&#10;Description automatically generated">
            <a:extLst>
              <a:ext uri="{FF2B5EF4-FFF2-40B4-BE49-F238E27FC236}">
                <a16:creationId xmlns:a16="http://schemas.microsoft.com/office/drawing/2014/main" id="{6B9B51E5-2817-EDBE-275B-7622350CA6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2064345"/>
            <a:ext cx="5669280" cy="3438144"/>
          </a:xfrm>
          <a:prstGeom prst="rect">
            <a:avLst/>
          </a:prstGeom>
        </p:spPr>
      </p:pic>
    </p:spTree>
    <p:extLst>
      <p:ext uri="{BB962C8B-B14F-4D97-AF65-F5344CB8AC3E}">
        <p14:creationId xmlns:p14="http://schemas.microsoft.com/office/powerpoint/2010/main" val="33229011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tea cup is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delicate</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Tree>
    <p:extLst>
      <p:ext uri="{BB962C8B-B14F-4D97-AF65-F5344CB8AC3E}">
        <p14:creationId xmlns:p14="http://schemas.microsoft.com/office/powerpoint/2010/main" val="298871044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200">
                <a:solidFill>
                  <a:srgbClr val="003A47"/>
                </a:solidFill>
                <a:latin typeface="Century Gothic" panose="020B0502020202020204" pitchFamily="34" charset="0"/>
                <a:cs typeface="Manjari" panose="02000503000000000000" pitchFamily="2" charset="0"/>
              </a:rPr>
              <a:t>The necklace is </a:t>
            </a:r>
            <a:r>
              <a:rPr lang="en-US" sz="6200">
                <a:solidFill>
                  <a:srgbClr val="FF0000"/>
                </a:solidFill>
                <a:latin typeface="Century Gothic" panose="020B0502020202020204" pitchFamily="34" charset="0"/>
                <a:cs typeface="Manjari" panose="02000503000000000000" pitchFamily="2" charset="0"/>
              </a:rPr>
              <a:t>delicate</a:t>
            </a:r>
            <a:r>
              <a:rPr lang="en-US" sz="6200">
                <a:solidFill>
                  <a:srgbClr val="003A47"/>
                </a:solidFill>
                <a:latin typeface="Century Gothic" panose="020B0502020202020204" pitchFamily="34" charset="0"/>
                <a:cs typeface="Manjari" panose="02000503000000000000" pitchFamily="2" charset="0"/>
              </a:rPr>
              <a:t>, so you need to be careful. </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259697011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After the</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 delicate </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plate fell off the bench, it smashed. </a:t>
            </a:r>
          </a:p>
        </p:txBody>
      </p:sp>
    </p:spTree>
    <p:extLst>
      <p:ext uri="{BB962C8B-B14F-4D97-AF65-F5344CB8AC3E}">
        <p14:creationId xmlns:p14="http://schemas.microsoft.com/office/powerpoint/2010/main" val="48476551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delicate</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delicate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 name="Picture 2" descr="A white vase with a bird on it&#10;&#10;Description automatically generated">
            <a:extLst>
              <a:ext uri="{FF2B5EF4-FFF2-40B4-BE49-F238E27FC236}">
                <a16:creationId xmlns:a16="http://schemas.microsoft.com/office/drawing/2014/main" id="{6FACD3E8-623D-4D4D-B806-8406B76D77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885" y="703884"/>
            <a:ext cx="3997943" cy="2424559"/>
          </a:xfrm>
          <a:prstGeom prst="rect">
            <a:avLst/>
          </a:prstGeom>
        </p:spPr>
      </p:pic>
      <p:pic>
        <p:nvPicPr>
          <p:cNvPr id="5" name="Picture 4" descr="A close-up of purple flowers&#10;&#10;Description automatically generated">
            <a:extLst>
              <a:ext uri="{FF2B5EF4-FFF2-40B4-BE49-F238E27FC236}">
                <a16:creationId xmlns:a16="http://schemas.microsoft.com/office/drawing/2014/main" id="{562F3945-AA4C-846B-903F-0133955148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933" y="3678599"/>
            <a:ext cx="3957546" cy="2400060"/>
          </a:xfrm>
          <a:prstGeom prst="rect">
            <a:avLst/>
          </a:prstGeom>
        </p:spPr>
      </p:pic>
      <p:pic>
        <p:nvPicPr>
          <p:cNvPr id="8" name="Picture 7" descr="A brick wall with a person's hand&#10;&#10;Description automatically generated">
            <a:extLst>
              <a:ext uri="{FF2B5EF4-FFF2-40B4-BE49-F238E27FC236}">
                <a16:creationId xmlns:a16="http://schemas.microsoft.com/office/drawing/2014/main" id="{9EC66668-AC0F-54D5-B3E8-668352C5BB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885" y="3678599"/>
            <a:ext cx="3957546" cy="2400060"/>
          </a:xfrm>
          <a:prstGeom prst="rect">
            <a:avLst/>
          </a:prstGeom>
        </p:spPr>
      </p:pic>
      <p:pic>
        <p:nvPicPr>
          <p:cNvPr id="15" name="Picture 14" descr="A close-up of a cable&#10;&#10;Description automatically generated">
            <a:extLst>
              <a:ext uri="{FF2B5EF4-FFF2-40B4-BE49-F238E27FC236}">
                <a16:creationId xmlns:a16="http://schemas.microsoft.com/office/drawing/2014/main" id="{5CF3D007-DB9E-2356-E227-C464F0206C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933" y="728383"/>
            <a:ext cx="3957546" cy="2400060"/>
          </a:xfrm>
          <a:prstGeom prst="rect">
            <a:avLst/>
          </a:prstGeom>
        </p:spPr>
      </p:pic>
    </p:spTree>
    <p:extLst>
      <p:ext uri="{BB962C8B-B14F-4D97-AF65-F5344CB8AC3E}">
        <p14:creationId xmlns:p14="http://schemas.microsoft.com/office/powerpoint/2010/main" val="383434988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0419" y="6210104"/>
            <a:ext cx="8768445" cy="584775"/>
          </a:xfrm>
          <a:prstGeom prst="rect">
            <a:avLst/>
          </a:prstGeom>
          <a:noFill/>
        </p:spPr>
        <p:txBody>
          <a:bodyPr wrap="square" rtlCol="0">
            <a:spAutoFit/>
          </a:bodyPr>
          <a:lstStyle/>
          <a:p>
            <a:pPr lvl="0">
              <a:defRPr/>
            </a:pPr>
            <a:r>
              <a:rPr lang="en-US" sz="3200">
                <a:latin typeface="Century Gothic" panose="020B0502020202020204" pitchFamily="34" charset="0"/>
                <a:cs typeface="Manjari" panose="02000503000000000000" pitchFamily="2" charset="0"/>
              </a:rPr>
              <a:t>Delicate means </a:t>
            </a:r>
            <a:r>
              <a:rPr lang="en-AU" sz="3200">
                <a:latin typeface="Century Gothic" panose="020B0502020202020204" pitchFamily="34" charset="0"/>
                <a:ea typeface="Calibri" panose="020F0502020204030204" pitchFamily="34" charset="0"/>
                <a:cs typeface="Times New Roman" panose="02020603050405020304" pitchFamily="18" charset="0"/>
              </a:rPr>
              <a:t>fragile and easily broken.</a:t>
            </a:r>
            <a:endParaRPr lang="en-US" sz="3200">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delicate</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delicate</a:t>
            </a:r>
          </a:p>
        </p:txBody>
      </p:sp>
      <p:pic>
        <p:nvPicPr>
          <p:cNvPr id="4" name="Picture 3">
            <a:extLst>
              <a:ext uri="{FF2B5EF4-FFF2-40B4-BE49-F238E27FC236}">
                <a16:creationId xmlns:a16="http://schemas.microsoft.com/office/drawing/2014/main" id="{DA0A0438-4A14-7ECA-CC10-1846AF66CB4B}"/>
              </a:ext>
            </a:extLst>
          </p:cNvPr>
          <p:cNvPicPr>
            <a:picLocks noChangeAspect="1"/>
          </p:cNvPicPr>
          <p:nvPr/>
        </p:nvPicPr>
        <p:blipFill>
          <a:blip r:embed="rId6"/>
          <a:stretch>
            <a:fillRect/>
          </a:stretch>
        </p:blipFill>
        <p:spPr>
          <a:xfrm>
            <a:off x="4436103" y="5091064"/>
            <a:ext cx="3319794" cy="1223322"/>
          </a:xfrm>
          <a:prstGeom prst="rect">
            <a:avLst/>
          </a:prstGeom>
        </p:spPr>
      </p:pic>
      <p:pic>
        <p:nvPicPr>
          <p:cNvPr id="3" name="Picture 2" descr="A white vase with a bird on it&#10;&#10;Description automatically generated">
            <a:extLst>
              <a:ext uri="{FF2B5EF4-FFF2-40B4-BE49-F238E27FC236}">
                <a16:creationId xmlns:a16="http://schemas.microsoft.com/office/drawing/2014/main" id="{F5F1DB6A-B875-9EB5-7894-FA39035231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5152" y="375282"/>
            <a:ext cx="4670589" cy="2832486"/>
          </a:xfrm>
          <a:prstGeom prst="rect">
            <a:avLst/>
          </a:prstGeom>
        </p:spPr>
      </p:pic>
    </p:spTree>
    <p:extLst>
      <p:ext uri="{BB962C8B-B14F-4D97-AF65-F5344CB8AC3E}">
        <p14:creationId xmlns:p14="http://schemas.microsoft.com/office/powerpoint/2010/main" val="244326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CA861F-B5DC-4C44-8B5F-8798D6FE424A}"/>
              </a:ext>
            </a:extLst>
          </p:cNvPr>
          <p:cNvPicPr>
            <a:picLocks noChangeAspect="1"/>
          </p:cNvPicPr>
          <p:nvPr/>
        </p:nvPicPr>
        <p:blipFill>
          <a:blip r:embed="rId2"/>
          <a:stretch>
            <a:fillRect/>
          </a:stretch>
        </p:blipFill>
        <p:spPr>
          <a:xfrm>
            <a:off x="273033" y="586743"/>
            <a:ext cx="11503059" cy="5086470"/>
          </a:xfrm>
          <a:prstGeom prst="rect">
            <a:avLst/>
          </a:prstGeom>
        </p:spPr>
      </p:pic>
    </p:spTree>
    <p:extLst>
      <p:ext uri="{BB962C8B-B14F-4D97-AF65-F5344CB8AC3E}">
        <p14:creationId xmlns:p14="http://schemas.microsoft.com/office/powerpoint/2010/main" val="2005373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4"/>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408287"/>
            <a:ext cx="11734786" cy="4188775"/>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Identifying statements and questions</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lang="en-AU" sz="2000" i="1">
                <a:solidFill>
                  <a:srgbClr val="000000"/>
                </a:solidFill>
                <a:latin typeface="Century Gothic" panose="020B0502020202020204" pitchFamily="34" charset="0"/>
                <a:ea typeface="Segoe UI Symbol" panose="020B0502040204020203" pitchFamily="34" charset="0"/>
              </a:rPr>
              <a:t>Read the sentence.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Label each </a:t>
            </a:r>
            <a:r>
              <a:rPr lang="en-AU" sz="2000" i="1">
                <a:solidFill>
                  <a:srgbClr val="000000"/>
                </a:solidFill>
                <a:latin typeface="Century Gothic" panose="020B0502020202020204" pitchFamily="34" charset="0"/>
                <a:ea typeface="Segoe UI Symbol" panose="020B0502040204020203" pitchFamily="34" charset="0"/>
              </a:rPr>
              <a:t>sentence with a Q for question or a S for statement. </a:t>
            </a:r>
            <a:endParaRPr kumimoji="0" lang="en-AU" sz="2000" b="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R="0" lvl="0" algn="l" defTabSz="914400" rtl="0" eaLnBrk="1" fontAlgn="auto" latinLnBrk="0" hangingPunct="1">
              <a:lnSpc>
                <a:spcPct val="150000"/>
              </a:lnSpc>
              <a:spcBef>
                <a:spcPts val="0"/>
              </a:spcBef>
              <a:spcAft>
                <a:spcPts val="1200"/>
              </a:spcAft>
              <a:buClrTx/>
              <a:buSzTx/>
              <a:tabLst/>
              <a:defRPr/>
            </a:pPr>
            <a:r>
              <a:rPr kumimoji="0" lang="en-AU" sz="2000" b="0" i="0"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kings and queens are the rulers of a kingdom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a:lnSpc>
                <a:spcPct val="150000"/>
              </a:lnSpc>
              <a:spcAft>
                <a:spcPts val="1200"/>
              </a:spcAft>
              <a:defRPr/>
            </a:pPr>
            <a:r>
              <a:rPr lang="en-AU" sz="2000">
                <a:solidFill>
                  <a:srgbClr val="000000"/>
                </a:solidFill>
                <a:latin typeface="Century Gothic" panose="020B0502020202020204" pitchFamily="34" charset="0"/>
                <a:ea typeface="Segoe UI Symbol" panose="020B0502040204020203" pitchFamily="34" charset="0"/>
              </a:rPr>
              <a:t>w</a:t>
            </a:r>
            <a:r>
              <a:rPr kumimoji="0" lang="en-AU" sz="2000" b="0" i="0"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hat is a female ruler of a kingdom called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a:lnSpc>
                <a:spcPct val="150000"/>
              </a:lnSpc>
              <a:spcAft>
                <a:spcPts val="1200"/>
              </a:spcAft>
              <a:defRPr/>
            </a:pPr>
            <a:r>
              <a:rPr lang="en-AU" sz="2000">
                <a:solidFill>
                  <a:srgbClr val="000000"/>
                </a:solidFill>
                <a:latin typeface="Century Gothic" panose="020B0502020202020204" pitchFamily="34" charset="0"/>
                <a:ea typeface="Segoe UI Symbol" panose="020B0502040204020203" pitchFamily="34" charset="0"/>
              </a:rPr>
              <a:t>w</a:t>
            </a:r>
            <a:r>
              <a:rPr kumimoji="0" lang="en-AU" sz="2000" b="0" i="0" strike="noStrike" kern="1200" cap="none" spc="0" normalizeH="0" baseline="0" noProof="0" err="1">
                <a:ln>
                  <a:noFill/>
                </a:ln>
                <a:solidFill>
                  <a:srgbClr val="000000"/>
                </a:solidFill>
                <a:effectLst/>
                <a:uLnTx/>
                <a:uFillTx/>
                <a:latin typeface="Century Gothic" panose="020B0502020202020204" pitchFamily="34" charset="0"/>
                <a:ea typeface="Segoe UI Symbol" panose="020B0502040204020203" pitchFamily="34" charset="0"/>
                <a:cs typeface="+mn-cs"/>
              </a:rPr>
              <a:t>ho</a:t>
            </a:r>
            <a:r>
              <a:rPr kumimoji="0" lang="en-AU" sz="2000" b="0" i="0"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is the king of Australia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endParaRPr kumimoji="0" lang="en-AU" sz="2000" b="0" i="0"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a:lnSpc>
                <a:spcPct val="150000"/>
              </a:lnSpc>
              <a:spcAft>
                <a:spcPts val="1200"/>
              </a:spcAft>
              <a:defRPr/>
            </a:pPr>
            <a:r>
              <a:rPr lang="en-AU" sz="2000">
                <a:solidFill>
                  <a:srgbClr val="000000"/>
                </a:solidFill>
                <a:latin typeface="Century Gothic" panose="020B0502020202020204" pitchFamily="34" charset="0"/>
                <a:ea typeface="Segoe UI Symbol" panose="020B0502040204020203" pitchFamily="34" charset="0"/>
              </a:rPr>
              <a:t>t</a:t>
            </a:r>
            <a:r>
              <a:rPr kumimoji="0" lang="en-AU" sz="2000" b="0" i="0"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he royal family live in a palace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2" name="TextBox 1">
            <a:extLst>
              <a:ext uri="{FF2B5EF4-FFF2-40B4-BE49-F238E27FC236}">
                <a16:creationId xmlns:a16="http://schemas.microsoft.com/office/drawing/2014/main" id="{E1DBD913-1515-C7BF-7D9D-170D46513C1D}"/>
              </a:ext>
            </a:extLst>
          </p:cNvPr>
          <p:cNvSpPr txBox="1"/>
          <p:nvPr/>
        </p:nvSpPr>
        <p:spPr>
          <a:xfrm>
            <a:off x="6971071" y="3167390"/>
            <a:ext cx="629265" cy="523220"/>
          </a:xfrm>
          <a:prstGeom prst="rect">
            <a:avLst/>
          </a:prstGeom>
          <a:noFill/>
        </p:spPr>
        <p:txBody>
          <a:bodyPr wrap="square" rtlCol="0">
            <a:spAutoFit/>
          </a:bodyPr>
          <a:lstStyle/>
          <a:p>
            <a:r>
              <a:rPr lang="en-AU" sz="2800" b="1">
                <a:solidFill>
                  <a:srgbClr val="FF0000"/>
                </a:solidFill>
                <a:latin typeface="Century Gothic" panose="020B0502020202020204" pitchFamily="34" charset="0"/>
              </a:rPr>
              <a:t>S</a:t>
            </a:r>
          </a:p>
        </p:txBody>
      </p:sp>
      <p:sp>
        <p:nvSpPr>
          <p:cNvPr id="3" name="TextBox 2">
            <a:extLst>
              <a:ext uri="{FF2B5EF4-FFF2-40B4-BE49-F238E27FC236}">
                <a16:creationId xmlns:a16="http://schemas.microsoft.com/office/drawing/2014/main" id="{CBD604CB-276B-8DB3-3AF1-6EBB2776BA24}"/>
              </a:ext>
            </a:extLst>
          </p:cNvPr>
          <p:cNvSpPr txBox="1"/>
          <p:nvPr/>
        </p:nvSpPr>
        <p:spPr>
          <a:xfrm>
            <a:off x="6980904" y="3772074"/>
            <a:ext cx="629265" cy="523220"/>
          </a:xfrm>
          <a:prstGeom prst="rect">
            <a:avLst/>
          </a:prstGeom>
          <a:noFill/>
        </p:spPr>
        <p:txBody>
          <a:bodyPr wrap="square" rtlCol="0">
            <a:spAutoFit/>
          </a:bodyPr>
          <a:lstStyle/>
          <a:p>
            <a:r>
              <a:rPr lang="en-AU" sz="2800" b="1">
                <a:solidFill>
                  <a:srgbClr val="FF0000"/>
                </a:solidFill>
                <a:latin typeface="Century Gothic" panose="020B0502020202020204" pitchFamily="34" charset="0"/>
              </a:rPr>
              <a:t>Q</a:t>
            </a:r>
          </a:p>
        </p:txBody>
      </p:sp>
      <p:sp>
        <p:nvSpPr>
          <p:cNvPr id="4" name="TextBox 3">
            <a:extLst>
              <a:ext uri="{FF2B5EF4-FFF2-40B4-BE49-F238E27FC236}">
                <a16:creationId xmlns:a16="http://schemas.microsoft.com/office/drawing/2014/main" id="{611892F3-45F2-D7FC-67DD-87D12678C81C}"/>
              </a:ext>
            </a:extLst>
          </p:cNvPr>
          <p:cNvSpPr txBox="1"/>
          <p:nvPr/>
        </p:nvSpPr>
        <p:spPr>
          <a:xfrm>
            <a:off x="6980904" y="4376758"/>
            <a:ext cx="629265" cy="523220"/>
          </a:xfrm>
          <a:prstGeom prst="rect">
            <a:avLst/>
          </a:prstGeom>
          <a:noFill/>
        </p:spPr>
        <p:txBody>
          <a:bodyPr wrap="square" rtlCol="0">
            <a:spAutoFit/>
          </a:bodyPr>
          <a:lstStyle/>
          <a:p>
            <a:r>
              <a:rPr lang="en-AU" sz="2800" b="1">
                <a:solidFill>
                  <a:srgbClr val="FF0000"/>
                </a:solidFill>
                <a:latin typeface="Century Gothic" panose="020B0502020202020204" pitchFamily="34" charset="0"/>
              </a:rPr>
              <a:t>Q</a:t>
            </a:r>
          </a:p>
        </p:txBody>
      </p:sp>
      <p:sp>
        <p:nvSpPr>
          <p:cNvPr id="5" name="TextBox 4">
            <a:extLst>
              <a:ext uri="{FF2B5EF4-FFF2-40B4-BE49-F238E27FC236}">
                <a16:creationId xmlns:a16="http://schemas.microsoft.com/office/drawing/2014/main" id="{C14199B6-5181-5D4C-106E-1F0687661D23}"/>
              </a:ext>
            </a:extLst>
          </p:cNvPr>
          <p:cNvSpPr txBox="1"/>
          <p:nvPr/>
        </p:nvSpPr>
        <p:spPr>
          <a:xfrm>
            <a:off x="6980904" y="4993684"/>
            <a:ext cx="629265" cy="523220"/>
          </a:xfrm>
          <a:prstGeom prst="rect">
            <a:avLst/>
          </a:prstGeom>
          <a:noFill/>
        </p:spPr>
        <p:txBody>
          <a:bodyPr wrap="square" rtlCol="0">
            <a:spAutoFit/>
          </a:bodyPr>
          <a:lstStyle/>
          <a:p>
            <a:r>
              <a:rPr lang="en-AU" sz="2800" b="1">
                <a:solidFill>
                  <a:srgbClr val="FF0000"/>
                </a:solidFill>
                <a:latin typeface="Century Gothic" panose="020B0502020202020204" pitchFamily="34" charset="0"/>
              </a:rPr>
              <a:t>S</a:t>
            </a:r>
          </a:p>
        </p:txBody>
      </p:sp>
    </p:spTree>
    <p:extLst>
      <p:ext uri="{BB962C8B-B14F-4D97-AF65-F5344CB8AC3E}">
        <p14:creationId xmlns:p14="http://schemas.microsoft.com/office/powerpoint/2010/main" val="314548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b="1">
                <a:solidFill>
                  <a:srgbClr val="FFFFFF"/>
                </a:solidFill>
                <a:latin typeface="Century Gothic" panose="020B0502020202020204" pitchFamily="34" charset="0"/>
              </a:rPr>
              <a:t>What can we look for in pictures to show us who is royal?</a:t>
            </a:r>
            <a:endPar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44959"/>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We can look for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14364" y="1237436"/>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62184"/>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We can look for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crowns, royal orbs, royal sceptres, thrones and palaces. </a:t>
            </a: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28" name="Picture 27">
            <a:extLst>
              <a:ext uri="{FF2B5EF4-FFF2-40B4-BE49-F238E27FC236}">
                <a16:creationId xmlns:a16="http://schemas.microsoft.com/office/drawing/2014/main" id="{80AEBC99-1660-489D-75B7-197AE0D3DF61}"/>
              </a:ext>
            </a:extLst>
          </p:cNvPr>
          <p:cNvPicPr>
            <a:picLocks noChangeAspect="1"/>
          </p:cNvPicPr>
          <p:nvPr/>
        </p:nvPicPr>
        <p:blipFill>
          <a:blip r:embed="rId6"/>
          <a:stretch>
            <a:fillRect/>
          </a:stretch>
        </p:blipFill>
        <p:spPr>
          <a:xfrm>
            <a:off x="376288" y="3521696"/>
            <a:ext cx="3481341" cy="2325709"/>
          </a:xfrm>
          <a:prstGeom prst="rect">
            <a:avLst/>
          </a:prstGeom>
        </p:spPr>
      </p:pic>
      <p:pic>
        <p:nvPicPr>
          <p:cNvPr id="29" name="Picture 28">
            <a:extLst>
              <a:ext uri="{FF2B5EF4-FFF2-40B4-BE49-F238E27FC236}">
                <a16:creationId xmlns:a16="http://schemas.microsoft.com/office/drawing/2014/main" id="{3D1CD10C-9854-B2D8-2FA8-BC17B8AE9A7B}"/>
              </a:ext>
            </a:extLst>
          </p:cNvPr>
          <p:cNvPicPr>
            <a:picLocks noChangeAspect="1"/>
          </p:cNvPicPr>
          <p:nvPr/>
        </p:nvPicPr>
        <p:blipFill rotWithShape="1">
          <a:blip r:embed="rId7"/>
          <a:srcRect b="32722"/>
          <a:stretch/>
        </p:blipFill>
        <p:spPr>
          <a:xfrm>
            <a:off x="4700579" y="3521696"/>
            <a:ext cx="2790842" cy="3043580"/>
          </a:xfrm>
          <a:prstGeom prst="rect">
            <a:avLst/>
          </a:prstGeom>
        </p:spPr>
      </p:pic>
      <p:pic>
        <p:nvPicPr>
          <p:cNvPr id="30" name="Picture 29">
            <a:extLst>
              <a:ext uri="{FF2B5EF4-FFF2-40B4-BE49-F238E27FC236}">
                <a16:creationId xmlns:a16="http://schemas.microsoft.com/office/drawing/2014/main" id="{118207B2-B005-05E0-8059-ECAB583164CA}"/>
              </a:ext>
            </a:extLst>
          </p:cNvPr>
          <p:cNvPicPr>
            <a:picLocks noChangeAspect="1"/>
          </p:cNvPicPr>
          <p:nvPr/>
        </p:nvPicPr>
        <p:blipFill>
          <a:blip r:embed="rId8"/>
          <a:stretch>
            <a:fillRect/>
          </a:stretch>
        </p:blipFill>
        <p:spPr>
          <a:xfrm>
            <a:off x="8589691" y="3580676"/>
            <a:ext cx="2547673" cy="3043580"/>
          </a:xfrm>
          <a:prstGeom prst="rect">
            <a:avLst/>
          </a:prstGeom>
        </p:spPr>
      </p:pic>
      <p:cxnSp>
        <p:nvCxnSpPr>
          <p:cNvPr id="31" name="Straight Arrow Connector 30">
            <a:extLst>
              <a:ext uri="{FF2B5EF4-FFF2-40B4-BE49-F238E27FC236}">
                <a16:creationId xmlns:a16="http://schemas.microsoft.com/office/drawing/2014/main" id="{3B895E7E-2437-6A13-E5B1-4EA19A4A0BC7}"/>
              </a:ext>
            </a:extLst>
          </p:cNvPr>
          <p:cNvCxnSpPr>
            <a:cxnSpLocks/>
          </p:cNvCxnSpPr>
          <p:nvPr/>
        </p:nvCxnSpPr>
        <p:spPr>
          <a:xfrm flipV="1">
            <a:off x="2014538" y="5102466"/>
            <a:ext cx="0" cy="10112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C6436A4-41A4-3178-3887-7E00FD16E2D4}"/>
              </a:ext>
            </a:extLst>
          </p:cNvPr>
          <p:cNvCxnSpPr>
            <a:cxnSpLocks/>
          </p:cNvCxnSpPr>
          <p:nvPr/>
        </p:nvCxnSpPr>
        <p:spPr>
          <a:xfrm>
            <a:off x="4955899" y="5102466"/>
            <a:ext cx="567543" cy="5629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487969F-0641-A95F-7571-384D99C2D339}"/>
              </a:ext>
            </a:extLst>
          </p:cNvPr>
          <p:cNvCxnSpPr>
            <a:cxnSpLocks/>
          </p:cNvCxnSpPr>
          <p:nvPr/>
        </p:nvCxnSpPr>
        <p:spPr>
          <a:xfrm flipH="1">
            <a:off x="6937042" y="3953524"/>
            <a:ext cx="501376" cy="3641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AA21CE0-1CE0-4B2A-A0A2-24DED5F7E403}"/>
              </a:ext>
            </a:extLst>
          </p:cNvPr>
          <p:cNvCxnSpPr>
            <a:cxnSpLocks/>
          </p:cNvCxnSpPr>
          <p:nvPr/>
        </p:nvCxnSpPr>
        <p:spPr>
          <a:xfrm>
            <a:off x="9848364" y="2984486"/>
            <a:ext cx="1" cy="5779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CAEE3C6-CEF9-F965-1BAD-96525E3CE55E}"/>
              </a:ext>
            </a:extLst>
          </p:cNvPr>
          <p:cNvCxnSpPr>
            <a:cxnSpLocks/>
          </p:cNvCxnSpPr>
          <p:nvPr/>
        </p:nvCxnSpPr>
        <p:spPr>
          <a:xfrm flipH="1">
            <a:off x="10546227" y="4135605"/>
            <a:ext cx="966922" cy="4488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098043B-2F30-8353-4B69-402B1AFC5986}"/>
              </a:ext>
            </a:extLst>
          </p:cNvPr>
          <p:cNvCxnSpPr>
            <a:cxnSpLocks/>
          </p:cNvCxnSpPr>
          <p:nvPr/>
        </p:nvCxnSpPr>
        <p:spPr>
          <a:xfrm flipV="1">
            <a:off x="8449567" y="4684550"/>
            <a:ext cx="998390" cy="417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0B73789-EA3F-263B-87F9-8E0909D219B7}"/>
              </a:ext>
            </a:extLst>
          </p:cNvPr>
          <p:cNvSpPr txBox="1"/>
          <p:nvPr/>
        </p:nvSpPr>
        <p:spPr>
          <a:xfrm>
            <a:off x="1484321" y="6126501"/>
            <a:ext cx="1052271" cy="369332"/>
          </a:xfrm>
          <a:prstGeom prst="rect">
            <a:avLst/>
          </a:prstGeom>
          <a:noFill/>
        </p:spPr>
        <p:txBody>
          <a:bodyPr wrap="square" rtlCol="0">
            <a:spAutoFit/>
          </a:bodyPr>
          <a:lstStyle/>
          <a:p>
            <a:pPr algn="ctr"/>
            <a:r>
              <a:rPr lang="en-AU" b="1">
                <a:solidFill>
                  <a:srgbClr val="FF0000"/>
                </a:solidFill>
                <a:latin typeface="Century Gothic" panose="020B0502020202020204" pitchFamily="34" charset="0"/>
              </a:rPr>
              <a:t>Palace</a:t>
            </a:r>
          </a:p>
        </p:txBody>
      </p:sp>
      <p:sp>
        <p:nvSpPr>
          <p:cNvPr id="38" name="TextBox 37">
            <a:extLst>
              <a:ext uri="{FF2B5EF4-FFF2-40B4-BE49-F238E27FC236}">
                <a16:creationId xmlns:a16="http://schemas.microsoft.com/office/drawing/2014/main" id="{8E900806-C8E8-217D-35B7-7FF76948C32B}"/>
              </a:ext>
            </a:extLst>
          </p:cNvPr>
          <p:cNvSpPr txBox="1"/>
          <p:nvPr/>
        </p:nvSpPr>
        <p:spPr>
          <a:xfrm>
            <a:off x="4174443" y="4623676"/>
            <a:ext cx="1052271" cy="646331"/>
          </a:xfrm>
          <a:prstGeom prst="rect">
            <a:avLst/>
          </a:prstGeom>
          <a:noFill/>
        </p:spPr>
        <p:txBody>
          <a:bodyPr wrap="square" rtlCol="0">
            <a:spAutoFit/>
          </a:bodyPr>
          <a:lstStyle/>
          <a:p>
            <a:pPr algn="ctr"/>
            <a:r>
              <a:rPr lang="en-AU" b="1">
                <a:solidFill>
                  <a:srgbClr val="FF0000"/>
                </a:solidFill>
                <a:latin typeface="Century Gothic" panose="020B0502020202020204" pitchFamily="34" charset="0"/>
              </a:rPr>
              <a:t>Royal orb</a:t>
            </a:r>
          </a:p>
        </p:txBody>
      </p:sp>
      <p:sp>
        <p:nvSpPr>
          <p:cNvPr id="39" name="TextBox 38">
            <a:extLst>
              <a:ext uri="{FF2B5EF4-FFF2-40B4-BE49-F238E27FC236}">
                <a16:creationId xmlns:a16="http://schemas.microsoft.com/office/drawing/2014/main" id="{B0EFBF02-7CA0-A040-4440-8CF7C94CEAC3}"/>
              </a:ext>
            </a:extLst>
          </p:cNvPr>
          <p:cNvSpPr txBox="1"/>
          <p:nvPr/>
        </p:nvSpPr>
        <p:spPr>
          <a:xfrm>
            <a:off x="7397296" y="3624445"/>
            <a:ext cx="1052271" cy="646331"/>
          </a:xfrm>
          <a:prstGeom prst="rect">
            <a:avLst/>
          </a:prstGeom>
          <a:noFill/>
        </p:spPr>
        <p:txBody>
          <a:bodyPr wrap="square" rtlCol="0">
            <a:spAutoFit/>
          </a:bodyPr>
          <a:lstStyle/>
          <a:p>
            <a:pPr algn="ctr"/>
            <a:r>
              <a:rPr lang="en-AU" b="1">
                <a:solidFill>
                  <a:srgbClr val="FF0000"/>
                </a:solidFill>
                <a:latin typeface="Century Gothic" panose="020B0502020202020204" pitchFamily="34" charset="0"/>
              </a:rPr>
              <a:t>Royal sceptre</a:t>
            </a:r>
          </a:p>
        </p:txBody>
      </p:sp>
      <p:sp>
        <p:nvSpPr>
          <p:cNvPr id="40" name="TextBox 39">
            <a:extLst>
              <a:ext uri="{FF2B5EF4-FFF2-40B4-BE49-F238E27FC236}">
                <a16:creationId xmlns:a16="http://schemas.microsoft.com/office/drawing/2014/main" id="{D0EDFE84-9554-F06A-2240-C88A0FF2C285}"/>
              </a:ext>
            </a:extLst>
          </p:cNvPr>
          <p:cNvSpPr txBox="1"/>
          <p:nvPr/>
        </p:nvSpPr>
        <p:spPr>
          <a:xfrm>
            <a:off x="7514420" y="4956168"/>
            <a:ext cx="1052271" cy="369332"/>
          </a:xfrm>
          <a:prstGeom prst="rect">
            <a:avLst/>
          </a:prstGeom>
          <a:noFill/>
        </p:spPr>
        <p:txBody>
          <a:bodyPr wrap="square" rtlCol="0">
            <a:spAutoFit/>
          </a:bodyPr>
          <a:lstStyle/>
          <a:p>
            <a:pPr algn="ctr"/>
            <a:r>
              <a:rPr lang="en-AU" b="1">
                <a:solidFill>
                  <a:srgbClr val="FF0000"/>
                </a:solidFill>
                <a:latin typeface="Century Gothic" panose="020B0502020202020204" pitchFamily="34" charset="0"/>
              </a:rPr>
              <a:t>Sword</a:t>
            </a:r>
          </a:p>
        </p:txBody>
      </p:sp>
      <p:sp>
        <p:nvSpPr>
          <p:cNvPr id="41" name="TextBox 40">
            <a:extLst>
              <a:ext uri="{FF2B5EF4-FFF2-40B4-BE49-F238E27FC236}">
                <a16:creationId xmlns:a16="http://schemas.microsoft.com/office/drawing/2014/main" id="{C79721FD-0895-A187-6440-536C8000D5E5}"/>
              </a:ext>
            </a:extLst>
          </p:cNvPr>
          <p:cNvSpPr txBox="1"/>
          <p:nvPr/>
        </p:nvSpPr>
        <p:spPr>
          <a:xfrm>
            <a:off x="9291783" y="2576810"/>
            <a:ext cx="1052271" cy="369332"/>
          </a:xfrm>
          <a:prstGeom prst="rect">
            <a:avLst/>
          </a:prstGeom>
          <a:noFill/>
        </p:spPr>
        <p:txBody>
          <a:bodyPr wrap="square" rtlCol="0">
            <a:spAutoFit/>
          </a:bodyPr>
          <a:lstStyle/>
          <a:p>
            <a:pPr algn="ctr"/>
            <a:r>
              <a:rPr lang="en-AU" b="1">
                <a:solidFill>
                  <a:srgbClr val="FF0000"/>
                </a:solidFill>
                <a:latin typeface="Century Gothic" panose="020B0502020202020204" pitchFamily="34" charset="0"/>
              </a:rPr>
              <a:t>Crown</a:t>
            </a:r>
          </a:p>
        </p:txBody>
      </p:sp>
      <p:sp>
        <p:nvSpPr>
          <p:cNvPr id="42" name="TextBox 41">
            <a:extLst>
              <a:ext uri="{FF2B5EF4-FFF2-40B4-BE49-F238E27FC236}">
                <a16:creationId xmlns:a16="http://schemas.microsoft.com/office/drawing/2014/main" id="{CAB032A4-C726-3628-16C0-AB0ADFF70556}"/>
              </a:ext>
            </a:extLst>
          </p:cNvPr>
          <p:cNvSpPr txBox="1"/>
          <p:nvPr/>
        </p:nvSpPr>
        <p:spPr>
          <a:xfrm>
            <a:off x="11029688" y="3723932"/>
            <a:ext cx="1052271" cy="369332"/>
          </a:xfrm>
          <a:prstGeom prst="rect">
            <a:avLst/>
          </a:prstGeom>
          <a:noFill/>
        </p:spPr>
        <p:txBody>
          <a:bodyPr wrap="square" rtlCol="0">
            <a:spAutoFit/>
          </a:bodyPr>
          <a:lstStyle/>
          <a:p>
            <a:pPr algn="ctr"/>
            <a:r>
              <a:rPr lang="en-AU" b="1">
                <a:solidFill>
                  <a:srgbClr val="FF0000"/>
                </a:solidFill>
                <a:latin typeface="Century Gothic" panose="020B0502020202020204" pitchFamily="34" charset="0"/>
              </a:rPr>
              <a:t>Throne</a:t>
            </a:r>
          </a:p>
        </p:txBody>
      </p:sp>
      <p:sp>
        <p:nvSpPr>
          <p:cNvPr id="43" name="TextBox 42">
            <a:extLst>
              <a:ext uri="{FF2B5EF4-FFF2-40B4-BE49-F238E27FC236}">
                <a16:creationId xmlns:a16="http://schemas.microsoft.com/office/drawing/2014/main" id="{918519CB-80F3-0C6F-6D50-3AD1AE1D25C8}"/>
              </a:ext>
            </a:extLst>
          </p:cNvPr>
          <p:cNvSpPr txBox="1"/>
          <p:nvPr/>
        </p:nvSpPr>
        <p:spPr>
          <a:xfrm>
            <a:off x="158139" y="900484"/>
            <a:ext cx="9071668" cy="2342116"/>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Objects Lined to Royalty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We have learned about some objects that are linked to kings, queens and the royal family. They show how important and powerful the members of the royal family are. </a:t>
            </a:r>
            <a:r>
              <a:rPr lang="en-AU" sz="2000">
                <a:solidFill>
                  <a:srgbClr val="000000"/>
                </a:solidFill>
                <a:latin typeface="Century Gothic" panose="020B0502020202020204" pitchFamily="34" charset="0"/>
              </a:rPr>
              <a:t>When something is royal, it belongs to a member of the royal family. </a:t>
            </a: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382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7" grpId="0"/>
      <p:bldP spid="38" grpId="0"/>
      <p:bldP spid="39" grpId="0"/>
      <p:bldP spid="40" grpId="0"/>
      <p:bldP spid="41" grpId="0"/>
      <p:bldP spid="42"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a:bodyPr>
          <a:lstStyle/>
          <a:p>
            <a:pPr>
              <a:lnSpc>
                <a:spcPct val="150000"/>
              </a:lnSpc>
            </a:pPr>
            <a:r>
              <a:rPr lang="en-AU" sz="4000" b="0">
                <a:latin typeface="Century Gothic" panose="020B0502020202020204" pitchFamily="34" charset="0"/>
              </a:rPr>
              <a:t>I can recite Sing a Song of Sixpence. </a:t>
            </a:r>
            <a:endParaRPr lang="en-US" sz="4000" b="0">
              <a:latin typeface="Century Gothic" panose="020B0502020202020204" pitchFamily="34" charset="0"/>
            </a:endParaRPr>
          </a:p>
        </p:txBody>
      </p:sp>
    </p:spTree>
    <p:extLst>
      <p:ext uri="{BB962C8B-B14F-4D97-AF65-F5344CB8AC3E}">
        <p14:creationId xmlns:p14="http://schemas.microsoft.com/office/powerpoint/2010/main" val="77499767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548941" y="5929135"/>
            <a:ext cx="2547366" cy="8412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dainty</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fancy, small, and pretty</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is special about the pie in the rhyme?</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64038"/>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pie is special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64038"/>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pie is special</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has blackbirds inside it that sing. </a:t>
            </a:r>
          </a:p>
        </p:txBody>
      </p:sp>
      <p:pic>
        <p:nvPicPr>
          <p:cNvPr id="2" name="Picture 1">
            <a:extLst>
              <a:ext uri="{FF2B5EF4-FFF2-40B4-BE49-F238E27FC236}">
                <a16:creationId xmlns:a16="http://schemas.microsoft.com/office/drawing/2014/main" id="{D8CDB8EC-8EA3-06B3-791A-8BEBA3ECAD38}"/>
              </a:ext>
            </a:extLst>
          </p:cNvPr>
          <p:cNvPicPr>
            <a:picLocks noChangeAspect="1"/>
          </p:cNvPicPr>
          <p:nvPr/>
        </p:nvPicPr>
        <p:blipFill>
          <a:blip r:embed="rId7"/>
          <a:stretch>
            <a:fillRect/>
          </a:stretch>
        </p:blipFill>
        <p:spPr>
          <a:xfrm>
            <a:off x="4040994" y="3179135"/>
            <a:ext cx="5281523" cy="3534219"/>
          </a:xfrm>
          <a:prstGeom prst="rect">
            <a:avLst/>
          </a:prstGeom>
        </p:spPr>
      </p:pic>
      <p:sp>
        <p:nvSpPr>
          <p:cNvPr id="9" name="TextBox 8">
            <a:extLst>
              <a:ext uri="{FF2B5EF4-FFF2-40B4-BE49-F238E27FC236}">
                <a16:creationId xmlns:a16="http://schemas.microsoft.com/office/drawing/2014/main" id="{E7766CB7-0250-103D-BDEC-E14E1BC9584C}"/>
              </a:ext>
            </a:extLst>
          </p:cNvPr>
          <p:cNvSpPr txBox="1"/>
          <p:nvPr/>
        </p:nvSpPr>
        <p:spPr>
          <a:xfrm>
            <a:off x="107633" y="765985"/>
            <a:ext cx="5269948" cy="4835106"/>
          </a:xfrm>
          <a:prstGeom prst="rect">
            <a:avLst/>
          </a:prstGeom>
          <a:noFill/>
        </p:spPr>
        <p:txBody>
          <a:bodyPr wrap="square" rtlCol="0">
            <a:spAutoFit/>
          </a:bodyPr>
          <a:lstStyle/>
          <a:p>
            <a:pPr lvl="0">
              <a:lnSpc>
                <a:spcPct val="150000"/>
              </a:lnSpc>
              <a:defRPr/>
            </a:pPr>
            <a:r>
              <a:rPr lang="en-AU" sz="2800" b="1">
                <a:solidFill>
                  <a:srgbClr val="000000"/>
                </a:solidFill>
                <a:latin typeface="Century Gothic" panose="020B0502020202020204" pitchFamily="34" charset="0"/>
              </a:rPr>
              <a:t>Sing a Song of Sixpence</a:t>
            </a:r>
          </a:p>
          <a:p>
            <a:pPr lvl="0">
              <a:lnSpc>
                <a:spcPct val="150000"/>
              </a:lnSpc>
              <a:defRPr/>
            </a:pPr>
            <a:r>
              <a:rPr lang="en-AU" sz="2000">
                <a:solidFill>
                  <a:srgbClr val="000000"/>
                </a:solidFill>
                <a:latin typeface="Century Gothic" panose="020B0502020202020204" pitchFamily="34" charset="0"/>
              </a:rPr>
              <a:t>Sing a song of sixpence, </a:t>
            </a:r>
          </a:p>
          <a:p>
            <a:pPr lvl="0">
              <a:lnSpc>
                <a:spcPct val="150000"/>
              </a:lnSpc>
              <a:defRPr/>
            </a:pPr>
            <a:r>
              <a:rPr lang="en-AU" sz="2000">
                <a:solidFill>
                  <a:srgbClr val="000000"/>
                </a:solidFill>
                <a:latin typeface="Century Gothic" panose="020B0502020202020204" pitchFamily="34" charset="0"/>
              </a:rPr>
              <a:t>A pocket full of rye, </a:t>
            </a:r>
          </a:p>
          <a:p>
            <a:pPr lvl="0">
              <a:lnSpc>
                <a:spcPct val="150000"/>
              </a:lnSpc>
              <a:defRPr/>
            </a:pPr>
            <a:r>
              <a:rPr lang="en-AU" sz="2000">
                <a:solidFill>
                  <a:srgbClr val="000000"/>
                </a:solidFill>
                <a:latin typeface="Century Gothic" panose="020B0502020202020204" pitchFamily="34" charset="0"/>
              </a:rPr>
              <a:t>Four and twenty blackbirds</a:t>
            </a:r>
          </a:p>
          <a:p>
            <a:pPr lvl="0">
              <a:lnSpc>
                <a:spcPct val="150000"/>
              </a:lnSpc>
              <a:defRPr/>
            </a:pPr>
            <a:r>
              <a:rPr lang="en-AU" sz="2000">
                <a:solidFill>
                  <a:srgbClr val="000000"/>
                </a:solidFill>
                <a:latin typeface="Century Gothic" panose="020B0502020202020204" pitchFamily="34" charset="0"/>
              </a:rPr>
              <a:t>Baked in a pie. </a:t>
            </a:r>
          </a:p>
          <a:p>
            <a:pPr lvl="0">
              <a:lnSpc>
                <a:spcPct val="150000"/>
              </a:lnSpc>
              <a:defRPr/>
            </a:pPr>
            <a:endParaRPr lang="en-AU" sz="2000">
              <a:solidFill>
                <a:srgbClr val="000000"/>
              </a:solidFill>
              <a:latin typeface="Century Gothic" panose="020B0502020202020204" pitchFamily="34" charset="0"/>
            </a:endParaRPr>
          </a:p>
          <a:p>
            <a:pPr lvl="0">
              <a:lnSpc>
                <a:spcPct val="150000"/>
              </a:lnSpc>
              <a:defRPr/>
            </a:pPr>
            <a:r>
              <a:rPr lang="en-AU" sz="2000">
                <a:solidFill>
                  <a:srgbClr val="000000"/>
                </a:solidFill>
                <a:latin typeface="Century Gothic" panose="020B0502020202020204" pitchFamily="34" charset="0"/>
              </a:rPr>
              <a:t>When the pie was opened, </a:t>
            </a:r>
          </a:p>
          <a:p>
            <a:pPr lvl="0">
              <a:lnSpc>
                <a:spcPct val="150000"/>
              </a:lnSpc>
              <a:defRPr/>
            </a:pPr>
            <a:r>
              <a:rPr lang="en-AU" sz="2000">
                <a:solidFill>
                  <a:srgbClr val="000000"/>
                </a:solidFill>
                <a:latin typeface="Century Gothic" panose="020B0502020202020204" pitchFamily="34" charset="0"/>
              </a:rPr>
              <a:t>The birds began sing;</a:t>
            </a:r>
          </a:p>
          <a:p>
            <a:pPr lvl="0">
              <a:lnSpc>
                <a:spcPct val="150000"/>
              </a:lnSpc>
              <a:defRPr/>
            </a:pPr>
            <a:r>
              <a:rPr lang="en-AU" sz="2000">
                <a:solidFill>
                  <a:srgbClr val="000000"/>
                </a:solidFill>
                <a:latin typeface="Century Gothic" panose="020B0502020202020204" pitchFamily="34" charset="0"/>
              </a:rPr>
              <a:t>Now wasn’t that a dainty dish</a:t>
            </a:r>
          </a:p>
          <a:p>
            <a:pPr lvl="0">
              <a:lnSpc>
                <a:spcPct val="150000"/>
              </a:lnSpc>
              <a:defRPr/>
            </a:pPr>
            <a:r>
              <a:rPr lang="en-AU" sz="2000">
                <a:solidFill>
                  <a:srgbClr val="000000"/>
                </a:solidFill>
                <a:latin typeface="Century Gothic" panose="020B0502020202020204" pitchFamily="34" charset="0"/>
              </a:rPr>
              <a:t>To set before the king?</a:t>
            </a:r>
          </a:p>
        </p:txBody>
      </p:sp>
    </p:spTree>
    <p:extLst>
      <p:ext uri="{BB962C8B-B14F-4D97-AF65-F5344CB8AC3E}">
        <p14:creationId xmlns:p14="http://schemas.microsoft.com/office/powerpoint/2010/main" val="317176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are the king and queen doing in the story?</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327186"/>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king is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and the queen is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3023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3023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king is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counting money, </a:t>
            </a:r>
            <a:r>
              <a:rPr kumimoji="0" lang="en-AU" sz="140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and the queen is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eating bread and honey.</a:t>
            </a:r>
          </a:p>
        </p:txBody>
      </p:sp>
      <p:pic>
        <p:nvPicPr>
          <p:cNvPr id="7" name="Picture 6">
            <a:extLst>
              <a:ext uri="{FF2B5EF4-FFF2-40B4-BE49-F238E27FC236}">
                <a16:creationId xmlns:a16="http://schemas.microsoft.com/office/drawing/2014/main" id="{CCA547DB-5557-9803-9DBD-BBA856732A09}"/>
              </a:ext>
            </a:extLst>
          </p:cNvPr>
          <p:cNvPicPr>
            <a:picLocks noChangeAspect="1"/>
          </p:cNvPicPr>
          <p:nvPr/>
        </p:nvPicPr>
        <p:blipFill>
          <a:blip r:embed="rId7"/>
          <a:stretch>
            <a:fillRect/>
          </a:stretch>
        </p:blipFill>
        <p:spPr>
          <a:xfrm>
            <a:off x="4455293" y="2998382"/>
            <a:ext cx="5423341" cy="3626098"/>
          </a:xfrm>
          <a:prstGeom prst="rect">
            <a:avLst/>
          </a:prstGeom>
        </p:spPr>
      </p:pic>
      <p:sp>
        <p:nvSpPr>
          <p:cNvPr id="9" name="TextBox 8">
            <a:extLst>
              <a:ext uri="{FF2B5EF4-FFF2-40B4-BE49-F238E27FC236}">
                <a16:creationId xmlns:a16="http://schemas.microsoft.com/office/drawing/2014/main" id="{9F7B0082-E725-8A02-BB24-5E302B0F9D43}"/>
              </a:ext>
            </a:extLst>
          </p:cNvPr>
          <p:cNvSpPr txBox="1"/>
          <p:nvPr/>
        </p:nvSpPr>
        <p:spPr>
          <a:xfrm>
            <a:off x="327414" y="1471332"/>
            <a:ext cx="5269948" cy="1880451"/>
          </a:xfrm>
          <a:prstGeom prst="rect">
            <a:avLst/>
          </a:prstGeom>
          <a:noFill/>
        </p:spPr>
        <p:txBody>
          <a:bodyPr wrap="square" rtlCol="0">
            <a:spAutoFit/>
          </a:bodyPr>
          <a:lstStyle/>
          <a:p>
            <a:pPr lvl="0">
              <a:lnSpc>
                <a:spcPct val="150000"/>
              </a:lnSpc>
              <a:defRPr/>
            </a:pPr>
            <a:r>
              <a:rPr lang="en-AU" sz="2000">
                <a:solidFill>
                  <a:srgbClr val="000000"/>
                </a:solidFill>
                <a:latin typeface="Century Gothic" panose="020B0502020202020204" pitchFamily="34" charset="0"/>
              </a:rPr>
              <a:t>The king was in his counting house </a:t>
            </a:r>
          </a:p>
          <a:p>
            <a:pPr lvl="0">
              <a:lnSpc>
                <a:spcPct val="150000"/>
              </a:lnSpc>
              <a:defRPr/>
            </a:pPr>
            <a:r>
              <a:rPr lang="en-AU" sz="2000">
                <a:solidFill>
                  <a:srgbClr val="000000"/>
                </a:solidFill>
                <a:latin typeface="Century Gothic" panose="020B0502020202020204" pitchFamily="34" charset="0"/>
              </a:rPr>
              <a:t>Counting out his money; </a:t>
            </a:r>
          </a:p>
          <a:p>
            <a:pPr lvl="0">
              <a:lnSpc>
                <a:spcPct val="150000"/>
              </a:lnSpc>
              <a:defRPr/>
            </a:pPr>
            <a:r>
              <a:rPr lang="en-AU" sz="2000">
                <a:solidFill>
                  <a:srgbClr val="000000"/>
                </a:solidFill>
                <a:latin typeface="Century Gothic" panose="020B0502020202020204" pitchFamily="34" charset="0"/>
              </a:rPr>
              <a:t>The queen was in the parlour, </a:t>
            </a:r>
          </a:p>
          <a:p>
            <a:pPr lvl="0">
              <a:lnSpc>
                <a:spcPct val="150000"/>
              </a:lnSpc>
              <a:defRPr/>
            </a:pPr>
            <a:r>
              <a:rPr lang="en-AU" sz="2000">
                <a:solidFill>
                  <a:srgbClr val="000000"/>
                </a:solidFill>
                <a:latin typeface="Century Gothic" panose="020B0502020202020204" pitchFamily="34" charset="0"/>
              </a:rPr>
              <a:t>Eating breading and honey. </a:t>
            </a:r>
          </a:p>
        </p:txBody>
      </p:sp>
    </p:spTree>
    <p:extLst>
      <p:ext uri="{BB962C8B-B14F-4D97-AF65-F5344CB8AC3E}">
        <p14:creationId xmlns:p14="http://schemas.microsoft.com/office/powerpoint/2010/main" val="109788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5045382"/>
            <a:ext cx="2547366" cy="18056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maid</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person who cleans the inside of a house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pecked</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bitten, struck, or poked by a bird’s beak </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How might the maid have felt when the blackbird pecked her?</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28415"/>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maid might have felt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28415"/>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1773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maid</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might have </a:t>
            </a:r>
            <a:r>
              <a:rPr lang="en-AU" sz="1400">
                <a:solidFill>
                  <a:srgbClr val="000000"/>
                </a:solidFill>
                <a:latin typeface="Century Gothic" panose="020B0502020202020204" pitchFamily="34" charset="0"/>
              </a:rPr>
              <a:t>felt </a:t>
            </a:r>
            <a:r>
              <a:rPr lang="en-AU" sz="1400" b="1">
                <a:solidFill>
                  <a:srgbClr val="000000"/>
                </a:solidFill>
                <a:latin typeface="Century Gothic" panose="020B0502020202020204" pitchFamily="34" charset="0"/>
              </a:rPr>
              <a:t>scared, annoyed, angry or upset</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8" name="Picture 7">
            <a:extLst>
              <a:ext uri="{FF2B5EF4-FFF2-40B4-BE49-F238E27FC236}">
                <a16:creationId xmlns:a16="http://schemas.microsoft.com/office/drawing/2014/main" id="{25F66C03-95F5-97E8-322D-203B11E39436}"/>
              </a:ext>
            </a:extLst>
          </p:cNvPr>
          <p:cNvPicPr>
            <a:picLocks noChangeAspect="1"/>
          </p:cNvPicPr>
          <p:nvPr/>
        </p:nvPicPr>
        <p:blipFill>
          <a:blip r:embed="rId7"/>
          <a:stretch>
            <a:fillRect/>
          </a:stretch>
        </p:blipFill>
        <p:spPr>
          <a:xfrm>
            <a:off x="3921694" y="3019648"/>
            <a:ext cx="5554130" cy="3710454"/>
          </a:xfrm>
          <a:prstGeom prst="rect">
            <a:avLst/>
          </a:prstGeom>
        </p:spPr>
      </p:pic>
      <p:sp>
        <p:nvSpPr>
          <p:cNvPr id="9" name="TextBox 8">
            <a:extLst>
              <a:ext uri="{FF2B5EF4-FFF2-40B4-BE49-F238E27FC236}">
                <a16:creationId xmlns:a16="http://schemas.microsoft.com/office/drawing/2014/main" id="{CC79BEA7-C294-D154-3D08-67630F83987E}"/>
              </a:ext>
            </a:extLst>
          </p:cNvPr>
          <p:cNvSpPr txBox="1"/>
          <p:nvPr/>
        </p:nvSpPr>
        <p:spPr>
          <a:xfrm>
            <a:off x="317507" y="1269618"/>
            <a:ext cx="5269948" cy="1880451"/>
          </a:xfrm>
          <a:prstGeom prst="rect">
            <a:avLst/>
          </a:prstGeom>
          <a:noFill/>
        </p:spPr>
        <p:txBody>
          <a:bodyPr wrap="square" rtlCol="0">
            <a:spAutoFit/>
          </a:bodyPr>
          <a:lstStyle/>
          <a:p>
            <a:pPr lvl="0">
              <a:lnSpc>
                <a:spcPct val="150000"/>
              </a:lnSpc>
              <a:defRPr/>
            </a:pPr>
            <a:r>
              <a:rPr lang="en-AU" sz="2000">
                <a:solidFill>
                  <a:srgbClr val="000000"/>
                </a:solidFill>
                <a:latin typeface="Century Gothic" panose="020B0502020202020204" pitchFamily="34" charset="0"/>
              </a:rPr>
              <a:t>The maid was in the garden, </a:t>
            </a:r>
          </a:p>
          <a:p>
            <a:pPr lvl="0">
              <a:lnSpc>
                <a:spcPct val="150000"/>
              </a:lnSpc>
              <a:defRPr/>
            </a:pPr>
            <a:r>
              <a:rPr lang="en-AU" sz="2000">
                <a:solidFill>
                  <a:srgbClr val="000000"/>
                </a:solidFill>
                <a:latin typeface="Century Gothic" panose="020B0502020202020204" pitchFamily="34" charset="0"/>
              </a:rPr>
              <a:t>Hanging out the clothes, </a:t>
            </a:r>
          </a:p>
          <a:p>
            <a:pPr lvl="0">
              <a:lnSpc>
                <a:spcPct val="150000"/>
              </a:lnSpc>
              <a:defRPr/>
            </a:pPr>
            <a:r>
              <a:rPr lang="en-AU" sz="2000">
                <a:solidFill>
                  <a:srgbClr val="000000"/>
                </a:solidFill>
                <a:latin typeface="Century Gothic" panose="020B0502020202020204" pitchFamily="34" charset="0"/>
              </a:rPr>
              <a:t>When down came a blackbird</a:t>
            </a:r>
          </a:p>
          <a:p>
            <a:pPr lvl="0">
              <a:lnSpc>
                <a:spcPct val="150000"/>
              </a:lnSpc>
              <a:defRPr/>
            </a:pPr>
            <a:r>
              <a:rPr lang="en-AU" sz="2000">
                <a:solidFill>
                  <a:srgbClr val="000000"/>
                </a:solidFill>
                <a:latin typeface="Century Gothic" panose="020B0502020202020204" pitchFamily="34" charset="0"/>
              </a:rPr>
              <a:t>And pecked at her toes! </a:t>
            </a:r>
          </a:p>
        </p:txBody>
      </p:sp>
    </p:spTree>
    <p:extLst>
      <p:ext uri="{BB962C8B-B14F-4D97-AF65-F5344CB8AC3E}">
        <p14:creationId xmlns:p14="http://schemas.microsoft.com/office/powerpoint/2010/main" val="133313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07633" y="1817656"/>
            <a:ext cx="5269948" cy="4835106"/>
          </a:xfrm>
          <a:prstGeom prst="rect">
            <a:avLst/>
          </a:prstGeom>
          <a:noFill/>
        </p:spPr>
        <p:txBody>
          <a:bodyPr wrap="square" rtlCol="0">
            <a:spAutoFit/>
          </a:bodyPr>
          <a:lstStyle/>
          <a:p>
            <a:pPr lvl="0">
              <a:lnSpc>
                <a:spcPct val="150000"/>
              </a:lnSpc>
              <a:defRPr/>
            </a:pPr>
            <a:r>
              <a:rPr lang="en-AU" sz="2800" b="1">
                <a:solidFill>
                  <a:srgbClr val="000000"/>
                </a:solidFill>
                <a:latin typeface="Century Gothic" panose="020B0502020202020204" pitchFamily="34" charset="0"/>
              </a:rPr>
              <a:t>Sing a Song of Sixpence</a:t>
            </a:r>
          </a:p>
          <a:p>
            <a:pPr lvl="0">
              <a:lnSpc>
                <a:spcPct val="150000"/>
              </a:lnSpc>
              <a:defRPr/>
            </a:pPr>
            <a:r>
              <a:rPr lang="en-AU" sz="2000">
                <a:solidFill>
                  <a:srgbClr val="000000"/>
                </a:solidFill>
                <a:latin typeface="Century Gothic" panose="020B0502020202020204" pitchFamily="34" charset="0"/>
              </a:rPr>
              <a:t>Sing a song of sixpence, </a:t>
            </a:r>
          </a:p>
          <a:p>
            <a:pPr lvl="0">
              <a:lnSpc>
                <a:spcPct val="150000"/>
              </a:lnSpc>
              <a:defRPr/>
            </a:pPr>
            <a:r>
              <a:rPr lang="en-AU" sz="2000">
                <a:solidFill>
                  <a:srgbClr val="000000"/>
                </a:solidFill>
                <a:latin typeface="Century Gothic" panose="020B0502020202020204" pitchFamily="34" charset="0"/>
              </a:rPr>
              <a:t>A pocket full of rye, </a:t>
            </a:r>
          </a:p>
          <a:p>
            <a:pPr lvl="0">
              <a:lnSpc>
                <a:spcPct val="150000"/>
              </a:lnSpc>
              <a:defRPr/>
            </a:pPr>
            <a:r>
              <a:rPr lang="en-AU" sz="2000">
                <a:solidFill>
                  <a:srgbClr val="000000"/>
                </a:solidFill>
                <a:latin typeface="Century Gothic" panose="020B0502020202020204" pitchFamily="34" charset="0"/>
              </a:rPr>
              <a:t>Four and twenty blackbirds</a:t>
            </a:r>
          </a:p>
          <a:p>
            <a:pPr lvl="0">
              <a:lnSpc>
                <a:spcPct val="150000"/>
              </a:lnSpc>
              <a:defRPr/>
            </a:pPr>
            <a:r>
              <a:rPr lang="en-AU" sz="2000">
                <a:solidFill>
                  <a:srgbClr val="000000"/>
                </a:solidFill>
                <a:latin typeface="Century Gothic" panose="020B0502020202020204" pitchFamily="34" charset="0"/>
              </a:rPr>
              <a:t>Baked in a pie. </a:t>
            </a:r>
          </a:p>
          <a:p>
            <a:pPr lvl="0">
              <a:lnSpc>
                <a:spcPct val="150000"/>
              </a:lnSpc>
              <a:defRPr/>
            </a:pPr>
            <a:endParaRPr lang="en-AU" sz="2000">
              <a:solidFill>
                <a:srgbClr val="000000"/>
              </a:solidFill>
              <a:latin typeface="Century Gothic" panose="020B0502020202020204" pitchFamily="34" charset="0"/>
            </a:endParaRPr>
          </a:p>
          <a:p>
            <a:pPr lvl="0">
              <a:lnSpc>
                <a:spcPct val="150000"/>
              </a:lnSpc>
              <a:defRPr/>
            </a:pPr>
            <a:r>
              <a:rPr lang="en-AU" sz="2000">
                <a:solidFill>
                  <a:srgbClr val="000000"/>
                </a:solidFill>
                <a:latin typeface="Century Gothic" panose="020B0502020202020204" pitchFamily="34" charset="0"/>
              </a:rPr>
              <a:t>When the pie was opened, </a:t>
            </a:r>
          </a:p>
          <a:p>
            <a:pPr lvl="0">
              <a:lnSpc>
                <a:spcPct val="150000"/>
              </a:lnSpc>
              <a:defRPr/>
            </a:pPr>
            <a:r>
              <a:rPr lang="en-AU" sz="2000">
                <a:solidFill>
                  <a:srgbClr val="000000"/>
                </a:solidFill>
                <a:latin typeface="Century Gothic" panose="020B0502020202020204" pitchFamily="34" charset="0"/>
              </a:rPr>
              <a:t>The birds began sing;</a:t>
            </a:r>
          </a:p>
          <a:p>
            <a:pPr lvl="0">
              <a:lnSpc>
                <a:spcPct val="150000"/>
              </a:lnSpc>
              <a:defRPr/>
            </a:pPr>
            <a:r>
              <a:rPr lang="en-AU" sz="2000">
                <a:solidFill>
                  <a:srgbClr val="000000"/>
                </a:solidFill>
                <a:latin typeface="Century Gothic" panose="020B0502020202020204" pitchFamily="34" charset="0"/>
              </a:rPr>
              <a:t>Now wasn’t that a dainty dish</a:t>
            </a:r>
          </a:p>
          <a:p>
            <a:pPr lvl="0">
              <a:lnSpc>
                <a:spcPct val="150000"/>
              </a:lnSpc>
              <a:defRPr/>
            </a:pPr>
            <a:r>
              <a:rPr lang="en-AU" sz="2000">
                <a:solidFill>
                  <a:srgbClr val="000000"/>
                </a:solidFill>
                <a:latin typeface="Century Gothic" panose="020B0502020202020204" pitchFamily="34" charset="0"/>
              </a:rPr>
              <a:t>To set before the king?</a:t>
            </a: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3576288"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Reading Fluency Passage</a:t>
            </a:r>
          </a:p>
        </p:txBody>
      </p:sp>
      <p:sp>
        <p:nvSpPr>
          <p:cNvPr id="4" name="TextBox 3">
            <a:extLst>
              <a:ext uri="{FF2B5EF4-FFF2-40B4-BE49-F238E27FC236}">
                <a16:creationId xmlns:a16="http://schemas.microsoft.com/office/drawing/2014/main" id="{BCD95C8C-7645-A0F8-77C4-15EB7429D98D}"/>
              </a:ext>
            </a:extLst>
          </p:cNvPr>
          <p:cNvSpPr txBox="1"/>
          <p:nvPr/>
        </p:nvSpPr>
        <p:spPr>
          <a:xfrm>
            <a:off x="6096000" y="2463987"/>
            <a:ext cx="5269948" cy="4188775"/>
          </a:xfrm>
          <a:prstGeom prst="rect">
            <a:avLst/>
          </a:prstGeom>
          <a:noFill/>
        </p:spPr>
        <p:txBody>
          <a:bodyPr wrap="square" rtlCol="0">
            <a:spAutoFit/>
          </a:bodyPr>
          <a:lstStyle/>
          <a:p>
            <a:pPr lvl="0">
              <a:lnSpc>
                <a:spcPct val="150000"/>
              </a:lnSpc>
              <a:defRPr/>
            </a:pPr>
            <a:r>
              <a:rPr lang="en-AU" sz="2000">
                <a:solidFill>
                  <a:srgbClr val="000000"/>
                </a:solidFill>
                <a:latin typeface="Century Gothic" panose="020B0502020202020204" pitchFamily="34" charset="0"/>
              </a:rPr>
              <a:t>The king was in his counting house </a:t>
            </a:r>
          </a:p>
          <a:p>
            <a:pPr lvl="0">
              <a:lnSpc>
                <a:spcPct val="150000"/>
              </a:lnSpc>
              <a:defRPr/>
            </a:pPr>
            <a:r>
              <a:rPr lang="en-AU" sz="2000">
                <a:solidFill>
                  <a:srgbClr val="000000"/>
                </a:solidFill>
                <a:latin typeface="Century Gothic" panose="020B0502020202020204" pitchFamily="34" charset="0"/>
              </a:rPr>
              <a:t>Counting out his money; </a:t>
            </a:r>
          </a:p>
          <a:p>
            <a:pPr lvl="0">
              <a:lnSpc>
                <a:spcPct val="150000"/>
              </a:lnSpc>
              <a:defRPr/>
            </a:pPr>
            <a:r>
              <a:rPr lang="en-AU" sz="2000">
                <a:solidFill>
                  <a:srgbClr val="000000"/>
                </a:solidFill>
                <a:latin typeface="Century Gothic" panose="020B0502020202020204" pitchFamily="34" charset="0"/>
              </a:rPr>
              <a:t>The queen was in the parlour, </a:t>
            </a:r>
          </a:p>
          <a:p>
            <a:pPr lvl="0">
              <a:lnSpc>
                <a:spcPct val="150000"/>
              </a:lnSpc>
              <a:defRPr/>
            </a:pPr>
            <a:r>
              <a:rPr lang="en-AU" sz="2000">
                <a:solidFill>
                  <a:srgbClr val="000000"/>
                </a:solidFill>
                <a:latin typeface="Century Gothic" panose="020B0502020202020204" pitchFamily="34" charset="0"/>
              </a:rPr>
              <a:t>Eating breading and honey. </a:t>
            </a:r>
          </a:p>
          <a:p>
            <a:pPr lvl="0">
              <a:lnSpc>
                <a:spcPct val="150000"/>
              </a:lnSpc>
              <a:defRPr/>
            </a:pPr>
            <a:endParaRPr lang="en-AU" sz="2000">
              <a:solidFill>
                <a:srgbClr val="000000"/>
              </a:solidFill>
              <a:latin typeface="Century Gothic" panose="020B0502020202020204" pitchFamily="34" charset="0"/>
            </a:endParaRPr>
          </a:p>
          <a:p>
            <a:pPr lvl="0">
              <a:lnSpc>
                <a:spcPct val="150000"/>
              </a:lnSpc>
              <a:defRPr/>
            </a:pPr>
            <a:r>
              <a:rPr lang="en-AU" sz="2000">
                <a:solidFill>
                  <a:srgbClr val="000000"/>
                </a:solidFill>
                <a:latin typeface="Century Gothic" panose="020B0502020202020204" pitchFamily="34" charset="0"/>
              </a:rPr>
              <a:t>The maid was in the garden, </a:t>
            </a:r>
          </a:p>
          <a:p>
            <a:pPr lvl="0">
              <a:lnSpc>
                <a:spcPct val="150000"/>
              </a:lnSpc>
              <a:defRPr/>
            </a:pPr>
            <a:r>
              <a:rPr lang="en-AU" sz="2000">
                <a:solidFill>
                  <a:srgbClr val="000000"/>
                </a:solidFill>
                <a:latin typeface="Century Gothic" panose="020B0502020202020204" pitchFamily="34" charset="0"/>
              </a:rPr>
              <a:t>Hanging out the clothes, </a:t>
            </a:r>
          </a:p>
          <a:p>
            <a:pPr lvl="0">
              <a:lnSpc>
                <a:spcPct val="150000"/>
              </a:lnSpc>
              <a:defRPr/>
            </a:pPr>
            <a:r>
              <a:rPr lang="en-AU" sz="2000">
                <a:solidFill>
                  <a:srgbClr val="000000"/>
                </a:solidFill>
                <a:latin typeface="Century Gothic" panose="020B0502020202020204" pitchFamily="34" charset="0"/>
              </a:rPr>
              <a:t>When down came a blackbird</a:t>
            </a:r>
          </a:p>
          <a:p>
            <a:pPr lvl="0">
              <a:lnSpc>
                <a:spcPct val="150000"/>
              </a:lnSpc>
              <a:defRPr/>
            </a:pPr>
            <a:r>
              <a:rPr lang="en-AU" sz="2000">
                <a:solidFill>
                  <a:srgbClr val="000000"/>
                </a:solidFill>
                <a:latin typeface="Century Gothic" panose="020B0502020202020204" pitchFamily="34" charset="0"/>
              </a:rPr>
              <a:t>And pecked at her toes! </a:t>
            </a:r>
          </a:p>
        </p:txBody>
      </p:sp>
      <p:pic>
        <p:nvPicPr>
          <p:cNvPr id="6" name="Picture 5">
            <a:extLst>
              <a:ext uri="{FF2B5EF4-FFF2-40B4-BE49-F238E27FC236}">
                <a16:creationId xmlns:a16="http://schemas.microsoft.com/office/drawing/2014/main" id="{DA2BB4E8-A3A1-B710-6C07-A86B9FB3233F}"/>
              </a:ext>
            </a:extLst>
          </p:cNvPr>
          <p:cNvPicPr>
            <a:picLocks noChangeAspect="1"/>
          </p:cNvPicPr>
          <p:nvPr/>
        </p:nvPicPr>
        <p:blipFill rotWithShape="1">
          <a:blip r:embed="rId3"/>
          <a:srcRect t="14252" b="53808"/>
          <a:stretch/>
        </p:blipFill>
        <p:spPr>
          <a:xfrm>
            <a:off x="4072270" y="106638"/>
            <a:ext cx="8012097" cy="1711018"/>
          </a:xfrm>
          <a:prstGeom prst="rect">
            <a:avLst/>
          </a:prstGeom>
        </p:spPr>
      </p:pic>
    </p:spTree>
    <p:extLst>
      <p:ext uri="{BB962C8B-B14F-4D97-AF65-F5344CB8AC3E}">
        <p14:creationId xmlns:p14="http://schemas.microsoft.com/office/powerpoint/2010/main" val="17248175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1368082" y="1098997"/>
            <a:ext cx="4476743" cy="1569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are the words for the nursery rhyme Sing a Song of Sixpence?</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 name="TextBox 1">
            <a:extLst>
              <a:ext uri="{FF2B5EF4-FFF2-40B4-BE49-F238E27FC236}">
                <a16:creationId xmlns:a16="http://schemas.microsoft.com/office/drawing/2014/main" id="{234D66A1-E09E-8251-C23D-C577CF11364A}"/>
              </a:ext>
            </a:extLst>
          </p:cNvPr>
          <p:cNvSpPr txBox="1"/>
          <p:nvPr/>
        </p:nvSpPr>
        <p:spPr>
          <a:xfrm>
            <a:off x="288480" y="2776892"/>
            <a:ext cx="5269948" cy="3963842"/>
          </a:xfrm>
          <a:prstGeom prst="rect">
            <a:avLst/>
          </a:prstGeom>
          <a:noFill/>
        </p:spPr>
        <p:txBody>
          <a:bodyPr wrap="square" rtlCol="0">
            <a:spAutoFit/>
          </a:bodyPr>
          <a:lstStyle/>
          <a:p>
            <a:pPr lvl="0">
              <a:lnSpc>
                <a:spcPct val="150000"/>
              </a:lnSpc>
              <a:defRPr/>
            </a:pPr>
            <a:r>
              <a:rPr lang="en-AU" sz="2000" b="1">
                <a:solidFill>
                  <a:schemeClr val="bg1"/>
                </a:solidFill>
                <a:latin typeface="Century Gothic" panose="020B0502020202020204" pitchFamily="34" charset="0"/>
              </a:rPr>
              <a:t>Sing a Song of Sixpence</a:t>
            </a:r>
          </a:p>
          <a:p>
            <a:pPr lvl="0">
              <a:lnSpc>
                <a:spcPct val="150000"/>
              </a:lnSpc>
              <a:defRPr/>
            </a:pPr>
            <a:r>
              <a:rPr lang="en-AU" sz="1600">
                <a:solidFill>
                  <a:schemeClr val="bg1"/>
                </a:solidFill>
                <a:latin typeface="Century Gothic" panose="020B0502020202020204" pitchFamily="34" charset="0"/>
              </a:rPr>
              <a:t>Sing a song of sixpence, </a:t>
            </a:r>
          </a:p>
          <a:p>
            <a:pPr lvl="0">
              <a:lnSpc>
                <a:spcPct val="150000"/>
              </a:lnSpc>
              <a:defRPr/>
            </a:pPr>
            <a:r>
              <a:rPr lang="en-AU" sz="1600">
                <a:solidFill>
                  <a:schemeClr val="bg1"/>
                </a:solidFill>
                <a:latin typeface="Century Gothic" panose="020B0502020202020204" pitchFamily="34" charset="0"/>
              </a:rPr>
              <a:t>A pocket full of rye, </a:t>
            </a:r>
          </a:p>
          <a:p>
            <a:pPr lvl="0">
              <a:lnSpc>
                <a:spcPct val="150000"/>
              </a:lnSpc>
              <a:defRPr/>
            </a:pPr>
            <a:r>
              <a:rPr lang="en-AU" sz="1600">
                <a:solidFill>
                  <a:schemeClr val="bg1"/>
                </a:solidFill>
                <a:latin typeface="Century Gothic" panose="020B0502020202020204" pitchFamily="34" charset="0"/>
              </a:rPr>
              <a:t>Four and twenty blackbirds</a:t>
            </a:r>
          </a:p>
          <a:p>
            <a:pPr lvl="0">
              <a:lnSpc>
                <a:spcPct val="150000"/>
              </a:lnSpc>
              <a:defRPr/>
            </a:pPr>
            <a:r>
              <a:rPr lang="en-AU" sz="1600">
                <a:solidFill>
                  <a:schemeClr val="bg1"/>
                </a:solidFill>
                <a:latin typeface="Century Gothic" panose="020B0502020202020204" pitchFamily="34" charset="0"/>
              </a:rPr>
              <a:t>Baked in a pie. </a:t>
            </a:r>
          </a:p>
          <a:p>
            <a:pPr lvl="0">
              <a:lnSpc>
                <a:spcPct val="150000"/>
              </a:lnSpc>
              <a:defRPr/>
            </a:pPr>
            <a:endParaRPr lang="en-AU" sz="1600">
              <a:solidFill>
                <a:schemeClr val="bg1"/>
              </a:solidFill>
              <a:latin typeface="Century Gothic" panose="020B0502020202020204" pitchFamily="34" charset="0"/>
            </a:endParaRPr>
          </a:p>
          <a:p>
            <a:pPr lvl="0">
              <a:lnSpc>
                <a:spcPct val="150000"/>
              </a:lnSpc>
              <a:defRPr/>
            </a:pPr>
            <a:r>
              <a:rPr lang="en-AU" sz="1600">
                <a:solidFill>
                  <a:schemeClr val="bg1"/>
                </a:solidFill>
                <a:latin typeface="Century Gothic" panose="020B0502020202020204" pitchFamily="34" charset="0"/>
              </a:rPr>
              <a:t>When the pie was opened, </a:t>
            </a:r>
          </a:p>
          <a:p>
            <a:pPr lvl="0">
              <a:lnSpc>
                <a:spcPct val="150000"/>
              </a:lnSpc>
              <a:defRPr/>
            </a:pPr>
            <a:r>
              <a:rPr lang="en-AU" sz="1600">
                <a:solidFill>
                  <a:schemeClr val="bg1"/>
                </a:solidFill>
                <a:latin typeface="Century Gothic" panose="020B0502020202020204" pitchFamily="34" charset="0"/>
              </a:rPr>
              <a:t>The birds began sing;</a:t>
            </a:r>
          </a:p>
          <a:p>
            <a:pPr lvl="0">
              <a:lnSpc>
                <a:spcPct val="150000"/>
              </a:lnSpc>
              <a:defRPr/>
            </a:pPr>
            <a:r>
              <a:rPr lang="en-AU" sz="1600">
                <a:solidFill>
                  <a:schemeClr val="bg1"/>
                </a:solidFill>
                <a:latin typeface="Century Gothic" panose="020B0502020202020204" pitchFamily="34" charset="0"/>
              </a:rPr>
              <a:t>Now wasn’t that a dainty dish</a:t>
            </a:r>
          </a:p>
          <a:p>
            <a:pPr lvl="0">
              <a:lnSpc>
                <a:spcPct val="150000"/>
              </a:lnSpc>
              <a:defRPr/>
            </a:pPr>
            <a:r>
              <a:rPr lang="en-AU" sz="1600">
                <a:solidFill>
                  <a:schemeClr val="bg1"/>
                </a:solidFill>
                <a:latin typeface="Century Gothic" panose="020B0502020202020204" pitchFamily="34" charset="0"/>
              </a:rPr>
              <a:t>To set before the king?</a:t>
            </a:r>
          </a:p>
        </p:txBody>
      </p:sp>
      <p:sp>
        <p:nvSpPr>
          <p:cNvPr id="3" name="TextBox 2">
            <a:extLst>
              <a:ext uri="{FF2B5EF4-FFF2-40B4-BE49-F238E27FC236}">
                <a16:creationId xmlns:a16="http://schemas.microsoft.com/office/drawing/2014/main" id="{F37AACB0-35EE-6002-EC9A-CC975021B529}"/>
              </a:ext>
            </a:extLst>
          </p:cNvPr>
          <p:cNvSpPr txBox="1"/>
          <p:nvPr/>
        </p:nvSpPr>
        <p:spPr>
          <a:xfrm>
            <a:off x="3709805" y="3294458"/>
            <a:ext cx="5269948" cy="3456011"/>
          </a:xfrm>
          <a:prstGeom prst="rect">
            <a:avLst/>
          </a:prstGeom>
          <a:noFill/>
        </p:spPr>
        <p:txBody>
          <a:bodyPr wrap="square" rtlCol="0">
            <a:spAutoFit/>
          </a:bodyPr>
          <a:lstStyle/>
          <a:p>
            <a:pPr lvl="0">
              <a:lnSpc>
                <a:spcPct val="150000"/>
              </a:lnSpc>
              <a:defRPr/>
            </a:pPr>
            <a:r>
              <a:rPr lang="en-AU" sz="1600">
                <a:solidFill>
                  <a:schemeClr val="bg1"/>
                </a:solidFill>
                <a:latin typeface="Century Gothic" panose="020B0502020202020204" pitchFamily="34" charset="0"/>
              </a:rPr>
              <a:t>The king was in his counting house </a:t>
            </a:r>
          </a:p>
          <a:p>
            <a:pPr lvl="0">
              <a:lnSpc>
                <a:spcPct val="150000"/>
              </a:lnSpc>
              <a:defRPr/>
            </a:pPr>
            <a:r>
              <a:rPr lang="en-AU" sz="1600">
                <a:solidFill>
                  <a:schemeClr val="bg1"/>
                </a:solidFill>
                <a:latin typeface="Century Gothic" panose="020B0502020202020204" pitchFamily="34" charset="0"/>
              </a:rPr>
              <a:t>Counting out his money; </a:t>
            </a:r>
          </a:p>
          <a:p>
            <a:pPr lvl="0">
              <a:lnSpc>
                <a:spcPct val="150000"/>
              </a:lnSpc>
              <a:defRPr/>
            </a:pPr>
            <a:r>
              <a:rPr lang="en-AU" sz="1600">
                <a:solidFill>
                  <a:schemeClr val="bg1"/>
                </a:solidFill>
                <a:latin typeface="Century Gothic" panose="020B0502020202020204" pitchFamily="34" charset="0"/>
              </a:rPr>
              <a:t>The queen was in the parlour, </a:t>
            </a:r>
          </a:p>
          <a:p>
            <a:pPr lvl="0">
              <a:lnSpc>
                <a:spcPct val="150000"/>
              </a:lnSpc>
              <a:defRPr/>
            </a:pPr>
            <a:r>
              <a:rPr lang="en-AU" sz="1600">
                <a:solidFill>
                  <a:schemeClr val="bg1"/>
                </a:solidFill>
                <a:latin typeface="Century Gothic" panose="020B0502020202020204" pitchFamily="34" charset="0"/>
              </a:rPr>
              <a:t>Eating breading and honey. </a:t>
            </a:r>
          </a:p>
          <a:p>
            <a:pPr lvl="0">
              <a:lnSpc>
                <a:spcPct val="150000"/>
              </a:lnSpc>
              <a:defRPr/>
            </a:pPr>
            <a:endParaRPr lang="en-AU" sz="1600">
              <a:solidFill>
                <a:schemeClr val="bg1"/>
              </a:solidFill>
              <a:latin typeface="Century Gothic" panose="020B0502020202020204" pitchFamily="34" charset="0"/>
            </a:endParaRPr>
          </a:p>
          <a:p>
            <a:pPr lvl="0">
              <a:lnSpc>
                <a:spcPct val="150000"/>
              </a:lnSpc>
              <a:defRPr/>
            </a:pPr>
            <a:r>
              <a:rPr lang="en-AU" sz="1600">
                <a:solidFill>
                  <a:schemeClr val="bg1"/>
                </a:solidFill>
                <a:latin typeface="Century Gothic" panose="020B0502020202020204" pitchFamily="34" charset="0"/>
              </a:rPr>
              <a:t>The maid was in the garden, </a:t>
            </a:r>
          </a:p>
          <a:p>
            <a:pPr lvl="0">
              <a:lnSpc>
                <a:spcPct val="150000"/>
              </a:lnSpc>
              <a:defRPr/>
            </a:pPr>
            <a:r>
              <a:rPr lang="en-AU" sz="1600">
                <a:solidFill>
                  <a:schemeClr val="bg1"/>
                </a:solidFill>
                <a:latin typeface="Century Gothic" panose="020B0502020202020204" pitchFamily="34" charset="0"/>
              </a:rPr>
              <a:t>Hanging out the clothes, </a:t>
            </a:r>
          </a:p>
          <a:p>
            <a:pPr lvl="0">
              <a:lnSpc>
                <a:spcPct val="150000"/>
              </a:lnSpc>
              <a:defRPr/>
            </a:pPr>
            <a:r>
              <a:rPr lang="en-AU" sz="1600">
                <a:solidFill>
                  <a:schemeClr val="bg1"/>
                </a:solidFill>
                <a:latin typeface="Century Gothic" panose="020B0502020202020204" pitchFamily="34" charset="0"/>
              </a:rPr>
              <a:t>When down came a blackbird</a:t>
            </a:r>
          </a:p>
          <a:p>
            <a:pPr lvl="0">
              <a:lnSpc>
                <a:spcPct val="150000"/>
              </a:lnSpc>
              <a:defRPr/>
            </a:pPr>
            <a:r>
              <a:rPr lang="en-AU" sz="1600">
                <a:solidFill>
                  <a:schemeClr val="bg1"/>
                </a:solidFill>
                <a:latin typeface="Century Gothic" panose="020B0502020202020204" pitchFamily="34" charset="0"/>
              </a:rPr>
              <a:t>And pecked at her toes! </a:t>
            </a:r>
          </a:p>
        </p:txBody>
      </p:sp>
      <p:pic>
        <p:nvPicPr>
          <p:cNvPr id="5" name="Picture 4">
            <a:extLst>
              <a:ext uri="{FF2B5EF4-FFF2-40B4-BE49-F238E27FC236}">
                <a16:creationId xmlns:a16="http://schemas.microsoft.com/office/drawing/2014/main" id="{7888DA15-DD40-CAD3-7490-7B70256135ED}"/>
              </a:ext>
            </a:extLst>
          </p:cNvPr>
          <p:cNvPicPr>
            <a:picLocks noChangeAspect="1"/>
          </p:cNvPicPr>
          <p:nvPr/>
        </p:nvPicPr>
        <p:blipFill>
          <a:blip r:embed="rId9"/>
          <a:stretch>
            <a:fillRect/>
          </a:stretch>
        </p:blipFill>
        <p:spPr>
          <a:xfrm>
            <a:off x="7454315" y="801446"/>
            <a:ext cx="2739930" cy="1833470"/>
          </a:xfrm>
          <a:prstGeom prst="rect">
            <a:avLst/>
          </a:prstGeom>
        </p:spPr>
      </p:pic>
      <p:pic>
        <p:nvPicPr>
          <p:cNvPr id="6" name="Picture 5">
            <a:extLst>
              <a:ext uri="{FF2B5EF4-FFF2-40B4-BE49-F238E27FC236}">
                <a16:creationId xmlns:a16="http://schemas.microsoft.com/office/drawing/2014/main" id="{CEEA66CE-42D5-1B1A-7A15-8D907561881A}"/>
              </a:ext>
            </a:extLst>
          </p:cNvPr>
          <p:cNvPicPr>
            <a:picLocks noChangeAspect="1"/>
          </p:cNvPicPr>
          <p:nvPr/>
        </p:nvPicPr>
        <p:blipFill>
          <a:blip r:embed="rId10"/>
          <a:stretch>
            <a:fillRect/>
          </a:stretch>
        </p:blipFill>
        <p:spPr>
          <a:xfrm>
            <a:off x="9322566" y="2065586"/>
            <a:ext cx="2739930" cy="1831944"/>
          </a:xfrm>
          <a:prstGeom prst="rect">
            <a:avLst/>
          </a:prstGeom>
        </p:spPr>
      </p:pic>
      <p:pic>
        <p:nvPicPr>
          <p:cNvPr id="7" name="Picture 6">
            <a:extLst>
              <a:ext uri="{FF2B5EF4-FFF2-40B4-BE49-F238E27FC236}">
                <a16:creationId xmlns:a16="http://schemas.microsoft.com/office/drawing/2014/main" id="{56FBAF9C-33C4-A89F-A75F-03C4E86491C3}"/>
              </a:ext>
            </a:extLst>
          </p:cNvPr>
          <p:cNvPicPr>
            <a:picLocks noChangeAspect="1"/>
          </p:cNvPicPr>
          <p:nvPr/>
        </p:nvPicPr>
        <p:blipFill>
          <a:blip r:embed="rId11"/>
          <a:stretch>
            <a:fillRect/>
          </a:stretch>
        </p:blipFill>
        <p:spPr>
          <a:xfrm>
            <a:off x="7437870" y="3457558"/>
            <a:ext cx="2739930" cy="1830419"/>
          </a:xfrm>
          <a:prstGeom prst="rect">
            <a:avLst/>
          </a:prstGeom>
        </p:spPr>
      </p:pic>
    </p:spTree>
    <p:extLst>
      <p:ext uri="{BB962C8B-B14F-4D97-AF65-F5344CB8AC3E}">
        <p14:creationId xmlns:p14="http://schemas.microsoft.com/office/powerpoint/2010/main" val="311240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marR="0" lvl="0" indent="-457200" algn="l" defTabSz="914400" rtl="0" eaLnBrk="1" fontAlgn="auto" latinLnBrk="0" hangingPunct="1">
              <a:lnSpc>
                <a:spcPct val="100000"/>
              </a:lnSpc>
              <a:spcBef>
                <a:spcPts val="0"/>
              </a:spcBef>
              <a:spcAft>
                <a:spcPts val="0"/>
              </a:spcAft>
              <a:buClr>
                <a:srgbClr val="000000"/>
              </a:buClr>
              <a:buSzPts val="16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Answer the questions in note form</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Pts val="16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Use the notes to say the sentence, in this order:</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r>
              <a:rPr kumimoji="0" lang="en-AU" sz="2000" b="0"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what</a:t>
            </a:r>
            <a:r>
              <a:rPr kumimoji="0" lang="en-AU" sz="2000" b="0" i="0" u="none" strike="noStrike" kern="1200" cap="none" spc="0" normalizeH="0" baseline="0" noProof="0">
                <a:ln>
                  <a:noFill/>
                </a:ln>
                <a:solidFill>
                  <a:srgbClr val="385623"/>
                </a:solidFill>
                <a:effectLst/>
                <a:uLnTx/>
                <a:uFillTx/>
                <a:latin typeface="Century Gothic"/>
                <a:ea typeface="Century Gothic"/>
                <a:cs typeface="Century Gothic"/>
                <a:sym typeface="Century Gothic"/>
              </a:rPr>
              <a:t>,</a:t>
            </a: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and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lang="en-AU" sz="2000" b="0" i="0" u="none" strike="noStrike" kern="1200" cap="none" spc="0" normalizeH="0" baseline="0" noProof="0">
              <a:ln>
                <a:noFill/>
              </a:ln>
              <a:solidFill>
                <a:srgbClr val="0070C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3.    Write your sentence using correct punctuation.</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highlight>
                  <a:srgbClr val="FFFF00"/>
                </a:highlight>
                <a:uLnTx/>
                <a:uFillTx/>
                <a:latin typeface="Century Gothic"/>
                <a:ea typeface="Century Gothic"/>
                <a:cs typeface="Century Gothic"/>
                <a:sym typeface="Century Gothic"/>
              </a:rPr>
              <a:t>W</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hen</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what</a:t>
            </a:r>
            <a:r>
              <a:rPr kumimoji="0" lang="en-AU" sz="2000" b="1" i="0" u="none" strike="noStrike" kern="1200" cap="none" spc="0" normalizeH="0" baseline="0" noProof="0">
                <a:ln>
                  <a:noFill/>
                </a:ln>
                <a:solidFill>
                  <a:srgbClr val="E055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4.    Read your sentence – does it sound right? </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lang="en-AU" sz="2800" b="1">
                <a:solidFill>
                  <a:srgbClr val="F68802"/>
                </a:solidFill>
                <a:latin typeface="Century Gothic" panose="020B0502020202020204" pitchFamily="34" charset="0"/>
                <a:ea typeface="Segoe UI Symbol" panose="020B0502040204020203" pitchFamily="34" charset="0"/>
              </a:rPr>
              <a:t>It</a:t>
            </a:r>
            <a:r>
              <a:rPr kumimoji="0" lang="en-AU" sz="2800" b="1" i="0" u="none" strike="noStrike" kern="1200" cap="none" spc="0" normalizeH="0" baseline="0" noProof="0">
                <a:ln>
                  <a:noFill/>
                </a:ln>
                <a:solidFill>
                  <a:srgbClr val="F68802"/>
                </a:solidFill>
                <a:effectLst/>
                <a:uLnTx/>
                <a:uFillTx/>
                <a:latin typeface="Century Gothic" panose="020B0502020202020204" pitchFamily="34" charset="0"/>
                <a:ea typeface="Segoe UI Symbol" panose="020B0502040204020203" pitchFamily="34" charset="0"/>
                <a:cs typeface="+mn-cs"/>
              </a:rPr>
              <a:t> </a:t>
            </a:r>
            <a:r>
              <a:rPr lang="en-AU" sz="2800" b="1">
                <a:solidFill>
                  <a:srgbClr val="00B050"/>
                </a:solidFill>
                <a:latin typeface="Century Gothic" panose="020B0502020202020204" pitchFamily="34" charset="0"/>
                <a:ea typeface="Segoe UI Symbol" panose="020B0502040204020203" pitchFamily="34" charset="0"/>
              </a:rPr>
              <a:t>pecked</a:t>
            </a: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a:t>
            </a: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a:solidFill>
                  <a:srgbClr val="000000"/>
                </a:solidFill>
                <a:latin typeface="Century Gothic" panose="020B0502020202020204" pitchFamily="34" charset="0"/>
              </a:rPr>
              <a:t>On a cloudy day, the cheeky bird pecked in the garden</a:t>
            </a: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rPr>
              <a:t>.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 name="Google Shape;294;p12">
            <a:extLst>
              <a:ext uri="{FF2B5EF4-FFF2-40B4-BE49-F238E27FC236}">
                <a16:creationId xmlns:a16="http://schemas.microsoft.com/office/drawing/2014/main" id="{1329D7F0-DA21-0090-F202-5DDD49E9DC2A}"/>
              </a:ext>
            </a:extLst>
          </p:cNvPr>
          <p:cNvCxnSpPr/>
          <p:nvPr/>
        </p:nvCxnSpPr>
        <p:spPr>
          <a:xfrm>
            <a:off x="1634442" y="4806001"/>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 name="Google Shape;295;p12">
            <a:extLst>
              <a:ext uri="{FF2B5EF4-FFF2-40B4-BE49-F238E27FC236}">
                <a16:creationId xmlns:a16="http://schemas.microsoft.com/office/drawing/2014/main" id="{026A6A4B-8A7C-BBD7-3996-D111736B9D4C}"/>
              </a:ext>
            </a:extLst>
          </p:cNvPr>
          <p:cNvCxnSpPr/>
          <p:nvPr/>
        </p:nvCxnSpPr>
        <p:spPr>
          <a:xfrm>
            <a:off x="1664381" y="5288601"/>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5" name="Google Shape;296;p12">
            <a:extLst>
              <a:ext uri="{FF2B5EF4-FFF2-40B4-BE49-F238E27FC236}">
                <a16:creationId xmlns:a16="http://schemas.microsoft.com/office/drawing/2014/main" id="{B518E016-63CB-1C68-B46E-43FA2132E547}"/>
              </a:ext>
            </a:extLst>
          </p:cNvPr>
          <p:cNvCxnSpPr/>
          <p:nvPr/>
        </p:nvCxnSpPr>
        <p:spPr>
          <a:xfrm>
            <a:off x="1690130" y="5752649"/>
            <a:ext cx="4790423" cy="0"/>
          </a:xfrm>
          <a:prstGeom prst="straightConnector1">
            <a:avLst/>
          </a:prstGeom>
          <a:noFill/>
          <a:ln w="25400" cap="flat" cmpd="sng">
            <a:solidFill>
              <a:schemeClr val="dk1"/>
            </a:solidFill>
            <a:prstDash val="dot"/>
            <a:miter lim="800000"/>
            <a:headEnd type="none" w="sm" len="sm"/>
            <a:tailEnd type="none" w="sm" len="sm"/>
          </a:ln>
        </p:spPr>
      </p:cxnSp>
      <p:sp>
        <p:nvSpPr>
          <p:cNvPr id="6" name="Google Shape;297;p12">
            <a:extLst>
              <a:ext uri="{FF2B5EF4-FFF2-40B4-BE49-F238E27FC236}">
                <a16:creationId xmlns:a16="http://schemas.microsoft.com/office/drawing/2014/main" id="{F093D537-B6FA-FAE6-28AC-54AAF9BA0CB5}"/>
              </a:ext>
            </a:extLst>
          </p:cNvPr>
          <p:cNvSpPr/>
          <p:nvPr/>
        </p:nvSpPr>
        <p:spPr>
          <a:xfrm>
            <a:off x="1690130" y="4434604"/>
            <a:ext cx="243528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the cheeky bird</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298;p12">
            <a:extLst>
              <a:ext uri="{FF2B5EF4-FFF2-40B4-BE49-F238E27FC236}">
                <a16:creationId xmlns:a16="http://schemas.microsoft.com/office/drawing/2014/main" id="{EF8997BC-ABDD-BF7E-CB77-07F426C069E9}"/>
              </a:ext>
            </a:extLst>
          </p:cNvPr>
          <p:cNvSpPr/>
          <p:nvPr/>
        </p:nvSpPr>
        <p:spPr>
          <a:xfrm>
            <a:off x="1700277" y="5363216"/>
            <a:ext cx="2138076"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in the garden</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299;p12">
            <a:extLst>
              <a:ext uri="{FF2B5EF4-FFF2-40B4-BE49-F238E27FC236}">
                <a16:creationId xmlns:a16="http://schemas.microsoft.com/office/drawing/2014/main" id="{5BACE4FF-7BC0-B6C6-0B65-71BB0175DD08}"/>
              </a:ext>
            </a:extLst>
          </p:cNvPr>
          <p:cNvSpPr/>
          <p:nvPr/>
        </p:nvSpPr>
        <p:spPr>
          <a:xfrm>
            <a:off x="1687495" y="4903259"/>
            <a:ext cx="2150858"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on a cloudy</a:t>
            </a:r>
            <a:r>
              <a:rPr kumimoji="0" lang="en-AU" sz="1800" b="1" i="0" u="none" strike="noStrike" kern="1200" cap="none" spc="0" normalizeH="0" noProof="0">
                <a:ln>
                  <a:noFill/>
                </a:ln>
                <a:solidFill>
                  <a:srgbClr val="000000"/>
                </a:solidFill>
                <a:effectLst/>
                <a:uLnTx/>
                <a:uFillTx/>
                <a:latin typeface="Century Gothic"/>
                <a:ea typeface="Century Gothic"/>
                <a:cs typeface="Century Gothic"/>
                <a:sym typeface="Century Gothic"/>
              </a:rPr>
              <a:t> day</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205;p8">
            <a:extLst>
              <a:ext uri="{FF2B5EF4-FFF2-40B4-BE49-F238E27FC236}">
                <a16:creationId xmlns:a16="http://schemas.microsoft.com/office/drawing/2014/main" id="{7BB7E8FB-4791-6F00-F06B-4234E2E35CA2}"/>
              </a:ext>
            </a:extLst>
          </p:cNvPr>
          <p:cNvSpPr txBox="1"/>
          <p:nvPr/>
        </p:nvSpPr>
        <p:spPr>
          <a:xfrm>
            <a:off x="457120" y="4275362"/>
            <a:ext cx="1069524" cy="14772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endParaRPr kumimoji="0"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endParaRPr kumimoji="0" sz="1800" b="1" i="0" u="none" strike="noStrike" kern="1200" cap="none" spc="0" normalizeH="0" baseline="0" noProof="0">
              <a:ln>
                <a:noFill/>
              </a:ln>
              <a:solidFill>
                <a:srgbClr val="F68802">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sz="1800" b="1"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DF62CD2-6BFA-528F-CA3A-9284C1259589}"/>
              </a:ext>
            </a:extLst>
          </p:cNvPr>
          <p:cNvPicPr>
            <a:picLocks noChangeAspect="1"/>
          </p:cNvPicPr>
          <p:nvPr/>
        </p:nvPicPr>
        <p:blipFill rotWithShape="1">
          <a:blip r:embed="rId6"/>
          <a:srcRect l="13284" t="8394" r="37904" b="43532"/>
          <a:stretch/>
        </p:blipFill>
        <p:spPr>
          <a:xfrm>
            <a:off x="7470608" y="1542694"/>
            <a:ext cx="4395327" cy="2891910"/>
          </a:xfrm>
          <a:prstGeom prst="rect">
            <a:avLst/>
          </a:prstGeom>
        </p:spPr>
      </p:pic>
    </p:spTree>
    <p:extLst>
      <p:ext uri="{BB962C8B-B14F-4D97-AF65-F5344CB8AC3E}">
        <p14:creationId xmlns:p14="http://schemas.microsoft.com/office/powerpoint/2010/main" val="386822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marR="0" lvl="0" indent="-457200" algn="l" defTabSz="914400" rtl="0" eaLnBrk="1" fontAlgn="auto" latinLnBrk="0" hangingPunct="1">
              <a:lnSpc>
                <a:spcPct val="100000"/>
              </a:lnSpc>
              <a:spcBef>
                <a:spcPts val="0"/>
              </a:spcBef>
              <a:spcAft>
                <a:spcPts val="0"/>
              </a:spcAft>
              <a:buClr>
                <a:srgbClr val="000000"/>
              </a:buClr>
              <a:buSzPts val="16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Answer the questions in note form</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Pts val="16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Use the notes to say the sentence, in this order:</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r>
              <a:rPr kumimoji="0" lang="en-AU" sz="2000" b="0"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what</a:t>
            </a:r>
            <a:r>
              <a:rPr kumimoji="0" lang="en-AU" sz="2000" b="0" i="0" u="none" strike="noStrike" kern="1200" cap="none" spc="0" normalizeH="0" baseline="0" noProof="0">
                <a:ln>
                  <a:noFill/>
                </a:ln>
                <a:solidFill>
                  <a:srgbClr val="385623"/>
                </a:solidFill>
                <a:effectLst/>
                <a:uLnTx/>
                <a:uFillTx/>
                <a:latin typeface="Century Gothic"/>
                <a:ea typeface="Century Gothic"/>
                <a:cs typeface="Century Gothic"/>
                <a:sym typeface="Century Gothic"/>
              </a:rPr>
              <a:t>,</a:t>
            </a: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and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lang="en-AU" sz="2000" b="0" i="0" u="none" strike="noStrike" kern="1200" cap="none" spc="0" normalizeH="0" baseline="0" noProof="0">
              <a:ln>
                <a:noFill/>
              </a:ln>
              <a:solidFill>
                <a:srgbClr val="0070C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3.    Write your sentence using correct punctuation.</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highlight>
                  <a:srgbClr val="FFFF00"/>
                </a:highlight>
                <a:uLnTx/>
                <a:uFillTx/>
                <a:latin typeface="Century Gothic"/>
                <a:ea typeface="Century Gothic"/>
                <a:cs typeface="Century Gothic"/>
                <a:sym typeface="Century Gothic"/>
              </a:rPr>
              <a:t>W</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hen</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what</a:t>
            </a:r>
            <a:r>
              <a:rPr kumimoji="0" lang="en-AU" sz="2000" b="1" i="0" u="none" strike="noStrike" kern="1200" cap="none" spc="0" normalizeH="0" baseline="0" noProof="0">
                <a:ln>
                  <a:noFill/>
                </a:ln>
                <a:solidFill>
                  <a:srgbClr val="E055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4.    Read your sentence – does it sound right? </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F68802"/>
                </a:solidFill>
                <a:effectLst/>
                <a:uLnTx/>
                <a:uFillTx/>
                <a:latin typeface="Century Gothic" panose="020B0502020202020204" pitchFamily="34" charset="0"/>
                <a:ea typeface="Segoe UI Symbol" panose="020B0502040204020203" pitchFamily="34" charset="0"/>
                <a:cs typeface="+mn-cs"/>
              </a:rPr>
              <a:t>It </a:t>
            </a: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pecked.</a:t>
            </a: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                         pecked                               .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 name="Google Shape;294;p12">
            <a:extLst>
              <a:ext uri="{FF2B5EF4-FFF2-40B4-BE49-F238E27FC236}">
                <a16:creationId xmlns:a16="http://schemas.microsoft.com/office/drawing/2014/main" id="{1329D7F0-DA21-0090-F202-5DDD49E9DC2A}"/>
              </a:ext>
            </a:extLst>
          </p:cNvPr>
          <p:cNvCxnSpPr/>
          <p:nvPr/>
        </p:nvCxnSpPr>
        <p:spPr>
          <a:xfrm>
            <a:off x="1634442" y="4806001"/>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 name="Google Shape;295;p12">
            <a:extLst>
              <a:ext uri="{FF2B5EF4-FFF2-40B4-BE49-F238E27FC236}">
                <a16:creationId xmlns:a16="http://schemas.microsoft.com/office/drawing/2014/main" id="{026A6A4B-8A7C-BBD7-3996-D111736B9D4C}"/>
              </a:ext>
            </a:extLst>
          </p:cNvPr>
          <p:cNvCxnSpPr/>
          <p:nvPr/>
        </p:nvCxnSpPr>
        <p:spPr>
          <a:xfrm>
            <a:off x="1664381" y="5288601"/>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5" name="Google Shape;296;p12">
            <a:extLst>
              <a:ext uri="{FF2B5EF4-FFF2-40B4-BE49-F238E27FC236}">
                <a16:creationId xmlns:a16="http://schemas.microsoft.com/office/drawing/2014/main" id="{B518E016-63CB-1C68-B46E-43FA2132E547}"/>
              </a:ext>
            </a:extLst>
          </p:cNvPr>
          <p:cNvCxnSpPr/>
          <p:nvPr/>
        </p:nvCxnSpPr>
        <p:spPr>
          <a:xfrm>
            <a:off x="1690130" y="5752649"/>
            <a:ext cx="4790423" cy="0"/>
          </a:xfrm>
          <a:prstGeom prst="straightConnector1">
            <a:avLst/>
          </a:prstGeom>
          <a:noFill/>
          <a:ln w="25400" cap="flat" cmpd="sng">
            <a:solidFill>
              <a:schemeClr val="dk1"/>
            </a:solidFill>
            <a:prstDash val="dot"/>
            <a:miter lim="800000"/>
            <a:headEnd type="none" w="sm" len="sm"/>
            <a:tailEnd type="none" w="sm" len="sm"/>
          </a:ln>
        </p:spPr>
      </p:cxnSp>
      <p:sp>
        <p:nvSpPr>
          <p:cNvPr id="22" name="Google Shape;205;p8">
            <a:extLst>
              <a:ext uri="{FF2B5EF4-FFF2-40B4-BE49-F238E27FC236}">
                <a16:creationId xmlns:a16="http://schemas.microsoft.com/office/drawing/2014/main" id="{7BB7E8FB-4791-6F00-F06B-4234E2E35CA2}"/>
              </a:ext>
            </a:extLst>
          </p:cNvPr>
          <p:cNvSpPr txBox="1"/>
          <p:nvPr/>
        </p:nvSpPr>
        <p:spPr>
          <a:xfrm>
            <a:off x="457120" y="4275362"/>
            <a:ext cx="1069524" cy="14772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endParaRPr kumimoji="0"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endParaRPr kumimoji="0" sz="1800" b="1" i="0" u="none" strike="noStrike" kern="1200" cap="none" spc="0" normalizeH="0" baseline="0" noProof="0">
              <a:ln>
                <a:noFill/>
              </a:ln>
              <a:solidFill>
                <a:srgbClr val="F68802">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sz="1800" b="1"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8AAE137-98F5-7E07-DC10-F057C479C03A}"/>
              </a:ext>
            </a:extLst>
          </p:cNvPr>
          <p:cNvPicPr>
            <a:picLocks noChangeAspect="1"/>
          </p:cNvPicPr>
          <p:nvPr/>
        </p:nvPicPr>
        <p:blipFill rotWithShape="1">
          <a:blip r:embed="rId6"/>
          <a:srcRect l="13284" t="8394" r="37904" b="43532"/>
          <a:stretch/>
        </p:blipFill>
        <p:spPr>
          <a:xfrm>
            <a:off x="7470608" y="1542694"/>
            <a:ext cx="4395327" cy="2891910"/>
          </a:xfrm>
          <a:prstGeom prst="rect">
            <a:avLst/>
          </a:prstGeom>
        </p:spPr>
      </p:pic>
    </p:spTree>
    <p:extLst>
      <p:ext uri="{BB962C8B-B14F-4D97-AF65-F5344CB8AC3E}">
        <p14:creationId xmlns:p14="http://schemas.microsoft.com/office/powerpoint/2010/main" val="357371807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The Princess and the Pea Part 1</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12</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 </a:t>
            </a:r>
            <a:r>
              <a:rPr kumimoji="0" lang="en-US" sz="2400" b="0" i="0"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Who are the characters in the Princess and the Pea?</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1234469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What are Kings and Queens? Part 2</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2 </a:t>
            </a: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 </a:t>
            </a:r>
            <a:r>
              <a:rPr kumimoji="0" lang="en-US" sz="2400" b="0" i="0" strike="noStrike" kern="1200" cap="none" spc="0" normalizeH="0" baseline="0" noProof="0" err="1">
                <a:ln>
                  <a:noFill/>
                </a:ln>
                <a:solidFill>
                  <a:prstClr val="black"/>
                </a:solidFill>
                <a:effectLst/>
                <a:uLnTx/>
                <a:uFillTx/>
                <a:latin typeface="Century Gothic" panose="020B0502020202020204" pitchFamily="34" charset="0"/>
                <a:ea typeface="Segoe UI Symbol" panose="020B0502040204020203" pitchFamily="34" charset="0"/>
                <a:cs typeface="+mj-cs"/>
              </a:rPr>
              <a:t>Wha</a:t>
            </a:r>
            <a:r>
              <a:rPr lang="en-US" sz="2400" b="0">
                <a:solidFill>
                  <a:prstClr val="black"/>
                </a:solidFill>
                <a:latin typeface="Century Gothic" panose="020B0502020202020204" pitchFamily="34" charset="0"/>
                <a:ea typeface="Segoe UI Symbol" panose="020B0502040204020203" pitchFamily="34" charset="0"/>
              </a:rPr>
              <a:t>t are some objects that are linked to royalty?</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329172240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graceful</a:t>
            </a:r>
          </a:p>
        </p:txBody>
      </p:sp>
      <p:sp>
        <p:nvSpPr>
          <p:cNvPr id="6" name="Oval 5">
            <a:extLst>
              <a:ext uri="{FF2B5EF4-FFF2-40B4-BE49-F238E27FC236}">
                <a16:creationId xmlns:a16="http://schemas.microsoft.com/office/drawing/2014/main" id="{4EED4316-6FEF-42DE-BEA5-29313CDC04AC}"/>
              </a:ext>
            </a:extLst>
          </p:cNvPr>
          <p:cNvSpPr/>
          <p:nvPr/>
        </p:nvSpPr>
        <p:spPr>
          <a:xfrm>
            <a:off x="6096000" y="436062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3895588"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3190123" y="436062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Arc 2">
            <a:extLst>
              <a:ext uri="{FF2B5EF4-FFF2-40B4-BE49-F238E27FC236}">
                <a16:creationId xmlns:a16="http://schemas.microsoft.com/office/drawing/2014/main" id="{E871FC84-7C44-B189-109A-895685BC40BE}"/>
              </a:ext>
            </a:extLst>
          </p:cNvPr>
          <p:cNvSpPr/>
          <p:nvPr/>
        </p:nvSpPr>
        <p:spPr>
          <a:xfrm rot="7878428">
            <a:off x="4224150" y="1152453"/>
            <a:ext cx="3407391" cy="3863651"/>
          </a:xfrm>
          <a:prstGeom prst="arc">
            <a:avLst/>
          </a:prstGeom>
          <a:ln w="1016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 name="Oval 3">
            <a:extLst>
              <a:ext uri="{FF2B5EF4-FFF2-40B4-BE49-F238E27FC236}">
                <a16:creationId xmlns:a16="http://schemas.microsoft.com/office/drawing/2014/main" id="{0A6D698B-DFEA-15FE-9D9B-EFFD932DCF13}"/>
              </a:ext>
            </a:extLst>
          </p:cNvPr>
          <p:cNvSpPr/>
          <p:nvPr/>
        </p:nvSpPr>
        <p:spPr>
          <a:xfrm>
            <a:off x="8050606" y="436062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45B62FD3-7253-407E-0C92-227848BA80DB}"/>
              </a:ext>
            </a:extLst>
          </p:cNvPr>
          <p:cNvSpPr/>
          <p:nvPr/>
        </p:nvSpPr>
        <p:spPr>
          <a:xfrm>
            <a:off x="8839199" y="436062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8EFF7DB6-10C7-24BF-94D3-62EB01BD6E9F}"/>
              </a:ext>
            </a:extLst>
          </p:cNvPr>
          <p:cNvSpPr/>
          <p:nvPr/>
        </p:nvSpPr>
        <p:spPr>
          <a:xfrm>
            <a:off x="9532374"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38859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6000">
                <a:latin typeface="Century Gothic" panose="020B0502020202020204" pitchFamily="34" charset="0"/>
                <a:ea typeface="Calibri" panose="020F0502020204030204" pitchFamily="34" charset="0"/>
                <a:cs typeface="Times New Roman" panose="02020603050405020304" pitchFamily="18" charset="0"/>
              </a:rPr>
              <a:t>Graceful means </a:t>
            </a:r>
            <a:r>
              <a:rPr lang="en-AU" sz="6000">
                <a:effectLst/>
                <a:latin typeface="Century Gothic" panose="020B0502020202020204" pitchFamily="34" charset="0"/>
                <a:ea typeface="Calibri" panose="020F0502020204030204" pitchFamily="34" charset="0"/>
                <a:cs typeface="Times New Roman" panose="02020603050405020304" pitchFamily="18" charset="0"/>
              </a:rPr>
              <a:t>moving, speaking or acting in a beautiful way.</a:t>
            </a:r>
            <a:endParaRPr kumimoji="0" lang="en-US" sz="6000" b="0" i="0" u="sng" strike="noStrike" kern="1200" cap="none" spc="0" normalizeH="0" baseline="0" noProof="0">
              <a:ln>
                <a:noFill/>
              </a:ln>
              <a:solidFill>
                <a:srgbClr val="003A47"/>
              </a:solidFill>
              <a:effectLst/>
              <a:uLnTx/>
              <a:uFillTx/>
              <a:latin typeface="Century Gothic" panose="020B0502020202020204" pitchFamily="34" charset="0"/>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183803408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graceful</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graceful</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graceful</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graceful</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pic>
        <p:nvPicPr>
          <p:cNvPr id="3" name="Picture 2" descr="A person in a white dress dancing&#10;&#10;Description automatically generated">
            <a:extLst>
              <a:ext uri="{FF2B5EF4-FFF2-40B4-BE49-F238E27FC236}">
                <a16:creationId xmlns:a16="http://schemas.microsoft.com/office/drawing/2014/main" id="{BCFE88DC-7681-1A49-C643-A8D3B4E033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22" y="1998181"/>
            <a:ext cx="5669280" cy="3438144"/>
          </a:xfrm>
          <a:prstGeom prst="rect">
            <a:avLst/>
          </a:prstGeom>
        </p:spPr>
      </p:pic>
      <p:pic>
        <p:nvPicPr>
          <p:cNvPr id="5" name="Picture 4" descr="A person in boots pouring cement into a concrete bucket&#10;&#10;Description automatically generated with medium confidence">
            <a:extLst>
              <a:ext uri="{FF2B5EF4-FFF2-40B4-BE49-F238E27FC236}">
                <a16:creationId xmlns:a16="http://schemas.microsoft.com/office/drawing/2014/main" id="{E2C51ECA-D737-969B-3C54-D5F2EDBD7C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0580" y="1998181"/>
            <a:ext cx="5669280" cy="3438144"/>
          </a:xfrm>
          <a:prstGeom prst="rect">
            <a:avLst/>
          </a:prstGeom>
        </p:spPr>
      </p:pic>
    </p:spTree>
    <p:extLst>
      <p:ext uri="{BB962C8B-B14F-4D97-AF65-F5344CB8AC3E}">
        <p14:creationId xmlns:p14="http://schemas.microsoft.com/office/powerpoint/2010/main" val="93197985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graceful</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graceful</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person holding a box up a staircase&#10;&#10;Description automatically generated">
            <a:extLst>
              <a:ext uri="{FF2B5EF4-FFF2-40B4-BE49-F238E27FC236}">
                <a16:creationId xmlns:a16="http://schemas.microsoft.com/office/drawing/2014/main" id="{3D8B8B08-1E9D-5858-3834-431C5A02BD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2199785"/>
            <a:ext cx="5669280" cy="3438144"/>
          </a:xfrm>
          <a:prstGeom prst="rect">
            <a:avLst/>
          </a:prstGeom>
        </p:spPr>
      </p:pic>
    </p:spTree>
    <p:extLst>
      <p:ext uri="{BB962C8B-B14F-4D97-AF65-F5344CB8AC3E}">
        <p14:creationId xmlns:p14="http://schemas.microsoft.com/office/powerpoint/2010/main" val="344888570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graceful</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graceful</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person holding a scarf in front of a body of water&#10;&#10;Description automatically generated">
            <a:extLst>
              <a:ext uri="{FF2B5EF4-FFF2-40B4-BE49-F238E27FC236}">
                <a16:creationId xmlns:a16="http://schemas.microsoft.com/office/drawing/2014/main" id="{9C48FCC5-3700-48C3-F156-6EA6550CB4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2080674"/>
            <a:ext cx="5669280" cy="3438144"/>
          </a:xfrm>
          <a:prstGeom prst="rect">
            <a:avLst/>
          </a:prstGeom>
        </p:spPr>
      </p:pic>
    </p:spTree>
    <p:extLst>
      <p:ext uri="{BB962C8B-B14F-4D97-AF65-F5344CB8AC3E}">
        <p14:creationId xmlns:p14="http://schemas.microsoft.com/office/powerpoint/2010/main" val="382946484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swan on the lake is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graceful</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Tree>
    <p:extLst>
      <p:ext uri="{BB962C8B-B14F-4D97-AF65-F5344CB8AC3E}">
        <p14:creationId xmlns:p14="http://schemas.microsoft.com/office/powerpoint/2010/main" val="51305843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200">
                <a:solidFill>
                  <a:srgbClr val="003A47"/>
                </a:solidFill>
                <a:latin typeface="Century Gothic" panose="020B0502020202020204" pitchFamily="34" charset="0"/>
                <a:cs typeface="Manjari" panose="02000503000000000000" pitchFamily="2" charset="0"/>
              </a:rPr>
              <a:t>The runner was fast, yet </a:t>
            </a:r>
            <a:r>
              <a:rPr lang="en-US" sz="6200">
                <a:solidFill>
                  <a:srgbClr val="FF0000"/>
                </a:solidFill>
                <a:latin typeface="Century Gothic" panose="020B0502020202020204" pitchFamily="34" charset="0"/>
                <a:cs typeface="Manjari" panose="02000503000000000000" pitchFamily="2" charset="0"/>
              </a:rPr>
              <a:t>graceful</a:t>
            </a:r>
            <a:r>
              <a:rPr lang="en-US" sz="6200">
                <a:solidFill>
                  <a:srgbClr val="003A47"/>
                </a:solidFill>
                <a:latin typeface="Century Gothic" panose="020B0502020202020204" pitchFamily="34" charset="0"/>
                <a:cs typeface="Manjari" panose="02000503000000000000" pitchFamily="2" charset="0"/>
              </a:rPr>
              <a:t>. </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225739536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200">
                <a:solidFill>
                  <a:srgbClr val="003A47"/>
                </a:solidFill>
                <a:latin typeface="Century Gothic" panose="020B0502020202020204" pitchFamily="34" charset="0"/>
                <a:cs typeface="Manjari" panose="02000503000000000000" pitchFamily="2" charset="0"/>
              </a:rPr>
              <a:t>When they twirled and jumped, the dancer was </a:t>
            </a:r>
            <a:r>
              <a:rPr lang="en-US" sz="6200">
                <a:solidFill>
                  <a:srgbClr val="FF0000"/>
                </a:solidFill>
                <a:latin typeface="Century Gothic" panose="020B0502020202020204" pitchFamily="34" charset="0"/>
                <a:cs typeface="Manjari" panose="02000503000000000000" pitchFamily="2" charset="0"/>
              </a:rPr>
              <a:t>graceful</a:t>
            </a:r>
            <a:r>
              <a:rPr lang="en-US" sz="6200">
                <a:solidFill>
                  <a:srgbClr val="003A47"/>
                </a:solidFill>
                <a:latin typeface="Century Gothic" panose="020B0502020202020204" pitchFamily="34" charset="0"/>
                <a:cs typeface="Manjari" panose="02000503000000000000" pitchFamily="2" charset="0"/>
              </a:rPr>
              <a:t>. </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340988593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graceful</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graceful</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 name="Picture 2" descr="An elephant standing in the wild&#10;&#10;Description automatically generated">
            <a:extLst>
              <a:ext uri="{FF2B5EF4-FFF2-40B4-BE49-F238E27FC236}">
                <a16:creationId xmlns:a16="http://schemas.microsoft.com/office/drawing/2014/main" id="{6B4550FA-5B00-0CD3-CD4F-6091504CD8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2761" y="3745136"/>
            <a:ext cx="3852599" cy="2336415"/>
          </a:xfrm>
          <a:prstGeom prst="rect">
            <a:avLst/>
          </a:prstGeom>
        </p:spPr>
      </p:pic>
      <p:pic>
        <p:nvPicPr>
          <p:cNvPr id="5" name="Picture 4" descr="A person in a purple dress dancing&#10;&#10;Description automatically generated">
            <a:extLst>
              <a:ext uri="{FF2B5EF4-FFF2-40B4-BE49-F238E27FC236}">
                <a16:creationId xmlns:a16="http://schemas.microsoft.com/office/drawing/2014/main" id="{0E32B75F-816A-5171-CC06-EC0706035F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3700" y="796512"/>
            <a:ext cx="3819517" cy="2316352"/>
          </a:xfrm>
          <a:prstGeom prst="rect">
            <a:avLst/>
          </a:prstGeom>
        </p:spPr>
      </p:pic>
      <p:pic>
        <p:nvPicPr>
          <p:cNvPr id="8" name="Picture 7" descr="A group of swans in water&#10;&#10;Description automatically generated">
            <a:extLst>
              <a:ext uri="{FF2B5EF4-FFF2-40B4-BE49-F238E27FC236}">
                <a16:creationId xmlns:a16="http://schemas.microsoft.com/office/drawing/2014/main" id="{92577017-62CE-AEC5-1B31-4D43A61DCD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3266" y="792010"/>
            <a:ext cx="3819517" cy="2316352"/>
          </a:xfrm>
          <a:prstGeom prst="rect">
            <a:avLst/>
          </a:prstGeom>
        </p:spPr>
      </p:pic>
      <p:pic>
        <p:nvPicPr>
          <p:cNvPr id="15" name="Picture 14" descr="A group of penguins walking on snow&#10;&#10;Description automatically generated">
            <a:extLst>
              <a:ext uri="{FF2B5EF4-FFF2-40B4-BE49-F238E27FC236}">
                <a16:creationId xmlns:a16="http://schemas.microsoft.com/office/drawing/2014/main" id="{FCE1A33A-4EDC-ED4A-F4F3-629F0C6D4A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3266" y="3748786"/>
            <a:ext cx="3846582" cy="2332766"/>
          </a:xfrm>
          <a:prstGeom prst="rect">
            <a:avLst/>
          </a:prstGeom>
        </p:spPr>
      </p:pic>
    </p:spTree>
    <p:extLst>
      <p:ext uri="{BB962C8B-B14F-4D97-AF65-F5344CB8AC3E}">
        <p14:creationId xmlns:p14="http://schemas.microsoft.com/office/powerpoint/2010/main" val="341899025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0420" y="6210104"/>
            <a:ext cx="12101580" cy="523220"/>
          </a:xfrm>
          <a:prstGeom prst="rect">
            <a:avLst/>
          </a:prstGeom>
          <a:noFill/>
        </p:spPr>
        <p:txBody>
          <a:bodyPr wrap="square" rtlCol="0">
            <a:spAutoFit/>
          </a:bodyPr>
          <a:lstStyle/>
          <a:p>
            <a:pPr>
              <a:defRPr/>
            </a:pPr>
            <a:r>
              <a:rPr lang="en-AU" sz="2800">
                <a:latin typeface="Century Gothic" panose="020B0502020202020204" pitchFamily="34" charset="0"/>
                <a:ea typeface="Calibri" panose="020F0502020204030204" pitchFamily="34" charset="0"/>
                <a:cs typeface="Times New Roman" panose="02020603050405020304" pitchFamily="18" charset="0"/>
              </a:rPr>
              <a:t>Graceful means moving, speaking or acting in a beautiful way.</a:t>
            </a:r>
            <a:endParaRPr lang="en-US" sz="2800" u="sng">
              <a:solidFill>
                <a:srgbClr val="003A47"/>
              </a:solidFill>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graceful</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graceful</a:t>
            </a:r>
          </a:p>
        </p:txBody>
      </p:sp>
      <p:pic>
        <p:nvPicPr>
          <p:cNvPr id="4" name="Picture 3">
            <a:extLst>
              <a:ext uri="{FF2B5EF4-FFF2-40B4-BE49-F238E27FC236}">
                <a16:creationId xmlns:a16="http://schemas.microsoft.com/office/drawing/2014/main" id="{B74A952D-9B98-A47E-5193-9F5C411CCDA0}"/>
              </a:ext>
            </a:extLst>
          </p:cNvPr>
          <p:cNvPicPr>
            <a:picLocks noChangeAspect="1"/>
          </p:cNvPicPr>
          <p:nvPr/>
        </p:nvPicPr>
        <p:blipFill>
          <a:blip r:embed="rId6"/>
          <a:stretch>
            <a:fillRect/>
          </a:stretch>
        </p:blipFill>
        <p:spPr>
          <a:xfrm>
            <a:off x="4830684" y="5099707"/>
            <a:ext cx="2690398" cy="1029615"/>
          </a:xfrm>
          <a:prstGeom prst="rect">
            <a:avLst/>
          </a:prstGeom>
        </p:spPr>
      </p:pic>
      <p:pic>
        <p:nvPicPr>
          <p:cNvPr id="5" name="Picture 4" descr="A person in a white dress dancing&#10;&#10;Description automatically generated">
            <a:extLst>
              <a:ext uri="{FF2B5EF4-FFF2-40B4-BE49-F238E27FC236}">
                <a16:creationId xmlns:a16="http://schemas.microsoft.com/office/drawing/2014/main" id="{BF6FDFE2-0B13-7375-1EB2-070389B923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3921" y="261045"/>
            <a:ext cx="4937733" cy="2994496"/>
          </a:xfrm>
          <a:prstGeom prst="rect">
            <a:avLst/>
          </a:prstGeom>
        </p:spPr>
      </p:pic>
    </p:spTree>
    <p:extLst>
      <p:ext uri="{BB962C8B-B14F-4D97-AF65-F5344CB8AC3E}">
        <p14:creationId xmlns:p14="http://schemas.microsoft.com/office/powerpoint/2010/main" val="164261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royal</a:t>
            </a:r>
          </a:p>
        </p:txBody>
      </p:sp>
      <p:sp>
        <p:nvSpPr>
          <p:cNvPr id="16" name="Rectangle 15">
            <a:extLst>
              <a:ext uri="{FF2B5EF4-FFF2-40B4-BE49-F238E27FC236}">
                <a16:creationId xmlns:a16="http://schemas.microsoft.com/office/drawing/2014/main" id="{E7CE2A78-A365-4FAB-AD12-8C894050792F}"/>
              </a:ext>
            </a:extLst>
          </p:cNvPr>
          <p:cNvSpPr/>
          <p:nvPr/>
        </p:nvSpPr>
        <p:spPr>
          <a:xfrm>
            <a:off x="4790207" y="4416468"/>
            <a:ext cx="1764000" cy="14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4222509"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7CB3E2B-B6CF-923E-33EB-A2CA00EE4EED}"/>
              </a:ext>
            </a:extLst>
          </p:cNvPr>
          <p:cNvSpPr/>
          <p:nvPr/>
        </p:nvSpPr>
        <p:spPr>
          <a:xfrm>
            <a:off x="6997317" y="4423105"/>
            <a:ext cx="1372132" cy="1373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12987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royal characters have we learned about so far?</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30237"/>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We have learned about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274852"/>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30237"/>
            <a:ext cx="1979364"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We have learned about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Midas and his daughter, </a:t>
            </a:r>
            <a:r>
              <a:rPr kumimoji="0" lang="en-AU" sz="1400" b="1" i="0" u="none" strike="noStrike" kern="1200" cap="none" spc="0" normalizeH="0" noProof="0" err="1">
                <a:ln>
                  <a:noFill/>
                </a:ln>
                <a:solidFill>
                  <a:srgbClr val="000000"/>
                </a:solidFill>
                <a:effectLst/>
                <a:uLnTx/>
                <a:uFillTx/>
                <a:latin typeface="Century Gothic" panose="020B0502020202020204" pitchFamily="34" charset="0"/>
                <a:ea typeface="+mn-ea"/>
                <a:cs typeface="+mn-cs"/>
              </a:rPr>
              <a:t>Marygold</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Old King Cole and the king and queen from Sing a Song of Sixpence.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FDBB8C2D-4843-5FA9-80F9-9AB8C77DF009}"/>
              </a:ext>
            </a:extLst>
          </p:cNvPr>
          <p:cNvSpPr txBox="1"/>
          <p:nvPr/>
        </p:nvSpPr>
        <p:spPr>
          <a:xfrm>
            <a:off x="347176" y="976237"/>
            <a:ext cx="3990908" cy="5308505"/>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Royal Family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royal family is the family of the king and queen. The children are called princes and princess. The oldest son is called the crown prince, and he is in line to be the next king. </a:t>
            </a:r>
            <a:endParaRPr lang="en-AU" sz="1600">
              <a:solidFill>
                <a:srgbClr val="000000"/>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Princes and princesses are important in royal families. Their marriages can mean that kingdoms are friends who help each other. Princes and princess have the best of everything, but they also might not get to choose who they marry. </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nvGrpSpPr>
          <p:cNvPr id="7" name="Group 6">
            <a:extLst>
              <a:ext uri="{FF2B5EF4-FFF2-40B4-BE49-F238E27FC236}">
                <a16:creationId xmlns:a16="http://schemas.microsoft.com/office/drawing/2014/main" id="{4D9A39F7-8846-40A4-2D21-F9162B7718D3}"/>
              </a:ext>
            </a:extLst>
          </p:cNvPr>
          <p:cNvGrpSpPr/>
          <p:nvPr/>
        </p:nvGrpSpPr>
        <p:grpSpPr>
          <a:xfrm>
            <a:off x="4717052" y="637223"/>
            <a:ext cx="4548614" cy="6007570"/>
            <a:chOff x="4458891" y="637223"/>
            <a:chExt cx="4548614" cy="6007570"/>
          </a:xfrm>
        </p:grpSpPr>
        <p:pic>
          <p:nvPicPr>
            <p:cNvPr id="8" name="Picture 7">
              <a:extLst>
                <a:ext uri="{FF2B5EF4-FFF2-40B4-BE49-F238E27FC236}">
                  <a16:creationId xmlns:a16="http://schemas.microsoft.com/office/drawing/2014/main" id="{222511D9-1245-4933-E202-7948908D1277}"/>
                </a:ext>
              </a:extLst>
            </p:cNvPr>
            <p:cNvPicPr>
              <a:picLocks noChangeAspect="1"/>
            </p:cNvPicPr>
            <p:nvPr/>
          </p:nvPicPr>
          <p:blipFill>
            <a:blip r:embed="rId6"/>
            <a:stretch>
              <a:fillRect/>
            </a:stretch>
          </p:blipFill>
          <p:spPr>
            <a:xfrm>
              <a:off x="4458891" y="637223"/>
              <a:ext cx="4548614" cy="2930066"/>
            </a:xfrm>
            <a:prstGeom prst="rect">
              <a:avLst/>
            </a:prstGeom>
          </p:spPr>
        </p:pic>
        <p:pic>
          <p:nvPicPr>
            <p:cNvPr id="9" name="Picture 8">
              <a:extLst>
                <a:ext uri="{FF2B5EF4-FFF2-40B4-BE49-F238E27FC236}">
                  <a16:creationId xmlns:a16="http://schemas.microsoft.com/office/drawing/2014/main" id="{AA15B0BE-8158-58F2-27E0-C2E4C17C4134}"/>
                </a:ext>
              </a:extLst>
            </p:cNvPr>
            <p:cNvPicPr>
              <a:picLocks noChangeAspect="1"/>
            </p:cNvPicPr>
            <p:nvPr/>
          </p:nvPicPr>
          <p:blipFill>
            <a:blip r:embed="rId7"/>
            <a:stretch>
              <a:fillRect/>
            </a:stretch>
          </p:blipFill>
          <p:spPr>
            <a:xfrm>
              <a:off x="4458891" y="3601556"/>
              <a:ext cx="4521489" cy="3043237"/>
            </a:xfrm>
            <a:prstGeom prst="rect">
              <a:avLst/>
            </a:prstGeom>
          </p:spPr>
        </p:pic>
      </p:grpSp>
      <p:sp>
        <p:nvSpPr>
          <p:cNvPr id="10" name="Rectangle 9">
            <a:extLst>
              <a:ext uri="{FF2B5EF4-FFF2-40B4-BE49-F238E27FC236}">
                <a16:creationId xmlns:a16="http://schemas.microsoft.com/office/drawing/2014/main" id="{BE51070D-DD4B-BAB3-19CF-D444A8752C81}"/>
              </a:ext>
            </a:extLst>
          </p:cNvPr>
          <p:cNvSpPr/>
          <p:nvPr/>
        </p:nvSpPr>
        <p:spPr>
          <a:xfrm>
            <a:off x="9482029" y="5588093"/>
            <a:ext cx="2547366" cy="10567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crown prince</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the king's oldest son who is next in line to be king</a:t>
            </a:r>
          </a:p>
        </p:txBody>
      </p:sp>
    </p:spTree>
    <p:extLst>
      <p:ext uri="{BB962C8B-B14F-4D97-AF65-F5344CB8AC3E}">
        <p14:creationId xmlns:p14="http://schemas.microsoft.com/office/powerpoint/2010/main" val="410390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a:bodyPr>
          <a:lstStyle/>
          <a:p>
            <a:pPr>
              <a:lnSpc>
                <a:spcPct val="150000"/>
              </a:lnSpc>
            </a:pPr>
            <a:r>
              <a:rPr lang="en-AU" sz="4000" b="0">
                <a:latin typeface="Century Gothic" panose="020B0502020202020204" pitchFamily="34" charset="0"/>
              </a:rPr>
              <a:t>I can identify the characters in the Princess and the Pea. </a:t>
            </a:r>
            <a:endParaRPr lang="en-US" sz="4000" b="0">
              <a:latin typeface="Century Gothic" panose="020B0502020202020204" pitchFamily="34" charset="0"/>
            </a:endParaRPr>
          </a:p>
        </p:txBody>
      </p:sp>
    </p:spTree>
    <p:extLst>
      <p:ext uri="{BB962C8B-B14F-4D97-AF65-F5344CB8AC3E}">
        <p14:creationId xmlns:p14="http://schemas.microsoft.com/office/powerpoint/2010/main" val="149657644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389453" y="5612272"/>
            <a:ext cx="2547366" cy="10567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GB" sz="1400" b="1">
                <a:solidFill>
                  <a:srgbClr val="000000"/>
                </a:solidFill>
                <a:latin typeface="Century Gothic" panose="020B0502020202020204" pitchFamily="34" charset="0"/>
                <a:ea typeface="Segoe UI Symbol" panose="020B0502040204020203" pitchFamily="34" charset="0"/>
                <a:cs typeface="Times" charset="0"/>
              </a:rPr>
              <a:t>graceful</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moving, speaking, or acting in a beautiful way</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problem is the prince having?</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93885"/>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problem the prince is having is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64038"/>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problem the prince is having is </a:t>
            </a:r>
            <a:r>
              <a:rPr lang="en-AU" sz="1400" b="1">
                <a:solidFill>
                  <a:srgbClr val="000000"/>
                </a:solidFill>
                <a:latin typeface="Century Gothic" panose="020B0502020202020204" pitchFamily="34" charset="0"/>
              </a:rPr>
              <a:t>he can’t find a real princess</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sp>
        <p:nvSpPr>
          <p:cNvPr id="15" name="TextBox 14">
            <a:extLst>
              <a:ext uri="{FF2B5EF4-FFF2-40B4-BE49-F238E27FC236}">
                <a16:creationId xmlns:a16="http://schemas.microsoft.com/office/drawing/2014/main" id="{7004EC1A-18DE-4E51-A8C5-2438B0975CF5}"/>
              </a:ext>
            </a:extLst>
          </p:cNvPr>
          <p:cNvSpPr txBox="1"/>
          <p:nvPr/>
        </p:nvSpPr>
        <p:spPr>
          <a:xfrm>
            <a:off x="5109013" y="177338"/>
            <a:ext cx="3269444" cy="49449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Princess and the Pea </a:t>
            </a:r>
          </a:p>
        </p:txBody>
      </p:sp>
      <p:pic>
        <p:nvPicPr>
          <p:cNvPr id="7" name="Picture 6">
            <a:extLst>
              <a:ext uri="{FF2B5EF4-FFF2-40B4-BE49-F238E27FC236}">
                <a16:creationId xmlns:a16="http://schemas.microsoft.com/office/drawing/2014/main" id="{F0A39C23-CA71-46B9-E52C-FF38791BA0B0}"/>
              </a:ext>
            </a:extLst>
          </p:cNvPr>
          <p:cNvPicPr>
            <a:picLocks noChangeAspect="1"/>
          </p:cNvPicPr>
          <p:nvPr/>
        </p:nvPicPr>
        <p:blipFill>
          <a:blip r:embed="rId7"/>
          <a:stretch>
            <a:fillRect/>
          </a:stretch>
        </p:blipFill>
        <p:spPr>
          <a:xfrm>
            <a:off x="365349" y="1007481"/>
            <a:ext cx="8391015" cy="5732685"/>
          </a:xfrm>
          <a:prstGeom prst="rect">
            <a:avLst/>
          </a:prstGeom>
        </p:spPr>
      </p:pic>
    </p:spTree>
    <p:extLst>
      <p:ext uri="{BB962C8B-B14F-4D97-AF65-F5344CB8AC3E}">
        <p14:creationId xmlns:p14="http://schemas.microsoft.com/office/powerpoint/2010/main" val="178932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How do </a:t>
            </a:r>
            <a:r>
              <a:rPr kumimoji="0" lang="en-AU" sz="12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mn-cs"/>
              </a:rPr>
              <a:t>yo</a:t>
            </a:r>
            <a:r>
              <a:rPr lang="en-AU" sz="1200">
                <a:solidFill>
                  <a:srgbClr val="FFFFFF"/>
                </a:solidFill>
                <a:latin typeface="Century Gothic" panose="020B0502020202020204" pitchFamily="34" charset="0"/>
              </a:rPr>
              <a:t>u </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think the prince will know if he has met a real princess?</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3023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will know she’s a real princess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34166"/>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34166"/>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He will know she’s a real princess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will feel sure. </a:t>
            </a:r>
          </a:p>
        </p:txBody>
      </p:sp>
      <p:pic>
        <p:nvPicPr>
          <p:cNvPr id="7" name="Picture 6">
            <a:extLst>
              <a:ext uri="{FF2B5EF4-FFF2-40B4-BE49-F238E27FC236}">
                <a16:creationId xmlns:a16="http://schemas.microsoft.com/office/drawing/2014/main" id="{14F66801-4E37-939E-EBD3-78F5F2BDD47A}"/>
              </a:ext>
            </a:extLst>
          </p:cNvPr>
          <p:cNvPicPr>
            <a:picLocks noChangeAspect="1"/>
          </p:cNvPicPr>
          <p:nvPr/>
        </p:nvPicPr>
        <p:blipFill>
          <a:blip r:embed="rId7"/>
          <a:stretch>
            <a:fillRect/>
          </a:stretch>
        </p:blipFill>
        <p:spPr>
          <a:xfrm>
            <a:off x="458914" y="773916"/>
            <a:ext cx="8748997" cy="6022807"/>
          </a:xfrm>
          <a:prstGeom prst="rect">
            <a:avLst/>
          </a:prstGeom>
        </p:spPr>
      </p:pic>
    </p:spTree>
    <p:extLst>
      <p:ext uri="{BB962C8B-B14F-4D97-AF65-F5344CB8AC3E}">
        <p14:creationId xmlns:p14="http://schemas.microsoft.com/office/powerpoint/2010/main" val="180113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485146" y="5859581"/>
            <a:ext cx="2547366" cy="8412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howled</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made a long, loud, and sad sound</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Does she look like a real princess?</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64038"/>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a:solidFill>
                  <a:srgbClr val="000000"/>
                </a:solidFill>
                <a:latin typeface="Century Gothic" panose="020B0502020202020204" pitchFamily="34" charset="0"/>
              </a:rPr>
              <a:t>She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strike="noStrike" kern="1200" cap="none" spc="0" normalizeH="0" baseline="0" noProof="0">
                <a:ln>
                  <a:noFill/>
                </a:ln>
                <a:solidFill>
                  <a:srgbClr val="000000"/>
                </a:solidFill>
                <a:effectLst/>
                <a:uLnTx/>
                <a:uFillTx/>
                <a:latin typeface="Century Gothic" panose="020B0502020202020204" pitchFamily="34" charset="0"/>
                <a:ea typeface="+mn-ea"/>
                <a:cs typeface="+mn-cs"/>
              </a:rPr>
              <a:t> look like a real princess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64038"/>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She </a:t>
            </a:r>
            <a:r>
              <a:rPr lang="en-AU" sz="1400" b="1">
                <a:solidFill>
                  <a:srgbClr val="000000"/>
                </a:solidFill>
                <a:latin typeface="Century Gothic" panose="020B0502020202020204" pitchFamily="34" charset="0"/>
              </a:rPr>
              <a:t>doesn’t </a:t>
            </a:r>
            <a:r>
              <a:rPr lang="en-AU" sz="1400">
                <a:solidFill>
                  <a:srgbClr val="000000"/>
                </a:solidFill>
                <a:latin typeface="Century Gothic" panose="020B0502020202020204" pitchFamily="34" charset="0"/>
              </a:rPr>
              <a:t>look like a real princess because </a:t>
            </a:r>
            <a:r>
              <a:rPr lang="en-AU" sz="1400" b="1">
                <a:solidFill>
                  <a:srgbClr val="000000"/>
                </a:solidFill>
                <a:latin typeface="Century Gothic" panose="020B0502020202020204" pitchFamily="34" charset="0"/>
              </a:rPr>
              <a:t>she is in torn clothes and is covered in mud</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7" name="Picture 6">
            <a:extLst>
              <a:ext uri="{FF2B5EF4-FFF2-40B4-BE49-F238E27FC236}">
                <a16:creationId xmlns:a16="http://schemas.microsoft.com/office/drawing/2014/main" id="{1D05D675-54DA-A8F1-C866-EABA3AF3D9AB}"/>
              </a:ext>
            </a:extLst>
          </p:cNvPr>
          <p:cNvPicPr>
            <a:picLocks noChangeAspect="1"/>
          </p:cNvPicPr>
          <p:nvPr/>
        </p:nvPicPr>
        <p:blipFill>
          <a:blip r:embed="rId7"/>
          <a:stretch>
            <a:fillRect/>
          </a:stretch>
        </p:blipFill>
        <p:spPr>
          <a:xfrm>
            <a:off x="529329" y="819074"/>
            <a:ext cx="8608167" cy="5881763"/>
          </a:xfrm>
          <a:prstGeom prst="rect">
            <a:avLst/>
          </a:prstGeom>
        </p:spPr>
      </p:pic>
    </p:spTree>
    <p:extLst>
      <p:ext uri="{BB962C8B-B14F-4D97-AF65-F5344CB8AC3E}">
        <p14:creationId xmlns:p14="http://schemas.microsoft.com/office/powerpoint/2010/main" val="120258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1988538"/>
            <a:ext cx="4476743" cy="120032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000000"/>
                </a:solidFill>
                <a:latin typeface="Century Gothic" panose="020B0502020202020204" pitchFamily="34" charset="0"/>
                <a:ea typeface="Segoe UI Symbol" panose="020B0502040204020203" pitchFamily="34" charset="0"/>
              </a:rPr>
              <a:t>Who are the characters in the Princess and the Pea.</a:t>
            </a:r>
            <a:endPar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 name="Picture 1">
            <a:extLst>
              <a:ext uri="{FF2B5EF4-FFF2-40B4-BE49-F238E27FC236}">
                <a16:creationId xmlns:a16="http://schemas.microsoft.com/office/drawing/2014/main" id="{193AAB1E-4B9E-5746-B6A0-447BD0787236}"/>
              </a:ext>
            </a:extLst>
          </p:cNvPr>
          <p:cNvPicPr>
            <a:picLocks noChangeAspect="1"/>
          </p:cNvPicPr>
          <p:nvPr/>
        </p:nvPicPr>
        <p:blipFill rotWithShape="1">
          <a:blip r:embed="rId9"/>
          <a:srcRect l="7725" t="7011" r="7749" b="19964"/>
          <a:stretch/>
        </p:blipFill>
        <p:spPr>
          <a:xfrm>
            <a:off x="304528" y="1499191"/>
            <a:ext cx="6539023" cy="3859618"/>
          </a:xfrm>
          <a:prstGeom prst="rect">
            <a:avLst/>
          </a:prstGeom>
        </p:spPr>
      </p:pic>
      <p:sp>
        <p:nvSpPr>
          <p:cNvPr id="3" name="TextBox 2">
            <a:extLst>
              <a:ext uri="{FF2B5EF4-FFF2-40B4-BE49-F238E27FC236}">
                <a16:creationId xmlns:a16="http://schemas.microsoft.com/office/drawing/2014/main" id="{96EAC35B-B948-6EA3-E952-FF4C29C67AF1}"/>
              </a:ext>
            </a:extLst>
          </p:cNvPr>
          <p:cNvSpPr txBox="1"/>
          <p:nvPr/>
        </p:nvSpPr>
        <p:spPr>
          <a:xfrm>
            <a:off x="7286268" y="3349728"/>
            <a:ext cx="4218160" cy="1418786"/>
          </a:xfrm>
          <a:prstGeom prst="rect">
            <a:avLst/>
          </a:prstGeom>
          <a:noFill/>
        </p:spPr>
        <p:txBody>
          <a:bodyPr wrap="square" rtlCol="0">
            <a:spAutoFit/>
          </a:bodyPr>
          <a:lstStyle/>
          <a:p>
            <a:pPr lvl="0">
              <a:lnSpc>
                <a:spcPct val="150000"/>
              </a:lnSpc>
              <a:defRPr/>
            </a:pPr>
            <a:r>
              <a:rPr lang="en-AU" sz="2000">
                <a:solidFill>
                  <a:schemeClr val="bg1"/>
                </a:solidFill>
                <a:latin typeface="Century Gothic" panose="020B0502020202020204" pitchFamily="34" charset="0"/>
              </a:rPr>
              <a:t>The characters in the Princess and the Pea are the prince, the queen and the princess. </a:t>
            </a:r>
          </a:p>
        </p:txBody>
      </p:sp>
    </p:spTree>
    <p:extLst>
      <p:ext uri="{BB962C8B-B14F-4D97-AF65-F5344CB8AC3E}">
        <p14:creationId xmlns:p14="http://schemas.microsoft.com/office/powerpoint/2010/main" val="141200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marR="0" lvl="0" indent="-457200" algn="l" defTabSz="914400" rtl="0" eaLnBrk="1" fontAlgn="auto" latinLnBrk="0" hangingPunct="1">
              <a:lnSpc>
                <a:spcPct val="100000"/>
              </a:lnSpc>
              <a:spcBef>
                <a:spcPts val="0"/>
              </a:spcBef>
              <a:spcAft>
                <a:spcPts val="0"/>
              </a:spcAft>
              <a:buClr>
                <a:srgbClr val="000000"/>
              </a:buClr>
              <a:buSzPts val="16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Answer the questions in note form</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Pts val="16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Use the notes to say the sentence, in this order:</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r>
              <a:rPr kumimoji="0" lang="en-AU" sz="2000" b="0"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what</a:t>
            </a:r>
            <a:r>
              <a:rPr kumimoji="0" lang="en-AU" sz="2000" b="0" i="0" u="none" strike="noStrike" kern="1200" cap="none" spc="0" normalizeH="0" baseline="0" noProof="0">
                <a:ln>
                  <a:noFill/>
                </a:ln>
                <a:solidFill>
                  <a:srgbClr val="385623"/>
                </a:solidFill>
                <a:effectLst/>
                <a:uLnTx/>
                <a:uFillTx/>
                <a:latin typeface="Century Gothic"/>
                <a:ea typeface="Century Gothic"/>
                <a:cs typeface="Century Gothic"/>
                <a:sym typeface="Century Gothic"/>
              </a:rPr>
              <a:t>,</a:t>
            </a: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and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lang="en-AU" sz="2000" b="0" i="0" u="none" strike="noStrike" kern="1200" cap="none" spc="0" normalizeH="0" baseline="0" noProof="0">
              <a:ln>
                <a:noFill/>
              </a:ln>
              <a:solidFill>
                <a:srgbClr val="0070C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3.    Write your sentence using correct punctuation.</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highlight>
                  <a:srgbClr val="FFFF00"/>
                </a:highlight>
                <a:uLnTx/>
                <a:uFillTx/>
                <a:latin typeface="Century Gothic"/>
                <a:ea typeface="Century Gothic"/>
                <a:cs typeface="Century Gothic"/>
                <a:sym typeface="Century Gothic"/>
              </a:rPr>
              <a:t>W</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hen</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what</a:t>
            </a:r>
            <a:r>
              <a:rPr kumimoji="0" lang="en-AU" sz="2000" b="1" i="0" u="none" strike="noStrike" kern="1200" cap="none" spc="0" normalizeH="0" baseline="0" noProof="0">
                <a:ln>
                  <a:noFill/>
                </a:ln>
                <a:solidFill>
                  <a:srgbClr val="E055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4.    Read your sentence – does it sound right? </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lang="en-AU" sz="2800" b="1">
                <a:solidFill>
                  <a:srgbClr val="F68802"/>
                </a:solidFill>
                <a:latin typeface="Century Gothic" panose="020B0502020202020204" pitchFamily="34" charset="0"/>
                <a:ea typeface="Segoe UI Symbol" panose="020B0502040204020203" pitchFamily="34" charset="0"/>
              </a:rPr>
              <a:t>He</a:t>
            </a:r>
            <a:r>
              <a:rPr kumimoji="0" lang="en-AU" sz="2800" b="1" i="0" u="none" strike="noStrike" kern="1200" cap="none" spc="0" normalizeH="0" baseline="0" noProof="0">
                <a:ln>
                  <a:noFill/>
                </a:ln>
                <a:solidFill>
                  <a:srgbClr val="F68802"/>
                </a:solidFill>
                <a:effectLst/>
                <a:uLnTx/>
                <a:uFillTx/>
                <a:latin typeface="Century Gothic" panose="020B0502020202020204" pitchFamily="34" charset="0"/>
                <a:ea typeface="Segoe UI Symbol" panose="020B0502040204020203" pitchFamily="34" charset="0"/>
                <a:cs typeface="+mn-cs"/>
              </a:rPr>
              <a:t> </a:t>
            </a:r>
            <a:r>
              <a:rPr lang="en-AU" sz="2800" b="1" noProof="0">
                <a:solidFill>
                  <a:srgbClr val="00B050"/>
                </a:solidFill>
                <a:latin typeface="Century Gothic" panose="020B0502020202020204" pitchFamily="34" charset="0"/>
                <a:ea typeface="Segoe UI Symbol" panose="020B0502040204020203" pitchFamily="34" charset="0"/>
              </a:rPr>
              <a:t>stood</a:t>
            </a: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a:t>
            </a: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a:solidFill>
                  <a:srgbClr val="000000"/>
                </a:solidFill>
                <a:latin typeface="Century Gothic" panose="020B0502020202020204" pitchFamily="34" charset="0"/>
              </a:rPr>
              <a:t>One sunny day, the prince stood on the hill. </a:t>
            </a:r>
            <a:endPar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 name="Google Shape;294;p12">
            <a:extLst>
              <a:ext uri="{FF2B5EF4-FFF2-40B4-BE49-F238E27FC236}">
                <a16:creationId xmlns:a16="http://schemas.microsoft.com/office/drawing/2014/main" id="{1329D7F0-DA21-0090-F202-5DDD49E9DC2A}"/>
              </a:ext>
            </a:extLst>
          </p:cNvPr>
          <p:cNvCxnSpPr/>
          <p:nvPr/>
        </p:nvCxnSpPr>
        <p:spPr>
          <a:xfrm>
            <a:off x="1634442" y="4806001"/>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 name="Google Shape;295;p12">
            <a:extLst>
              <a:ext uri="{FF2B5EF4-FFF2-40B4-BE49-F238E27FC236}">
                <a16:creationId xmlns:a16="http://schemas.microsoft.com/office/drawing/2014/main" id="{026A6A4B-8A7C-BBD7-3996-D111736B9D4C}"/>
              </a:ext>
            </a:extLst>
          </p:cNvPr>
          <p:cNvCxnSpPr/>
          <p:nvPr/>
        </p:nvCxnSpPr>
        <p:spPr>
          <a:xfrm>
            <a:off x="1664381" y="5288601"/>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5" name="Google Shape;296;p12">
            <a:extLst>
              <a:ext uri="{FF2B5EF4-FFF2-40B4-BE49-F238E27FC236}">
                <a16:creationId xmlns:a16="http://schemas.microsoft.com/office/drawing/2014/main" id="{B518E016-63CB-1C68-B46E-43FA2132E547}"/>
              </a:ext>
            </a:extLst>
          </p:cNvPr>
          <p:cNvCxnSpPr/>
          <p:nvPr/>
        </p:nvCxnSpPr>
        <p:spPr>
          <a:xfrm>
            <a:off x="1690130" y="5752649"/>
            <a:ext cx="4790423" cy="0"/>
          </a:xfrm>
          <a:prstGeom prst="straightConnector1">
            <a:avLst/>
          </a:prstGeom>
          <a:noFill/>
          <a:ln w="25400" cap="flat" cmpd="sng">
            <a:solidFill>
              <a:schemeClr val="dk1"/>
            </a:solidFill>
            <a:prstDash val="dot"/>
            <a:miter lim="800000"/>
            <a:headEnd type="none" w="sm" len="sm"/>
            <a:tailEnd type="none" w="sm" len="sm"/>
          </a:ln>
        </p:spPr>
      </p:cxnSp>
      <p:sp>
        <p:nvSpPr>
          <p:cNvPr id="6" name="Google Shape;297;p12">
            <a:extLst>
              <a:ext uri="{FF2B5EF4-FFF2-40B4-BE49-F238E27FC236}">
                <a16:creationId xmlns:a16="http://schemas.microsoft.com/office/drawing/2014/main" id="{F093D537-B6FA-FAE6-28AC-54AAF9BA0CB5}"/>
              </a:ext>
            </a:extLst>
          </p:cNvPr>
          <p:cNvSpPr/>
          <p:nvPr/>
        </p:nvSpPr>
        <p:spPr>
          <a:xfrm>
            <a:off x="1690130" y="4434604"/>
            <a:ext cx="243528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solidFill>
                  <a:srgbClr val="000000"/>
                </a:solidFill>
                <a:latin typeface="Century Gothic"/>
                <a:ea typeface="Calibri"/>
                <a:cs typeface="Calibri"/>
                <a:sym typeface="Century Gothic"/>
              </a:rPr>
              <a:t>the prince</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298;p12">
            <a:extLst>
              <a:ext uri="{FF2B5EF4-FFF2-40B4-BE49-F238E27FC236}">
                <a16:creationId xmlns:a16="http://schemas.microsoft.com/office/drawing/2014/main" id="{EF8997BC-ABDD-BF7E-CB77-07F426C069E9}"/>
              </a:ext>
            </a:extLst>
          </p:cNvPr>
          <p:cNvSpPr/>
          <p:nvPr/>
        </p:nvSpPr>
        <p:spPr>
          <a:xfrm>
            <a:off x="1700277" y="5363216"/>
            <a:ext cx="2138076"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solidFill>
                  <a:srgbClr val="000000"/>
                </a:solidFill>
                <a:latin typeface="Century Gothic"/>
                <a:ea typeface="Calibri"/>
                <a:cs typeface="Calibri"/>
                <a:sym typeface="Century Gothic"/>
              </a:rPr>
              <a:t>on the hill</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299;p12">
            <a:extLst>
              <a:ext uri="{FF2B5EF4-FFF2-40B4-BE49-F238E27FC236}">
                <a16:creationId xmlns:a16="http://schemas.microsoft.com/office/drawing/2014/main" id="{5BACE4FF-7BC0-B6C6-0B65-71BB0175DD08}"/>
              </a:ext>
            </a:extLst>
          </p:cNvPr>
          <p:cNvSpPr/>
          <p:nvPr/>
        </p:nvSpPr>
        <p:spPr>
          <a:xfrm>
            <a:off x="1687495" y="4903259"/>
            <a:ext cx="2150858"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solidFill>
                  <a:srgbClr val="000000"/>
                </a:solidFill>
                <a:latin typeface="Century Gothic"/>
                <a:ea typeface="Calibri"/>
                <a:cs typeface="Calibri"/>
                <a:sym typeface="Century Gothic"/>
              </a:rPr>
              <a:t>one sunny day</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205;p8">
            <a:extLst>
              <a:ext uri="{FF2B5EF4-FFF2-40B4-BE49-F238E27FC236}">
                <a16:creationId xmlns:a16="http://schemas.microsoft.com/office/drawing/2014/main" id="{7BB7E8FB-4791-6F00-F06B-4234E2E35CA2}"/>
              </a:ext>
            </a:extLst>
          </p:cNvPr>
          <p:cNvSpPr txBox="1"/>
          <p:nvPr/>
        </p:nvSpPr>
        <p:spPr>
          <a:xfrm>
            <a:off x="457120" y="4275362"/>
            <a:ext cx="1069524" cy="14772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endParaRPr kumimoji="0"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endParaRPr kumimoji="0" sz="1800" b="1" i="0" u="none" strike="noStrike" kern="1200" cap="none" spc="0" normalizeH="0" baseline="0" noProof="0">
              <a:ln>
                <a:noFill/>
              </a:ln>
              <a:solidFill>
                <a:srgbClr val="F68802">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sz="1800" b="1"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7A08F7B0-A4C7-02CF-BCDE-F233F7E7A637}"/>
              </a:ext>
            </a:extLst>
          </p:cNvPr>
          <p:cNvPicPr>
            <a:picLocks noChangeAspect="1"/>
          </p:cNvPicPr>
          <p:nvPr/>
        </p:nvPicPr>
        <p:blipFill rotWithShape="1">
          <a:blip r:embed="rId6"/>
          <a:srcRect l="8649" t="2849" r="9261" b="14734"/>
          <a:stretch/>
        </p:blipFill>
        <p:spPr>
          <a:xfrm>
            <a:off x="7528439" y="1506741"/>
            <a:ext cx="4268524" cy="2927863"/>
          </a:xfrm>
          <a:prstGeom prst="rect">
            <a:avLst/>
          </a:prstGeom>
        </p:spPr>
      </p:pic>
    </p:spTree>
    <p:extLst>
      <p:ext uri="{BB962C8B-B14F-4D97-AF65-F5344CB8AC3E}">
        <p14:creationId xmlns:p14="http://schemas.microsoft.com/office/powerpoint/2010/main" val="323572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marR="0" lvl="0" indent="-457200" algn="l" defTabSz="914400" rtl="0" eaLnBrk="1" fontAlgn="auto" latinLnBrk="0" hangingPunct="1">
              <a:lnSpc>
                <a:spcPct val="100000"/>
              </a:lnSpc>
              <a:spcBef>
                <a:spcPts val="0"/>
              </a:spcBef>
              <a:spcAft>
                <a:spcPts val="0"/>
              </a:spcAft>
              <a:buClr>
                <a:srgbClr val="000000"/>
              </a:buClr>
              <a:buSzPts val="16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Answer the questions in note form</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Pts val="16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Use the notes to say the sentence, in this order:</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r>
              <a:rPr kumimoji="0" lang="en-AU" sz="2000" b="0"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what</a:t>
            </a:r>
            <a:r>
              <a:rPr kumimoji="0" lang="en-AU" sz="2000" b="0" i="0" u="none" strike="noStrike" kern="1200" cap="none" spc="0" normalizeH="0" baseline="0" noProof="0">
                <a:ln>
                  <a:noFill/>
                </a:ln>
                <a:solidFill>
                  <a:srgbClr val="385623"/>
                </a:solidFill>
                <a:effectLst/>
                <a:uLnTx/>
                <a:uFillTx/>
                <a:latin typeface="Century Gothic"/>
                <a:ea typeface="Century Gothic"/>
                <a:cs typeface="Century Gothic"/>
                <a:sym typeface="Century Gothic"/>
              </a:rPr>
              <a:t>,</a:t>
            </a: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and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lang="en-AU" sz="2000" b="0" i="0" u="none" strike="noStrike" kern="1200" cap="none" spc="0" normalizeH="0" baseline="0" noProof="0">
              <a:ln>
                <a:noFill/>
              </a:ln>
              <a:solidFill>
                <a:srgbClr val="0070C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3.    Write your sentence using correct punctuation.</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highlight>
                  <a:srgbClr val="FFFF00"/>
                </a:highlight>
                <a:uLnTx/>
                <a:uFillTx/>
                <a:latin typeface="Century Gothic"/>
                <a:ea typeface="Century Gothic"/>
                <a:cs typeface="Century Gothic"/>
                <a:sym typeface="Century Gothic"/>
              </a:rPr>
              <a:t>W</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hen</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what</a:t>
            </a:r>
            <a:r>
              <a:rPr kumimoji="0" lang="en-AU" sz="2000" b="1" i="0" u="none" strike="noStrike" kern="1200" cap="none" spc="0" normalizeH="0" baseline="0" noProof="0">
                <a:ln>
                  <a:noFill/>
                </a:ln>
                <a:solidFill>
                  <a:srgbClr val="E055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4.    Read your sentence – does it sound right? </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lang="en-AU" sz="2800" b="1">
                <a:solidFill>
                  <a:srgbClr val="F68802"/>
                </a:solidFill>
                <a:latin typeface="Century Gothic" panose="020B0502020202020204" pitchFamily="34" charset="0"/>
                <a:ea typeface="Segoe UI Symbol" panose="020B0502040204020203" pitchFamily="34" charset="0"/>
              </a:rPr>
              <a:t>He</a:t>
            </a:r>
            <a:r>
              <a:rPr kumimoji="0" lang="en-AU" sz="2800" b="1" i="0" u="none" strike="noStrike" kern="1200" cap="none" spc="0" normalizeH="0" baseline="0" noProof="0">
                <a:ln>
                  <a:noFill/>
                </a:ln>
                <a:solidFill>
                  <a:srgbClr val="F68802"/>
                </a:solidFill>
                <a:effectLst/>
                <a:uLnTx/>
                <a:uFillTx/>
                <a:latin typeface="Century Gothic" panose="020B0502020202020204" pitchFamily="34" charset="0"/>
                <a:ea typeface="Segoe UI Symbol" panose="020B0502040204020203" pitchFamily="34" charset="0"/>
                <a:cs typeface="+mn-cs"/>
              </a:rPr>
              <a:t> </a:t>
            </a:r>
            <a:r>
              <a:rPr lang="en-AU" sz="2800" b="1">
                <a:solidFill>
                  <a:srgbClr val="00B050"/>
                </a:solidFill>
                <a:latin typeface="Century Gothic" panose="020B0502020202020204" pitchFamily="34" charset="0"/>
                <a:ea typeface="Segoe UI Symbol" panose="020B0502040204020203" pitchFamily="34" charset="0"/>
              </a:rPr>
              <a:t>stood</a:t>
            </a: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a:t>
            </a: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                         stood                               .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 name="Google Shape;294;p12">
            <a:extLst>
              <a:ext uri="{FF2B5EF4-FFF2-40B4-BE49-F238E27FC236}">
                <a16:creationId xmlns:a16="http://schemas.microsoft.com/office/drawing/2014/main" id="{1329D7F0-DA21-0090-F202-5DDD49E9DC2A}"/>
              </a:ext>
            </a:extLst>
          </p:cNvPr>
          <p:cNvCxnSpPr/>
          <p:nvPr/>
        </p:nvCxnSpPr>
        <p:spPr>
          <a:xfrm>
            <a:off x="1634442" y="4806001"/>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 name="Google Shape;295;p12">
            <a:extLst>
              <a:ext uri="{FF2B5EF4-FFF2-40B4-BE49-F238E27FC236}">
                <a16:creationId xmlns:a16="http://schemas.microsoft.com/office/drawing/2014/main" id="{026A6A4B-8A7C-BBD7-3996-D111736B9D4C}"/>
              </a:ext>
            </a:extLst>
          </p:cNvPr>
          <p:cNvCxnSpPr/>
          <p:nvPr/>
        </p:nvCxnSpPr>
        <p:spPr>
          <a:xfrm>
            <a:off x="1664381" y="5288601"/>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5" name="Google Shape;296;p12">
            <a:extLst>
              <a:ext uri="{FF2B5EF4-FFF2-40B4-BE49-F238E27FC236}">
                <a16:creationId xmlns:a16="http://schemas.microsoft.com/office/drawing/2014/main" id="{B518E016-63CB-1C68-B46E-43FA2132E547}"/>
              </a:ext>
            </a:extLst>
          </p:cNvPr>
          <p:cNvCxnSpPr/>
          <p:nvPr/>
        </p:nvCxnSpPr>
        <p:spPr>
          <a:xfrm>
            <a:off x="1690130" y="5752649"/>
            <a:ext cx="4790423" cy="0"/>
          </a:xfrm>
          <a:prstGeom prst="straightConnector1">
            <a:avLst/>
          </a:prstGeom>
          <a:noFill/>
          <a:ln w="25400" cap="flat" cmpd="sng">
            <a:solidFill>
              <a:schemeClr val="dk1"/>
            </a:solidFill>
            <a:prstDash val="dot"/>
            <a:miter lim="800000"/>
            <a:headEnd type="none" w="sm" len="sm"/>
            <a:tailEnd type="none" w="sm" len="sm"/>
          </a:ln>
        </p:spPr>
      </p:cxnSp>
      <p:sp>
        <p:nvSpPr>
          <p:cNvPr id="22" name="Google Shape;205;p8">
            <a:extLst>
              <a:ext uri="{FF2B5EF4-FFF2-40B4-BE49-F238E27FC236}">
                <a16:creationId xmlns:a16="http://schemas.microsoft.com/office/drawing/2014/main" id="{7BB7E8FB-4791-6F00-F06B-4234E2E35CA2}"/>
              </a:ext>
            </a:extLst>
          </p:cNvPr>
          <p:cNvSpPr txBox="1"/>
          <p:nvPr/>
        </p:nvSpPr>
        <p:spPr>
          <a:xfrm>
            <a:off x="457120" y="4275362"/>
            <a:ext cx="1069524" cy="14772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endParaRPr kumimoji="0"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endParaRPr kumimoji="0" sz="1800" b="1" i="0" u="none" strike="noStrike" kern="1200" cap="none" spc="0" normalizeH="0" baseline="0" noProof="0">
              <a:ln>
                <a:noFill/>
              </a:ln>
              <a:solidFill>
                <a:srgbClr val="F68802">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sz="1800" b="1"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17600EE-4430-C9FD-5124-0C7C19D87B98}"/>
              </a:ext>
            </a:extLst>
          </p:cNvPr>
          <p:cNvPicPr>
            <a:picLocks noChangeAspect="1"/>
          </p:cNvPicPr>
          <p:nvPr/>
        </p:nvPicPr>
        <p:blipFill rotWithShape="1">
          <a:blip r:embed="rId6"/>
          <a:srcRect l="8649" t="2849" r="9261" b="14734"/>
          <a:stretch/>
        </p:blipFill>
        <p:spPr>
          <a:xfrm>
            <a:off x="7528439" y="1506741"/>
            <a:ext cx="4268524" cy="2927863"/>
          </a:xfrm>
          <a:prstGeom prst="rect">
            <a:avLst/>
          </a:prstGeom>
        </p:spPr>
      </p:pic>
    </p:spTree>
    <p:extLst>
      <p:ext uri="{BB962C8B-B14F-4D97-AF65-F5344CB8AC3E}">
        <p14:creationId xmlns:p14="http://schemas.microsoft.com/office/powerpoint/2010/main" val="372033575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The Princess and the Pea Part 2</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13</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 </a:t>
            </a:r>
            <a:r>
              <a:rPr kumimoji="0" lang="en-US" sz="2400" b="0" i="0"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What is the setting of the Princess and the Pea?</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404110958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3800">
                <a:solidFill>
                  <a:srgbClr val="000000"/>
                </a:solidFill>
                <a:latin typeface="Century Gothic" panose="020B0502020202020204" pitchFamily="34" charset="0"/>
              </a:rPr>
              <a:t>howled</a:t>
            </a:r>
            <a:endPar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6823588" y="436062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4484400" y="4391866"/>
            <a:ext cx="1764000" cy="14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3386767" y="4395371"/>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6A35066-E169-6070-B84F-32D49C7B3A1E}"/>
              </a:ext>
            </a:extLst>
          </p:cNvPr>
          <p:cNvSpPr/>
          <p:nvPr/>
        </p:nvSpPr>
        <p:spPr>
          <a:xfrm>
            <a:off x="7438993" y="4360627"/>
            <a:ext cx="1764000" cy="14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723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strike="noStrike" kern="1200" cap="none" spc="0" normalizeH="0" baseline="0" noProof="0">
                <a:ln>
                  <a:noFill/>
                </a:ln>
                <a:effectLst/>
                <a:uLnTx/>
                <a:uFillTx/>
                <a:latin typeface="Century Gothic" panose="020B0502020202020204" pitchFamily="34" charset="0"/>
                <a:ea typeface="+mn-ea"/>
                <a:cs typeface="Manjari" panose="02000503000000000000" pitchFamily="2" charset="0"/>
              </a:rPr>
              <a:t>Royal is anything belonging to a king or queen.</a:t>
            </a: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220181053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strike="noStrike" kern="1200" cap="none" spc="0" normalizeH="0" baseline="0" noProof="0">
                <a:ln>
                  <a:noFill/>
                </a:ln>
                <a:effectLst/>
                <a:uLnTx/>
                <a:uFillTx/>
                <a:latin typeface="Century Gothic" panose="020B0502020202020204" pitchFamily="34" charset="0"/>
                <a:cs typeface="Manjari" panose="02000503000000000000" pitchFamily="2" charset="0"/>
              </a:rPr>
              <a:t>Howled means </a:t>
            </a:r>
            <a:r>
              <a:rPr lang="en-AU" sz="6000">
                <a:effectLst/>
                <a:latin typeface="Century Gothic" panose="020B0502020202020204" pitchFamily="34" charset="0"/>
                <a:ea typeface="Calibri" panose="020F0502020204030204" pitchFamily="34" charset="0"/>
                <a:cs typeface="Times New Roman" panose="02020603050405020304" pitchFamily="18" charset="0"/>
              </a:rPr>
              <a:t>made a long, loud, and sad sound.</a:t>
            </a:r>
            <a:endParaRPr kumimoji="0" lang="en-US" sz="6000" b="0" i="0" strike="noStrike" kern="1200" cap="none" spc="0" normalizeH="0" baseline="0" noProof="0">
              <a:ln>
                <a:noFill/>
              </a:ln>
              <a:effectLst/>
              <a:uLnTx/>
              <a:uFillTx/>
              <a:latin typeface="Century Gothic" panose="020B0502020202020204" pitchFamily="34" charset="0"/>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248634845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howled</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howled</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howled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howled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pic>
        <p:nvPicPr>
          <p:cNvPr id="3" name="Picture 2" descr="A wolf howling at the moon&#10;&#10;Description automatically generated">
            <a:extLst>
              <a:ext uri="{FF2B5EF4-FFF2-40B4-BE49-F238E27FC236}">
                <a16:creationId xmlns:a16="http://schemas.microsoft.com/office/drawing/2014/main" id="{B99E0540-8CBA-D34A-A5B0-E14D5B8923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22" y="1709321"/>
            <a:ext cx="5669280" cy="3438144"/>
          </a:xfrm>
          <a:prstGeom prst="rect">
            <a:avLst/>
          </a:prstGeom>
        </p:spPr>
      </p:pic>
      <p:pic>
        <p:nvPicPr>
          <p:cNvPr id="5" name="Picture 4" descr="A dog lying in grass&#10;&#10;Description automatically generated">
            <a:extLst>
              <a:ext uri="{FF2B5EF4-FFF2-40B4-BE49-F238E27FC236}">
                <a16:creationId xmlns:a16="http://schemas.microsoft.com/office/drawing/2014/main" id="{9D0121B9-6817-8D14-6A8D-37F0028A51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900" y="1709321"/>
            <a:ext cx="5669280" cy="3438144"/>
          </a:xfrm>
          <a:prstGeom prst="rect">
            <a:avLst/>
          </a:prstGeom>
        </p:spPr>
      </p:pic>
    </p:spTree>
    <p:extLst>
      <p:ext uri="{BB962C8B-B14F-4D97-AF65-F5344CB8AC3E}">
        <p14:creationId xmlns:p14="http://schemas.microsoft.com/office/powerpoint/2010/main" val="282066650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howled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howled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wolf howling at the moon&#10;&#10;Description automatically generated">
            <a:extLst>
              <a:ext uri="{FF2B5EF4-FFF2-40B4-BE49-F238E27FC236}">
                <a16:creationId xmlns:a16="http://schemas.microsoft.com/office/drawing/2014/main" id="{F9DA0D53-5564-2FD8-8370-56B78F27BD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2031688"/>
            <a:ext cx="5669280" cy="3438144"/>
          </a:xfrm>
          <a:prstGeom prst="rect">
            <a:avLst/>
          </a:prstGeom>
        </p:spPr>
      </p:pic>
    </p:spTree>
    <p:extLst>
      <p:ext uri="{BB962C8B-B14F-4D97-AF65-F5344CB8AC3E}">
        <p14:creationId xmlns:p14="http://schemas.microsoft.com/office/powerpoint/2010/main" val="259199838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howled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howled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child in a pink coat sitting on grass&#10;&#10;Description automatically generated">
            <a:extLst>
              <a:ext uri="{FF2B5EF4-FFF2-40B4-BE49-F238E27FC236}">
                <a16:creationId xmlns:a16="http://schemas.microsoft.com/office/drawing/2014/main" id="{6DB01CA6-2F75-F7BE-B43B-8F2FFE78B0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2118142"/>
            <a:ext cx="5669280" cy="3438144"/>
          </a:xfrm>
          <a:prstGeom prst="rect">
            <a:avLst/>
          </a:prstGeom>
        </p:spPr>
      </p:pic>
    </p:spTree>
    <p:extLst>
      <p:ext uri="{BB962C8B-B14F-4D97-AF65-F5344CB8AC3E}">
        <p14:creationId xmlns:p14="http://schemas.microsoft.com/office/powerpoint/2010/main" val="64318864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wolf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howled</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the moon. </a:t>
            </a:r>
          </a:p>
        </p:txBody>
      </p:sp>
    </p:spTree>
    <p:extLst>
      <p:ext uri="{BB962C8B-B14F-4D97-AF65-F5344CB8AC3E}">
        <p14:creationId xmlns:p14="http://schemas.microsoft.com/office/powerpoint/2010/main" val="299569028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200">
                <a:solidFill>
                  <a:srgbClr val="003A47"/>
                </a:solidFill>
                <a:latin typeface="Century Gothic" panose="020B0502020202020204" pitchFamily="34" charset="0"/>
                <a:cs typeface="Manjari" panose="02000503000000000000" pitchFamily="2" charset="0"/>
              </a:rPr>
              <a:t>The little boy dropped his ice-cream, so he </a:t>
            </a:r>
            <a:r>
              <a:rPr lang="en-US" sz="6200">
                <a:solidFill>
                  <a:srgbClr val="FF0000"/>
                </a:solidFill>
                <a:latin typeface="Century Gothic" panose="020B0502020202020204" pitchFamily="34" charset="0"/>
                <a:cs typeface="Manjari" panose="02000503000000000000" pitchFamily="2" charset="0"/>
              </a:rPr>
              <a:t>howled</a:t>
            </a:r>
            <a:r>
              <a:rPr lang="en-US" sz="6200">
                <a:solidFill>
                  <a:srgbClr val="003A47"/>
                </a:solidFill>
                <a:latin typeface="Century Gothic" panose="020B0502020202020204" pitchFamily="34" charset="0"/>
                <a:cs typeface="Manjari" panose="02000503000000000000" pitchFamily="2" charset="0"/>
              </a:rPr>
              <a:t>. </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141766822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When Dad stepped on the </a:t>
            </a:r>
            <a:r>
              <a:rPr lang="en-US" sz="6200">
                <a:solidFill>
                  <a:srgbClr val="003A47"/>
                </a:solidFill>
                <a:latin typeface="Century Gothic" panose="020B0502020202020204" pitchFamily="34" charset="0"/>
                <a:cs typeface="Manjari" panose="02000503000000000000" pitchFamily="2" charset="0"/>
              </a:rPr>
              <a:t>L</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ego, he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howled</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Tree>
    <p:extLst>
      <p:ext uri="{BB962C8B-B14F-4D97-AF65-F5344CB8AC3E}">
        <p14:creationId xmlns:p14="http://schemas.microsoft.com/office/powerpoint/2010/main" val="324257425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howled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howled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 name="Picture 2" descr="A close-up of a crying child&#10;&#10;Description automatically generated">
            <a:extLst>
              <a:ext uri="{FF2B5EF4-FFF2-40B4-BE49-F238E27FC236}">
                <a16:creationId xmlns:a16="http://schemas.microsoft.com/office/drawing/2014/main" id="{A0D91BD5-B3B6-120E-F53C-8101406F91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1481" y="3709308"/>
            <a:ext cx="3932866" cy="2385093"/>
          </a:xfrm>
          <a:prstGeom prst="rect">
            <a:avLst/>
          </a:prstGeom>
        </p:spPr>
      </p:pic>
      <p:pic>
        <p:nvPicPr>
          <p:cNvPr id="5" name="Picture 4" descr="A person with her hands up&#10;&#10;Description automatically generated">
            <a:extLst>
              <a:ext uri="{FF2B5EF4-FFF2-40B4-BE49-F238E27FC236}">
                <a16:creationId xmlns:a16="http://schemas.microsoft.com/office/drawing/2014/main" id="{F5C24743-1146-5714-4D4C-EE14E302F9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8695" y="770972"/>
            <a:ext cx="3932866" cy="2385093"/>
          </a:xfrm>
          <a:prstGeom prst="rect">
            <a:avLst/>
          </a:prstGeom>
        </p:spPr>
      </p:pic>
      <p:pic>
        <p:nvPicPr>
          <p:cNvPr id="8" name="Picture 7" descr="A dog running on grass&#10;&#10;Description automatically generated">
            <a:extLst>
              <a:ext uri="{FF2B5EF4-FFF2-40B4-BE49-F238E27FC236}">
                <a16:creationId xmlns:a16="http://schemas.microsoft.com/office/drawing/2014/main" id="{8BBAD0E0-FB5C-8EB5-39DD-A195C9CECE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4410" y="770972"/>
            <a:ext cx="3932866" cy="2385093"/>
          </a:xfrm>
          <a:prstGeom prst="rect">
            <a:avLst/>
          </a:prstGeom>
        </p:spPr>
      </p:pic>
      <p:pic>
        <p:nvPicPr>
          <p:cNvPr id="15" name="Picture 14" descr="A dog lying on grass with its mouth open&#10;&#10;Description automatically generated">
            <a:extLst>
              <a:ext uri="{FF2B5EF4-FFF2-40B4-BE49-F238E27FC236}">
                <a16:creationId xmlns:a16="http://schemas.microsoft.com/office/drawing/2014/main" id="{3C27487C-927F-C69F-BD09-4D97B3C2EA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8836" y="3701935"/>
            <a:ext cx="3945025" cy="2392467"/>
          </a:xfrm>
          <a:prstGeom prst="rect">
            <a:avLst/>
          </a:prstGeom>
        </p:spPr>
      </p:pic>
    </p:spTree>
    <p:extLst>
      <p:ext uri="{BB962C8B-B14F-4D97-AF65-F5344CB8AC3E}">
        <p14:creationId xmlns:p14="http://schemas.microsoft.com/office/powerpoint/2010/main" val="342759775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0419" y="6210104"/>
            <a:ext cx="11010199" cy="584775"/>
          </a:xfrm>
          <a:prstGeom prst="rect">
            <a:avLst/>
          </a:prstGeom>
          <a:noFill/>
        </p:spPr>
        <p:txBody>
          <a:bodyPr wrap="square" rtlCol="0">
            <a:spAutoFit/>
          </a:bodyPr>
          <a:lstStyle/>
          <a:p>
            <a:pPr lvl="0">
              <a:defRPr/>
            </a:pPr>
            <a:r>
              <a:rPr lang="en-US" sz="3200">
                <a:latin typeface="Century Gothic" panose="020B0502020202020204" pitchFamily="34" charset="0"/>
                <a:cs typeface="Manjari" panose="02000503000000000000" pitchFamily="2" charset="0"/>
              </a:rPr>
              <a:t>Howled means </a:t>
            </a:r>
            <a:r>
              <a:rPr lang="en-AU" sz="3200">
                <a:latin typeface="Century Gothic" panose="020B0502020202020204" pitchFamily="34" charset="0"/>
                <a:ea typeface="Calibri" panose="020F0502020204030204" pitchFamily="34" charset="0"/>
                <a:cs typeface="Times New Roman" panose="02020603050405020304" pitchFamily="18" charset="0"/>
              </a:rPr>
              <a:t>made a long, loud, and sad sound.</a:t>
            </a:r>
            <a:endParaRPr lang="en-US" sz="3200">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howled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howled</a:t>
            </a:r>
          </a:p>
        </p:txBody>
      </p:sp>
      <p:pic>
        <p:nvPicPr>
          <p:cNvPr id="4" name="Picture 3">
            <a:extLst>
              <a:ext uri="{FF2B5EF4-FFF2-40B4-BE49-F238E27FC236}">
                <a16:creationId xmlns:a16="http://schemas.microsoft.com/office/drawing/2014/main" id="{52199C8C-5EA8-AEEE-3FF5-AF6A203C476F}"/>
              </a:ext>
            </a:extLst>
          </p:cNvPr>
          <p:cNvPicPr>
            <a:picLocks noChangeAspect="1"/>
          </p:cNvPicPr>
          <p:nvPr/>
        </p:nvPicPr>
        <p:blipFill>
          <a:blip r:embed="rId6"/>
          <a:stretch>
            <a:fillRect/>
          </a:stretch>
        </p:blipFill>
        <p:spPr>
          <a:xfrm>
            <a:off x="4627946" y="5099707"/>
            <a:ext cx="3218488" cy="1228430"/>
          </a:xfrm>
          <a:prstGeom prst="rect">
            <a:avLst/>
          </a:prstGeom>
        </p:spPr>
      </p:pic>
      <p:pic>
        <p:nvPicPr>
          <p:cNvPr id="5" name="Picture 4" descr="A wolf howling at the moon&#10;&#10;Description automatically generated">
            <a:extLst>
              <a:ext uri="{FF2B5EF4-FFF2-40B4-BE49-F238E27FC236}">
                <a16:creationId xmlns:a16="http://schemas.microsoft.com/office/drawing/2014/main" id="{0419F04B-D56E-6FD4-C1FD-DFBE0967A5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3921" y="227460"/>
            <a:ext cx="5114498" cy="3101696"/>
          </a:xfrm>
          <a:prstGeom prst="rect">
            <a:avLst/>
          </a:prstGeom>
        </p:spPr>
      </p:pic>
    </p:spTree>
    <p:extLst>
      <p:ext uri="{BB962C8B-B14F-4D97-AF65-F5344CB8AC3E}">
        <p14:creationId xmlns:p14="http://schemas.microsoft.com/office/powerpoint/2010/main" val="342916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367723" y="1653458"/>
            <a:ext cx="4011237" cy="4188775"/>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2000" b="1">
                <a:solidFill>
                  <a:srgbClr val="000000"/>
                </a:solidFill>
                <a:latin typeface="Century Gothic" panose="020B0502020202020204" pitchFamily="34" charset="0"/>
              </a:rPr>
              <a:t>The Princess and the Pea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prince was searching for a real princess. Though he had visited many kingdoms, he hadn’t found anyone who felt right. One stormy night, a lady arrives wearing torn, muddy clothes. She says that she is a real princess. </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Who are the characters in the Princess and the Pea?</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39862"/>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characters in the story are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lang="en-AU" sz="1400">
                <a:solidFill>
                  <a:srgbClr val="000000"/>
                </a:solidFill>
                <a:latin typeface="Century Gothic" panose="020B0502020202020204" pitchFamily="34" charset="0"/>
              </a:rPr>
              <a:t>,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strike="noStrike" kern="1200" cap="none" spc="0" normalizeH="0" baseline="0" noProof="0">
                <a:ln>
                  <a:noFill/>
                </a:ln>
                <a:solidFill>
                  <a:srgbClr val="000000"/>
                </a:solidFill>
                <a:effectLst/>
                <a:uLnTx/>
                <a:uFillTx/>
                <a:latin typeface="Century Gothic" panose="020B0502020202020204" pitchFamily="34" charset="0"/>
                <a:ea typeface="+mn-ea"/>
                <a:cs typeface="+mn-cs"/>
              </a:rPr>
              <a:t>and</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57541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32950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characters </a:t>
            </a:r>
            <a:r>
              <a:rPr lang="en-AU" sz="1400" noProof="0">
                <a:solidFill>
                  <a:srgbClr val="000000"/>
                </a:solidFill>
                <a:latin typeface="Century Gothic" panose="020B0502020202020204" pitchFamily="34" charset="0"/>
              </a:rPr>
              <a:t>in the story are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prince, the queen and the princess. </a:t>
            </a: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2" name="Picture 1">
            <a:extLst>
              <a:ext uri="{FF2B5EF4-FFF2-40B4-BE49-F238E27FC236}">
                <a16:creationId xmlns:a16="http://schemas.microsoft.com/office/drawing/2014/main" id="{FB517CB2-B77A-0766-4669-30F7CC477D7A}"/>
              </a:ext>
            </a:extLst>
          </p:cNvPr>
          <p:cNvPicPr>
            <a:picLocks noChangeAspect="1"/>
          </p:cNvPicPr>
          <p:nvPr/>
        </p:nvPicPr>
        <p:blipFill>
          <a:blip r:embed="rId6"/>
          <a:stretch>
            <a:fillRect/>
          </a:stretch>
        </p:blipFill>
        <p:spPr>
          <a:xfrm>
            <a:off x="5836945" y="305298"/>
            <a:ext cx="3707687" cy="2533067"/>
          </a:xfrm>
          <a:prstGeom prst="rect">
            <a:avLst/>
          </a:prstGeom>
        </p:spPr>
      </p:pic>
      <p:pic>
        <p:nvPicPr>
          <p:cNvPr id="7" name="Picture 6">
            <a:extLst>
              <a:ext uri="{FF2B5EF4-FFF2-40B4-BE49-F238E27FC236}">
                <a16:creationId xmlns:a16="http://schemas.microsoft.com/office/drawing/2014/main" id="{3B222542-7698-941A-4C24-239596926594}"/>
              </a:ext>
            </a:extLst>
          </p:cNvPr>
          <p:cNvPicPr>
            <a:picLocks noChangeAspect="1"/>
          </p:cNvPicPr>
          <p:nvPr/>
        </p:nvPicPr>
        <p:blipFill>
          <a:blip r:embed="rId7"/>
          <a:stretch>
            <a:fillRect/>
          </a:stretch>
        </p:blipFill>
        <p:spPr>
          <a:xfrm>
            <a:off x="5105427" y="2286862"/>
            <a:ext cx="3609231" cy="2484593"/>
          </a:xfrm>
          <a:prstGeom prst="rect">
            <a:avLst/>
          </a:prstGeom>
        </p:spPr>
      </p:pic>
      <p:pic>
        <p:nvPicPr>
          <p:cNvPr id="8" name="Picture 7">
            <a:extLst>
              <a:ext uri="{FF2B5EF4-FFF2-40B4-BE49-F238E27FC236}">
                <a16:creationId xmlns:a16="http://schemas.microsoft.com/office/drawing/2014/main" id="{C5B28CD7-228D-55FA-9442-FCC2274065B8}"/>
              </a:ext>
            </a:extLst>
          </p:cNvPr>
          <p:cNvPicPr>
            <a:picLocks noChangeAspect="1"/>
          </p:cNvPicPr>
          <p:nvPr/>
        </p:nvPicPr>
        <p:blipFill>
          <a:blip r:embed="rId8"/>
          <a:stretch>
            <a:fillRect/>
          </a:stretch>
        </p:blipFill>
        <p:spPr>
          <a:xfrm>
            <a:off x="6645736" y="4219951"/>
            <a:ext cx="3566900" cy="2437181"/>
          </a:xfrm>
          <a:prstGeom prst="rect">
            <a:avLst/>
          </a:prstGeom>
        </p:spPr>
      </p:pic>
    </p:spTree>
    <p:extLst>
      <p:ext uri="{BB962C8B-B14F-4D97-AF65-F5344CB8AC3E}">
        <p14:creationId xmlns:p14="http://schemas.microsoft.com/office/powerpoint/2010/main" val="70967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royal</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royal</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royal</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royal</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pic>
        <p:nvPicPr>
          <p:cNvPr id="3" name="Picture 2" descr="A crown on a red velvet surface&#10;&#10;Description automatically generated">
            <a:extLst>
              <a:ext uri="{FF2B5EF4-FFF2-40B4-BE49-F238E27FC236}">
                <a16:creationId xmlns:a16="http://schemas.microsoft.com/office/drawing/2014/main" id="{F0D1AFDA-302B-AEF0-ED6F-742FB44B78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22" y="1700177"/>
            <a:ext cx="5669280" cy="3438144"/>
          </a:xfrm>
          <a:prstGeom prst="rect">
            <a:avLst/>
          </a:prstGeom>
        </p:spPr>
      </p:pic>
      <p:pic>
        <p:nvPicPr>
          <p:cNvPr id="9" name="Picture 8" descr="A person wearing sunglasses and a baseball cap&#10;&#10;Description automatically generated">
            <a:extLst>
              <a:ext uri="{FF2B5EF4-FFF2-40B4-BE49-F238E27FC236}">
                <a16:creationId xmlns:a16="http://schemas.microsoft.com/office/drawing/2014/main" id="{5EF317C8-3029-0F88-644E-56FCE4EB0E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900" y="1700177"/>
            <a:ext cx="5669280" cy="3438144"/>
          </a:xfrm>
          <a:prstGeom prst="rect">
            <a:avLst/>
          </a:prstGeom>
        </p:spPr>
      </p:pic>
    </p:spTree>
    <p:extLst>
      <p:ext uri="{BB962C8B-B14F-4D97-AF65-F5344CB8AC3E}">
        <p14:creationId xmlns:p14="http://schemas.microsoft.com/office/powerpoint/2010/main" val="37679496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a:bodyPr>
          <a:lstStyle/>
          <a:p>
            <a:pPr>
              <a:lnSpc>
                <a:spcPct val="150000"/>
              </a:lnSpc>
            </a:pPr>
            <a:r>
              <a:rPr lang="en-AU" sz="4000" b="0">
                <a:latin typeface="Century Gothic" panose="020B0502020202020204" pitchFamily="34" charset="0"/>
              </a:rPr>
              <a:t>I can identify the setting of the Princess and the Pea.</a:t>
            </a:r>
            <a:endParaRPr lang="en-US" sz="4000" b="0">
              <a:latin typeface="Century Gothic" panose="020B0502020202020204" pitchFamily="34" charset="0"/>
            </a:endParaRPr>
          </a:p>
        </p:txBody>
      </p:sp>
    </p:spTree>
    <p:extLst>
      <p:ext uri="{BB962C8B-B14F-4D97-AF65-F5344CB8AC3E}">
        <p14:creationId xmlns:p14="http://schemas.microsoft.com/office/powerpoint/2010/main" val="175967550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FFFFFF"/>
                </a:solidFill>
                <a:latin typeface="Century Gothic" panose="020B0502020202020204" pitchFamily="34" charset="0"/>
              </a:rPr>
              <a:t>Does this bed look comfortable to sleep in?</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06889" y="123023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bed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look comfortable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1791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17917"/>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a:solidFill>
                  <a:srgbClr val="000000"/>
                </a:solidFill>
                <a:latin typeface="Century Gothic" panose="020B0502020202020204" pitchFamily="34" charset="0"/>
              </a:rPr>
              <a:t>The bed </a:t>
            </a:r>
            <a:r>
              <a:rPr lang="en-AU" sz="1400" b="1">
                <a:solidFill>
                  <a:srgbClr val="000000"/>
                </a:solidFill>
                <a:latin typeface="Century Gothic" panose="020B0502020202020204" pitchFamily="34" charset="0"/>
              </a:rPr>
              <a:t>doesn’t </a:t>
            </a:r>
            <a:r>
              <a:rPr lang="en-AU" sz="1400">
                <a:solidFill>
                  <a:srgbClr val="000000"/>
                </a:solidFill>
                <a:latin typeface="Century Gothic" panose="020B0502020202020204" pitchFamily="34" charset="0"/>
              </a:rPr>
              <a:t>look comfortable because </a:t>
            </a:r>
            <a:r>
              <a:rPr lang="en-AU" sz="1400" b="1">
                <a:solidFill>
                  <a:srgbClr val="000000"/>
                </a:solidFill>
                <a:latin typeface="Century Gothic" panose="020B0502020202020204" pitchFamily="34" charset="0"/>
              </a:rPr>
              <a:t>it is very tall and might be scary</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sp>
        <p:nvSpPr>
          <p:cNvPr id="15" name="TextBox 14">
            <a:extLst>
              <a:ext uri="{FF2B5EF4-FFF2-40B4-BE49-F238E27FC236}">
                <a16:creationId xmlns:a16="http://schemas.microsoft.com/office/drawing/2014/main" id="{7004EC1A-18DE-4E51-A8C5-2438B0975CF5}"/>
              </a:ext>
            </a:extLst>
          </p:cNvPr>
          <p:cNvSpPr txBox="1"/>
          <p:nvPr/>
        </p:nvSpPr>
        <p:spPr>
          <a:xfrm>
            <a:off x="260565" y="906048"/>
            <a:ext cx="4011237" cy="49449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Princess and the Pea </a:t>
            </a:r>
          </a:p>
        </p:txBody>
      </p:sp>
      <p:pic>
        <p:nvPicPr>
          <p:cNvPr id="7" name="Picture 6">
            <a:extLst>
              <a:ext uri="{FF2B5EF4-FFF2-40B4-BE49-F238E27FC236}">
                <a16:creationId xmlns:a16="http://schemas.microsoft.com/office/drawing/2014/main" id="{B66F03E9-B32F-D0FE-D1E7-B4791921B5D3}"/>
              </a:ext>
            </a:extLst>
          </p:cNvPr>
          <p:cNvPicPr>
            <a:picLocks noChangeAspect="1"/>
          </p:cNvPicPr>
          <p:nvPr/>
        </p:nvPicPr>
        <p:blipFill>
          <a:blip r:embed="rId7"/>
          <a:stretch>
            <a:fillRect/>
          </a:stretch>
        </p:blipFill>
        <p:spPr>
          <a:xfrm>
            <a:off x="702936" y="1414204"/>
            <a:ext cx="7857761" cy="5325962"/>
          </a:xfrm>
          <a:prstGeom prst="rect">
            <a:avLst/>
          </a:prstGeom>
        </p:spPr>
      </p:pic>
    </p:spTree>
    <p:extLst>
      <p:ext uri="{BB962C8B-B14F-4D97-AF65-F5344CB8AC3E}">
        <p14:creationId xmlns:p14="http://schemas.microsoft.com/office/powerpoint/2010/main" val="408150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5898911"/>
            <a:ext cx="2547366" cy="8412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delicate</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t>
            </a:r>
            <a:r>
              <a:rPr lang="en-GB" sz="1400">
                <a:solidFill>
                  <a:srgbClr val="000000"/>
                </a:solidFill>
                <a:latin typeface="Century Gothic" panose="020B0502020202020204" pitchFamily="34" charset="0"/>
                <a:ea typeface="Segoe UI Symbol" panose="020B0502040204020203" pitchFamily="34" charset="0"/>
                <a:cs typeface="Times" charset="0"/>
              </a:rPr>
              <a:t>adjective</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fragile and easily broken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test did the queen use to see if the visitor is a real princess?</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30237"/>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queen tested the princess by</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11709"/>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11709"/>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queen tested the princess by </a:t>
            </a:r>
            <a:r>
              <a:rPr lang="en-AU" sz="1400" b="1">
                <a:solidFill>
                  <a:srgbClr val="000000"/>
                </a:solidFill>
                <a:latin typeface="Century Gothic" panose="020B0502020202020204" pitchFamily="34" charset="0"/>
              </a:rPr>
              <a:t>putting a pea under mattresses to see if she could feel it</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7" name="Picture 6">
            <a:extLst>
              <a:ext uri="{FF2B5EF4-FFF2-40B4-BE49-F238E27FC236}">
                <a16:creationId xmlns:a16="http://schemas.microsoft.com/office/drawing/2014/main" id="{2C5BEC54-9EE0-8A2E-A39B-429162ECBCF3}"/>
              </a:ext>
            </a:extLst>
          </p:cNvPr>
          <p:cNvPicPr>
            <a:picLocks noChangeAspect="1"/>
          </p:cNvPicPr>
          <p:nvPr/>
        </p:nvPicPr>
        <p:blipFill rotWithShape="1">
          <a:blip r:embed="rId7"/>
          <a:srcRect b="1120"/>
          <a:stretch/>
        </p:blipFill>
        <p:spPr>
          <a:xfrm>
            <a:off x="606056" y="880798"/>
            <a:ext cx="8235059" cy="5859368"/>
          </a:xfrm>
          <a:prstGeom prst="rect">
            <a:avLst/>
          </a:prstGeom>
        </p:spPr>
      </p:pic>
    </p:spTree>
    <p:extLst>
      <p:ext uri="{BB962C8B-B14F-4D97-AF65-F5344CB8AC3E}">
        <p14:creationId xmlns:p14="http://schemas.microsoft.com/office/powerpoint/2010/main" val="372909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FFFFFF"/>
                </a:solidFill>
                <a:latin typeface="Century Gothic" panose="020B0502020202020204" pitchFamily="34" charset="0"/>
              </a:rPr>
              <a:t>What parts of this story could really happen?</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65670"/>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a:solidFill>
                  <a:srgbClr val="000000"/>
                </a:solidFill>
                <a:latin typeface="Century Gothic" panose="020B0502020202020204" pitchFamily="34" charset="0"/>
              </a:rPr>
              <a:t>The parts of the story that could really happen are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64038"/>
            <a:ext cx="1979364" cy="17329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parts of the story that</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could really happen are</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prince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could be looking for a princess to marry and a queen might try to help her son.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BF4789F4-1D3B-D957-2A4B-08956186C0FA}"/>
              </a:ext>
            </a:extLst>
          </p:cNvPr>
          <p:cNvPicPr>
            <a:picLocks noChangeAspect="1"/>
          </p:cNvPicPr>
          <p:nvPr/>
        </p:nvPicPr>
        <p:blipFill>
          <a:blip r:embed="rId7"/>
          <a:stretch>
            <a:fillRect/>
          </a:stretch>
        </p:blipFill>
        <p:spPr>
          <a:xfrm>
            <a:off x="464685" y="810511"/>
            <a:ext cx="8402868" cy="5986212"/>
          </a:xfrm>
          <a:prstGeom prst="rect">
            <a:avLst/>
          </a:prstGeom>
        </p:spPr>
      </p:pic>
    </p:spTree>
    <p:extLst>
      <p:ext uri="{BB962C8B-B14F-4D97-AF65-F5344CB8AC3E}">
        <p14:creationId xmlns:p14="http://schemas.microsoft.com/office/powerpoint/2010/main" val="85399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5619" y="1690707"/>
            <a:ext cx="4476743" cy="120032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is the setting of the Princess and the Pea?</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 name="Picture 1">
            <a:extLst>
              <a:ext uri="{FF2B5EF4-FFF2-40B4-BE49-F238E27FC236}">
                <a16:creationId xmlns:a16="http://schemas.microsoft.com/office/drawing/2014/main" id="{B1DDDDBA-071D-5071-BAE5-1C2ABD75B642}"/>
              </a:ext>
            </a:extLst>
          </p:cNvPr>
          <p:cNvPicPr>
            <a:picLocks noChangeAspect="1"/>
          </p:cNvPicPr>
          <p:nvPr/>
        </p:nvPicPr>
        <p:blipFill rotWithShape="1">
          <a:blip r:embed="rId9"/>
          <a:srcRect b="1120"/>
          <a:stretch/>
        </p:blipFill>
        <p:spPr>
          <a:xfrm>
            <a:off x="648075" y="1480170"/>
            <a:ext cx="5916414" cy="4209617"/>
          </a:xfrm>
          <a:prstGeom prst="rect">
            <a:avLst/>
          </a:prstGeom>
        </p:spPr>
      </p:pic>
      <p:sp>
        <p:nvSpPr>
          <p:cNvPr id="3" name="TextBox 2">
            <a:extLst>
              <a:ext uri="{FF2B5EF4-FFF2-40B4-BE49-F238E27FC236}">
                <a16:creationId xmlns:a16="http://schemas.microsoft.com/office/drawing/2014/main" id="{ED109F13-A79F-2139-090E-935FE0C124DC}"/>
              </a:ext>
            </a:extLst>
          </p:cNvPr>
          <p:cNvSpPr txBox="1"/>
          <p:nvPr/>
        </p:nvSpPr>
        <p:spPr>
          <a:xfrm>
            <a:off x="7145619" y="3147237"/>
            <a:ext cx="4476743" cy="646331"/>
          </a:xfrm>
          <a:prstGeom prst="rect">
            <a:avLst/>
          </a:prstGeom>
          <a:noFill/>
        </p:spPr>
        <p:txBody>
          <a:bodyPr wrap="square" rtlCol="0">
            <a:spAutoFit/>
          </a:bodyPr>
          <a:lstStyle/>
          <a:p>
            <a:r>
              <a:rPr lang="en-AU">
                <a:solidFill>
                  <a:schemeClr val="bg1"/>
                </a:solidFill>
                <a:latin typeface="Century Gothic" panose="020B0502020202020204" pitchFamily="34" charset="0"/>
              </a:rPr>
              <a:t>The setting of the Princess and the Pea is a kingdom a long time ago. </a:t>
            </a:r>
          </a:p>
        </p:txBody>
      </p:sp>
    </p:spTree>
    <p:extLst>
      <p:ext uri="{BB962C8B-B14F-4D97-AF65-F5344CB8AC3E}">
        <p14:creationId xmlns:p14="http://schemas.microsoft.com/office/powerpoint/2010/main" val="166747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marR="0" lvl="0" indent="-457200" algn="l" defTabSz="914400" rtl="0" eaLnBrk="1" fontAlgn="auto" latinLnBrk="0" hangingPunct="1">
              <a:lnSpc>
                <a:spcPct val="100000"/>
              </a:lnSpc>
              <a:spcBef>
                <a:spcPts val="0"/>
              </a:spcBef>
              <a:spcAft>
                <a:spcPts val="0"/>
              </a:spcAft>
              <a:buClr>
                <a:srgbClr val="000000"/>
              </a:buClr>
              <a:buSzPts val="16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Answer the questions in note form</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Pts val="16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Use the notes to say the sentence, in this order:</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r>
              <a:rPr kumimoji="0" lang="en-AU" sz="2000" b="0"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what</a:t>
            </a:r>
            <a:r>
              <a:rPr kumimoji="0" lang="en-AU" sz="2000" b="0" i="0" u="none" strike="noStrike" kern="1200" cap="none" spc="0" normalizeH="0" baseline="0" noProof="0">
                <a:ln>
                  <a:noFill/>
                </a:ln>
                <a:solidFill>
                  <a:srgbClr val="385623"/>
                </a:solidFill>
                <a:effectLst/>
                <a:uLnTx/>
                <a:uFillTx/>
                <a:latin typeface="Century Gothic"/>
                <a:ea typeface="Century Gothic"/>
                <a:cs typeface="Century Gothic"/>
                <a:sym typeface="Century Gothic"/>
              </a:rPr>
              <a:t>,</a:t>
            </a: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and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lang="en-AU" sz="2000" b="0" i="0" u="none" strike="noStrike" kern="1200" cap="none" spc="0" normalizeH="0" baseline="0" noProof="0">
              <a:ln>
                <a:noFill/>
              </a:ln>
              <a:solidFill>
                <a:srgbClr val="0070C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3.    Write your sentence using correct punctuation.</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highlight>
                  <a:srgbClr val="FFFF00"/>
                </a:highlight>
                <a:uLnTx/>
                <a:uFillTx/>
                <a:latin typeface="Century Gothic"/>
                <a:ea typeface="Century Gothic"/>
                <a:cs typeface="Century Gothic"/>
                <a:sym typeface="Century Gothic"/>
              </a:rPr>
              <a:t>W</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hen</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what</a:t>
            </a:r>
            <a:r>
              <a:rPr kumimoji="0" lang="en-AU" sz="2000" b="1" i="0" u="none" strike="noStrike" kern="1200" cap="none" spc="0" normalizeH="0" baseline="0" noProof="0">
                <a:ln>
                  <a:noFill/>
                </a:ln>
                <a:solidFill>
                  <a:srgbClr val="E055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4.    Read your sentence – does it sound right? </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F68802"/>
                </a:solidFill>
                <a:effectLst/>
                <a:uLnTx/>
                <a:uFillTx/>
                <a:latin typeface="Century Gothic" panose="020B0502020202020204" pitchFamily="34" charset="0"/>
                <a:ea typeface="Segoe UI Symbol" panose="020B0502040204020203" pitchFamily="34" charset="0"/>
                <a:cs typeface="+mn-cs"/>
              </a:rPr>
              <a:t>She </a:t>
            </a: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slept.</a:t>
            </a: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That night, the princess slept</a:t>
            </a:r>
            <a:r>
              <a:rPr kumimoji="0" lang="en-AU" sz="2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on the pile of mattresses. </a:t>
            </a:r>
            <a:endPar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 name="Google Shape;294;p12">
            <a:extLst>
              <a:ext uri="{FF2B5EF4-FFF2-40B4-BE49-F238E27FC236}">
                <a16:creationId xmlns:a16="http://schemas.microsoft.com/office/drawing/2014/main" id="{1329D7F0-DA21-0090-F202-5DDD49E9DC2A}"/>
              </a:ext>
            </a:extLst>
          </p:cNvPr>
          <p:cNvCxnSpPr/>
          <p:nvPr/>
        </p:nvCxnSpPr>
        <p:spPr>
          <a:xfrm>
            <a:off x="1634442" y="4806001"/>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 name="Google Shape;295;p12">
            <a:extLst>
              <a:ext uri="{FF2B5EF4-FFF2-40B4-BE49-F238E27FC236}">
                <a16:creationId xmlns:a16="http://schemas.microsoft.com/office/drawing/2014/main" id="{026A6A4B-8A7C-BBD7-3996-D111736B9D4C}"/>
              </a:ext>
            </a:extLst>
          </p:cNvPr>
          <p:cNvCxnSpPr/>
          <p:nvPr/>
        </p:nvCxnSpPr>
        <p:spPr>
          <a:xfrm>
            <a:off x="1664381" y="5288601"/>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5" name="Google Shape;296;p12">
            <a:extLst>
              <a:ext uri="{FF2B5EF4-FFF2-40B4-BE49-F238E27FC236}">
                <a16:creationId xmlns:a16="http://schemas.microsoft.com/office/drawing/2014/main" id="{B518E016-63CB-1C68-B46E-43FA2132E547}"/>
              </a:ext>
            </a:extLst>
          </p:cNvPr>
          <p:cNvCxnSpPr/>
          <p:nvPr/>
        </p:nvCxnSpPr>
        <p:spPr>
          <a:xfrm>
            <a:off x="1690130" y="5752649"/>
            <a:ext cx="4790423" cy="0"/>
          </a:xfrm>
          <a:prstGeom prst="straightConnector1">
            <a:avLst/>
          </a:prstGeom>
          <a:noFill/>
          <a:ln w="25400" cap="flat" cmpd="sng">
            <a:solidFill>
              <a:schemeClr val="dk1"/>
            </a:solidFill>
            <a:prstDash val="dot"/>
            <a:miter lim="800000"/>
            <a:headEnd type="none" w="sm" len="sm"/>
            <a:tailEnd type="none" w="sm" len="sm"/>
          </a:ln>
        </p:spPr>
      </p:cxnSp>
      <p:sp>
        <p:nvSpPr>
          <p:cNvPr id="6" name="Google Shape;297;p12">
            <a:extLst>
              <a:ext uri="{FF2B5EF4-FFF2-40B4-BE49-F238E27FC236}">
                <a16:creationId xmlns:a16="http://schemas.microsoft.com/office/drawing/2014/main" id="{F093D537-B6FA-FAE6-28AC-54AAF9BA0CB5}"/>
              </a:ext>
            </a:extLst>
          </p:cNvPr>
          <p:cNvSpPr/>
          <p:nvPr/>
        </p:nvSpPr>
        <p:spPr>
          <a:xfrm>
            <a:off x="1690130" y="4434604"/>
            <a:ext cx="243528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a:ea typeface="Calibri"/>
                <a:cs typeface="Calibri"/>
                <a:sym typeface="Century Gothic"/>
              </a:rPr>
              <a:t>the princess</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298;p12">
            <a:extLst>
              <a:ext uri="{FF2B5EF4-FFF2-40B4-BE49-F238E27FC236}">
                <a16:creationId xmlns:a16="http://schemas.microsoft.com/office/drawing/2014/main" id="{EF8997BC-ABDD-BF7E-CB77-07F426C069E9}"/>
              </a:ext>
            </a:extLst>
          </p:cNvPr>
          <p:cNvSpPr/>
          <p:nvPr/>
        </p:nvSpPr>
        <p:spPr>
          <a:xfrm>
            <a:off x="1700276" y="5363216"/>
            <a:ext cx="2921293"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a:ea typeface="Calibri"/>
                <a:cs typeface="Calibri"/>
                <a:sym typeface="Century Gothic"/>
              </a:rPr>
              <a:t>on the </a:t>
            </a:r>
            <a:r>
              <a:rPr lang="en-AU" b="1" noProof="0">
                <a:solidFill>
                  <a:srgbClr val="000000"/>
                </a:solidFill>
                <a:latin typeface="Century Gothic"/>
                <a:ea typeface="Calibri"/>
                <a:cs typeface="Calibri"/>
                <a:sym typeface="Century Gothic"/>
              </a:rPr>
              <a:t>pile of mattresses</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299;p12">
            <a:extLst>
              <a:ext uri="{FF2B5EF4-FFF2-40B4-BE49-F238E27FC236}">
                <a16:creationId xmlns:a16="http://schemas.microsoft.com/office/drawing/2014/main" id="{5BACE4FF-7BC0-B6C6-0B65-71BB0175DD08}"/>
              </a:ext>
            </a:extLst>
          </p:cNvPr>
          <p:cNvSpPr/>
          <p:nvPr/>
        </p:nvSpPr>
        <p:spPr>
          <a:xfrm>
            <a:off x="1687495" y="4903259"/>
            <a:ext cx="2150858"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solidFill>
                  <a:srgbClr val="000000"/>
                </a:solidFill>
                <a:latin typeface="Century Gothic"/>
                <a:ea typeface="Calibri"/>
                <a:cs typeface="Calibri"/>
                <a:sym typeface="Century Gothic"/>
              </a:rPr>
              <a:t>that night</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205;p8">
            <a:extLst>
              <a:ext uri="{FF2B5EF4-FFF2-40B4-BE49-F238E27FC236}">
                <a16:creationId xmlns:a16="http://schemas.microsoft.com/office/drawing/2014/main" id="{7BB7E8FB-4791-6F00-F06B-4234E2E35CA2}"/>
              </a:ext>
            </a:extLst>
          </p:cNvPr>
          <p:cNvSpPr txBox="1"/>
          <p:nvPr/>
        </p:nvSpPr>
        <p:spPr>
          <a:xfrm>
            <a:off x="457120" y="4275362"/>
            <a:ext cx="1069524" cy="14772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endParaRPr kumimoji="0"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endParaRPr kumimoji="0" sz="1800" b="1" i="0" u="none" strike="noStrike" kern="1200" cap="none" spc="0" normalizeH="0" baseline="0" noProof="0">
              <a:ln>
                <a:noFill/>
              </a:ln>
              <a:solidFill>
                <a:srgbClr val="F68802">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sz="1800" b="1"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02AF60F-F9B7-116C-0843-496D7E6E8A2F}"/>
              </a:ext>
            </a:extLst>
          </p:cNvPr>
          <p:cNvPicPr>
            <a:picLocks noChangeAspect="1"/>
          </p:cNvPicPr>
          <p:nvPr/>
        </p:nvPicPr>
        <p:blipFill rotWithShape="1">
          <a:blip r:embed="rId5"/>
          <a:srcRect l="49335" t="3791" r="8717" b="9937"/>
          <a:stretch/>
        </p:blipFill>
        <p:spPr>
          <a:xfrm>
            <a:off x="8813587" y="1570177"/>
            <a:ext cx="2921293" cy="4323347"/>
          </a:xfrm>
          <a:prstGeom prst="rect">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6"/>
          <a:srcRect l="10152" t="10152" r="10152" b="10152"/>
          <a:stretch/>
        </p:blipFill>
        <p:spPr>
          <a:xfrm>
            <a:off x="10976800" y="5688478"/>
            <a:ext cx="1077850" cy="1080000"/>
          </a:xfrm>
          <a:prstGeom prst="ellipse">
            <a:avLst/>
          </a:prstGeom>
        </p:spPr>
      </p:pic>
    </p:spTree>
    <p:extLst>
      <p:ext uri="{BB962C8B-B14F-4D97-AF65-F5344CB8AC3E}">
        <p14:creationId xmlns:p14="http://schemas.microsoft.com/office/powerpoint/2010/main" val="251417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marR="0" lvl="0" indent="-457200" algn="l" defTabSz="914400" rtl="0" eaLnBrk="1" fontAlgn="auto" latinLnBrk="0" hangingPunct="1">
              <a:lnSpc>
                <a:spcPct val="100000"/>
              </a:lnSpc>
              <a:spcBef>
                <a:spcPts val="0"/>
              </a:spcBef>
              <a:spcAft>
                <a:spcPts val="0"/>
              </a:spcAft>
              <a:buClr>
                <a:srgbClr val="000000"/>
              </a:buClr>
              <a:buSzPts val="16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Answer the questions in note form</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Pts val="1600"/>
              <a:buFont typeface="Calibri"/>
              <a:buAutoNum type="arabicPeriod"/>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Use the notes to say the sentence, in this order:</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r>
              <a:rPr kumimoji="0" lang="en-AU" sz="2000" b="0"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what</a:t>
            </a:r>
            <a:r>
              <a:rPr kumimoji="0" lang="en-AU" sz="2000" b="0" i="0" u="none" strike="noStrike" kern="1200" cap="none" spc="0" normalizeH="0" baseline="0" noProof="0">
                <a:ln>
                  <a:noFill/>
                </a:ln>
                <a:solidFill>
                  <a:srgbClr val="385623"/>
                </a:solidFill>
                <a:effectLst/>
                <a:uLnTx/>
                <a:uFillTx/>
                <a:latin typeface="Century Gothic"/>
                <a:ea typeface="Century Gothic"/>
                <a:cs typeface="Century Gothic"/>
                <a:sym typeface="Century Gothic"/>
              </a:rPr>
              <a:t>,</a:t>
            </a: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and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lang="en-AU" sz="2000" b="0" i="0" u="none" strike="noStrike" kern="1200" cap="none" spc="0" normalizeH="0" baseline="0" noProof="0">
              <a:ln>
                <a:noFill/>
              </a:ln>
              <a:solidFill>
                <a:srgbClr val="0070C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3.    Write your sentence using correct punctuation.</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lumMod val="50000"/>
                  </a:srgbClr>
                </a:solidFill>
                <a:effectLst/>
                <a:highlight>
                  <a:srgbClr val="FFFF00"/>
                </a:highlight>
                <a:uLnTx/>
                <a:uFillTx/>
                <a:latin typeface="Century Gothic"/>
                <a:ea typeface="Century Gothic"/>
                <a:cs typeface="Century Gothic"/>
                <a:sym typeface="Century Gothic"/>
              </a:rPr>
              <a:t>W</a:t>
            </a: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hen</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r>
              <a:rPr kumimoji="0" lang="en-AU" sz="20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r>
              <a:rPr kumimoji="0" lang="en-AU" sz="2000" b="1" i="0" u="none" strike="noStrike" kern="1200" cap="none" spc="0" normalizeH="0" baseline="0" noProof="0">
                <a:ln>
                  <a:noFill/>
                </a:ln>
                <a:solidFill>
                  <a:srgbClr val="2F5496"/>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B050"/>
                </a:solidFill>
                <a:effectLst/>
                <a:uLnTx/>
                <a:uFillTx/>
                <a:latin typeface="Century Gothic"/>
                <a:ea typeface="Century Gothic"/>
                <a:cs typeface="Century Gothic"/>
                <a:sym typeface="Century Gothic"/>
              </a:rPr>
              <a:t>what</a:t>
            </a:r>
            <a:r>
              <a:rPr kumimoji="0" lang="en-AU" sz="2000" b="1" i="0" u="none" strike="noStrike" kern="1200" cap="none" spc="0" normalizeH="0" baseline="0" noProof="0">
                <a:ln>
                  <a:noFill/>
                </a:ln>
                <a:solidFill>
                  <a:srgbClr val="E05500"/>
                </a:solidFill>
                <a:effectLst/>
                <a:uLnTx/>
                <a:uFillTx/>
                <a:latin typeface="Century Gothic"/>
                <a:ea typeface="Century Gothic"/>
                <a:cs typeface="Century Gothic"/>
                <a:sym typeface="Century Gothic"/>
              </a:rPr>
              <a:t> </a:t>
            </a: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r>
              <a:rPr kumimoji="0" lang="en-AU" sz="2000" b="1" i="0" u="none" strike="noStrike" kern="1200" cap="none" spc="0" normalizeH="0" baseline="0" noProof="0">
                <a:ln>
                  <a:noFill/>
                </a:ln>
                <a:solidFill>
                  <a:srgbClr val="000000"/>
                </a:solidFill>
                <a:effectLst/>
                <a:highlight>
                  <a:srgbClr val="FFFF00"/>
                </a:highlight>
                <a:uLnTx/>
                <a:uFillTx/>
                <a:latin typeface="Century Gothic"/>
                <a:ea typeface="Century Gothic"/>
                <a:cs typeface="Century Gothic"/>
                <a:sym typeface="Century Gothic"/>
              </a:rPr>
              <a:t>.</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4.    Read your sentence – does it sound right? </a:t>
            </a:r>
            <a:endPar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lang="en-AU" sz="2800" b="1" err="1">
                <a:solidFill>
                  <a:srgbClr val="F68802"/>
                </a:solidFill>
                <a:latin typeface="Century Gothic" panose="020B0502020202020204" pitchFamily="34" charset="0"/>
                <a:ea typeface="Segoe UI Symbol" panose="020B0502040204020203" pitchFamily="34" charset="0"/>
              </a:rPr>
              <a:t>Sh</a:t>
            </a:r>
            <a:r>
              <a:rPr kumimoji="0" lang="en-AU" sz="2800" b="1" i="0" u="none" strike="noStrike" kern="1200" cap="none" spc="0" normalizeH="0" baseline="0" noProof="0">
                <a:ln>
                  <a:noFill/>
                </a:ln>
                <a:solidFill>
                  <a:srgbClr val="F68802"/>
                </a:solidFill>
                <a:effectLst/>
                <a:uLnTx/>
                <a:uFillTx/>
                <a:latin typeface="Century Gothic" panose="020B0502020202020204" pitchFamily="34" charset="0"/>
                <a:ea typeface="Segoe UI Symbol" panose="020B0502040204020203" pitchFamily="34" charset="0"/>
                <a:cs typeface="+mn-cs"/>
              </a:rPr>
              <a:t>e </a:t>
            </a: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slept.</a:t>
            </a: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                         </a:t>
            </a:r>
            <a:r>
              <a:rPr lang="en-AU" sz="2800">
                <a:solidFill>
                  <a:srgbClr val="000000"/>
                </a:solidFill>
                <a:latin typeface="Century Gothic" panose="020B0502020202020204" pitchFamily="34" charset="0"/>
              </a:rPr>
              <a:t>slept</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 name="Google Shape;294;p12">
            <a:extLst>
              <a:ext uri="{FF2B5EF4-FFF2-40B4-BE49-F238E27FC236}">
                <a16:creationId xmlns:a16="http://schemas.microsoft.com/office/drawing/2014/main" id="{1329D7F0-DA21-0090-F202-5DDD49E9DC2A}"/>
              </a:ext>
            </a:extLst>
          </p:cNvPr>
          <p:cNvCxnSpPr/>
          <p:nvPr/>
        </p:nvCxnSpPr>
        <p:spPr>
          <a:xfrm>
            <a:off x="1634442" y="4806001"/>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 name="Google Shape;295;p12">
            <a:extLst>
              <a:ext uri="{FF2B5EF4-FFF2-40B4-BE49-F238E27FC236}">
                <a16:creationId xmlns:a16="http://schemas.microsoft.com/office/drawing/2014/main" id="{026A6A4B-8A7C-BBD7-3996-D111736B9D4C}"/>
              </a:ext>
            </a:extLst>
          </p:cNvPr>
          <p:cNvCxnSpPr/>
          <p:nvPr/>
        </p:nvCxnSpPr>
        <p:spPr>
          <a:xfrm>
            <a:off x="1664381" y="5288601"/>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5" name="Google Shape;296;p12">
            <a:extLst>
              <a:ext uri="{FF2B5EF4-FFF2-40B4-BE49-F238E27FC236}">
                <a16:creationId xmlns:a16="http://schemas.microsoft.com/office/drawing/2014/main" id="{B518E016-63CB-1C68-B46E-43FA2132E547}"/>
              </a:ext>
            </a:extLst>
          </p:cNvPr>
          <p:cNvCxnSpPr/>
          <p:nvPr/>
        </p:nvCxnSpPr>
        <p:spPr>
          <a:xfrm>
            <a:off x="1690130" y="5752649"/>
            <a:ext cx="4790423" cy="0"/>
          </a:xfrm>
          <a:prstGeom prst="straightConnector1">
            <a:avLst/>
          </a:prstGeom>
          <a:noFill/>
          <a:ln w="25400" cap="flat" cmpd="sng">
            <a:solidFill>
              <a:schemeClr val="dk1"/>
            </a:solidFill>
            <a:prstDash val="dot"/>
            <a:miter lim="800000"/>
            <a:headEnd type="none" w="sm" len="sm"/>
            <a:tailEnd type="none" w="sm" len="sm"/>
          </a:ln>
        </p:spPr>
      </p:cxnSp>
      <p:sp>
        <p:nvSpPr>
          <p:cNvPr id="22" name="Google Shape;205;p8">
            <a:extLst>
              <a:ext uri="{FF2B5EF4-FFF2-40B4-BE49-F238E27FC236}">
                <a16:creationId xmlns:a16="http://schemas.microsoft.com/office/drawing/2014/main" id="{7BB7E8FB-4791-6F00-F06B-4234E2E35CA2}"/>
              </a:ext>
            </a:extLst>
          </p:cNvPr>
          <p:cNvSpPr txBox="1"/>
          <p:nvPr/>
        </p:nvSpPr>
        <p:spPr>
          <a:xfrm>
            <a:off x="457120" y="4275362"/>
            <a:ext cx="1069524" cy="14772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rPr>
              <a:t>Who:</a:t>
            </a:r>
            <a:endParaRPr kumimoji="0" sz="2000" b="1" i="0" u="none" strike="noStrike" kern="1200" cap="none" spc="0" normalizeH="0" baseline="0" noProof="0">
              <a:ln>
                <a:noFill/>
              </a:ln>
              <a:solidFill>
                <a:srgbClr val="F68802"/>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lumMod val="50000"/>
                  </a:srgbClr>
                </a:solidFill>
                <a:effectLst/>
                <a:uLnTx/>
                <a:uFillTx/>
                <a:latin typeface="Century Gothic"/>
                <a:ea typeface="Century Gothic"/>
                <a:cs typeface="Century Gothic"/>
                <a:sym typeface="Century Gothic"/>
              </a:rPr>
              <a:t>When:</a:t>
            </a:r>
            <a:endParaRPr kumimoji="0" sz="1800" b="1" i="0" u="none" strike="noStrike" kern="1200" cap="none" spc="0" normalizeH="0" baseline="0" noProof="0">
              <a:ln>
                <a:noFill/>
              </a:ln>
              <a:solidFill>
                <a:srgbClr val="F68802">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70C0"/>
                </a:solidFill>
                <a:effectLst/>
                <a:uLnTx/>
                <a:uFillTx/>
                <a:latin typeface="Century Gothic"/>
                <a:ea typeface="Century Gothic"/>
                <a:cs typeface="Century Gothic"/>
                <a:sym typeface="Century Gothic"/>
              </a:rPr>
              <a:t>Where:</a:t>
            </a:r>
            <a:endParaRPr kumimoji="0" sz="1800" b="1"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9B54FA9-A26B-30DB-917E-EDBC084DC8D3}"/>
              </a:ext>
            </a:extLst>
          </p:cNvPr>
          <p:cNvPicPr>
            <a:picLocks noChangeAspect="1"/>
          </p:cNvPicPr>
          <p:nvPr/>
        </p:nvPicPr>
        <p:blipFill rotWithShape="1">
          <a:blip r:embed="rId5"/>
          <a:srcRect l="49335" t="3791" r="8717" b="9937"/>
          <a:stretch/>
        </p:blipFill>
        <p:spPr>
          <a:xfrm>
            <a:off x="8813587" y="1570177"/>
            <a:ext cx="2921293" cy="4323347"/>
          </a:xfrm>
          <a:prstGeom prst="rect">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6"/>
          <a:srcRect l="10152" t="10152" r="10152" b="10152"/>
          <a:stretch/>
        </p:blipFill>
        <p:spPr>
          <a:xfrm>
            <a:off x="10976800" y="5688478"/>
            <a:ext cx="1077850" cy="1080000"/>
          </a:xfrm>
          <a:prstGeom prst="ellipse">
            <a:avLst/>
          </a:prstGeom>
        </p:spPr>
      </p:pic>
    </p:spTree>
    <p:extLst>
      <p:ext uri="{BB962C8B-B14F-4D97-AF65-F5344CB8AC3E}">
        <p14:creationId xmlns:p14="http://schemas.microsoft.com/office/powerpoint/2010/main" val="269424076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6000">
                <a:solidFill>
                  <a:prstClr val="black"/>
                </a:solidFill>
                <a:latin typeface="Arial Rounded MT Bold" panose="020F0704030504030204" pitchFamily="34" charset="77"/>
                <a:cs typeface="Segoe UI" panose="020B0502040204020203" pitchFamily="34" charset="0"/>
              </a:rPr>
              <a:t>Cinderella Part 1</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14</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 </a:t>
            </a:r>
            <a:r>
              <a:rPr lang="en-US" sz="2400" b="0">
                <a:solidFill>
                  <a:prstClr val="black"/>
                </a:solidFill>
                <a:latin typeface="Century Gothic" panose="020B0502020202020204" pitchFamily="34" charset="0"/>
                <a:ea typeface="Segoe UI Symbol" panose="020B0502040204020203" pitchFamily="34" charset="0"/>
              </a:rPr>
              <a:t>Who are the characters in Cinderella and what are they like?</a:t>
            </a:r>
            <a:endParaRPr kumimoji="0" lang="en-US" sz="2400" b="0" i="0"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357461353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merriment</a:t>
            </a:r>
          </a:p>
        </p:txBody>
      </p:sp>
      <p:sp>
        <p:nvSpPr>
          <p:cNvPr id="6" name="Oval 5">
            <a:extLst>
              <a:ext uri="{FF2B5EF4-FFF2-40B4-BE49-F238E27FC236}">
                <a16:creationId xmlns:a16="http://schemas.microsoft.com/office/drawing/2014/main" id="{4EED4316-6FEF-42DE-BEA5-29313CDC04AC}"/>
              </a:ext>
            </a:extLst>
          </p:cNvPr>
          <p:cNvSpPr/>
          <p:nvPr/>
        </p:nvSpPr>
        <p:spPr>
          <a:xfrm>
            <a:off x="8296413"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3990164" y="441503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4809871" y="4423104"/>
            <a:ext cx="892839" cy="1752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2610020" y="441503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EC82B2A1-0A10-B64E-0CF0-D0DBBA9F3786}"/>
              </a:ext>
            </a:extLst>
          </p:cNvPr>
          <p:cNvSpPr/>
          <p:nvPr/>
        </p:nvSpPr>
        <p:spPr>
          <a:xfrm>
            <a:off x="5889522" y="4391865"/>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8FE5073-A83D-1CC0-B91E-857720DF8B60}"/>
              </a:ext>
            </a:extLst>
          </p:cNvPr>
          <p:cNvSpPr/>
          <p:nvPr/>
        </p:nvSpPr>
        <p:spPr>
          <a:xfrm>
            <a:off x="6916269" y="4391865"/>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47D75DE1-69CE-B01B-585D-DDFF10E7A7A9}"/>
              </a:ext>
            </a:extLst>
          </p:cNvPr>
          <p:cNvSpPr/>
          <p:nvPr/>
        </p:nvSpPr>
        <p:spPr>
          <a:xfrm>
            <a:off x="9375502" y="4407484"/>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E2F2D3A-2EE4-2A68-66E5-96F3C898276C}"/>
              </a:ext>
            </a:extLst>
          </p:cNvPr>
          <p:cNvSpPr/>
          <p:nvPr/>
        </p:nvSpPr>
        <p:spPr>
          <a:xfrm>
            <a:off x="10196939" y="4423104"/>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25235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6000">
                <a:effectLst/>
                <a:latin typeface="Century Gothic" panose="020B0502020202020204" pitchFamily="34" charset="0"/>
                <a:ea typeface="Calibri" panose="020F0502020204030204" pitchFamily="34" charset="0"/>
                <a:cs typeface="Times New Roman" panose="02020603050405020304" pitchFamily="18" charset="0"/>
              </a:rPr>
              <a:t>Merriment means fun. </a:t>
            </a:r>
            <a:endParaRPr kumimoji="0" lang="en-US" sz="6000" b="0" i="0" u="sng" strike="noStrike" kern="1200" cap="none" spc="0" normalizeH="0" baseline="0" noProof="0">
              <a:ln>
                <a:noFill/>
              </a:ln>
              <a:effectLst/>
              <a:uLnTx/>
              <a:uFillTx/>
              <a:latin typeface="Century Gothic" panose="020B0502020202020204" pitchFamily="34" charset="0"/>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2235913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royal</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royal</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5" name="Picture 4" descr="A house with a white door and a white door&#10;&#10;Description automatically generated">
            <a:extLst>
              <a:ext uri="{FF2B5EF4-FFF2-40B4-BE49-F238E27FC236}">
                <a16:creationId xmlns:a16="http://schemas.microsoft.com/office/drawing/2014/main" id="{CC42532D-17DC-DDF1-06EC-26E31E4575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189674756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merriment</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merriment</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merriment</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merriment</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pic>
        <p:nvPicPr>
          <p:cNvPr id="3" name="Picture 2" descr="A group of kids playing with bubbles&#10;&#10;Description automatically generated">
            <a:extLst>
              <a:ext uri="{FF2B5EF4-FFF2-40B4-BE49-F238E27FC236}">
                <a16:creationId xmlns:a16="http://schemas.microsoft.com/office/drawing/2014/main" id="{F17BE5E6-74A4-EFF2-82BD-E0018C704D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22" y="1709321"/>
            <a:ext cx="5669280" cy="3438144"/>
          </a:xfrm>
          <a:prstGeom prst="rect">
            <a:avLst/>
          </a:prstGeom>
        </p:spPr>
      </p:pic>
      <p:pic>
        <p:nvPicPr>
          <p:cNvPr id="5" name="Picture 4" descr="A child holding a fork with broccoli&#10;&#10;Description automatically generated">
            <a:extLst>
              <a:ext uri="{FF2B5EF4-FFF2-40B4-BE49-F238E27FC236}">
                <a16:creationId xmlns:a16="http://schemas.microsoft.com/office/drawing/2014/main" id="{53B58FD1-73D7-04B0-8A4C-1788B11CD9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898" y="1709321"/>
            <a:ext cx="5669280" cy="3438144"/>
          </a:xfrm>
          <a:prstGeom prst="rect">
            <a:avLst/>
          </a:prstGeom>
        </p:spPr>
      </p:pic>
    </p:spTree>
    <p:extLst>
      <p:ext uri="{BB962C8B-B14F-4D97-AF65-F5344CB8AC3E}">
        <p14:creationId xmlns:p14="http://schemas.microsoft.com/office/powerpoint/2010/main" val="132941823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merriment</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merriment</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person with her hand on her head&#10;&#10;Description automatically generated">
            <a:extLst>
              <a:ext uri="{FF2B5EF4-FFF2-40B4-BE49-F238E27FC236}">
                <a16:creationId xmlns:a16="http://schemas.microsoft.com/office/drawing/2014/main" id="{04AAFE04-EFFC-CF6E-3D42-2D615AA618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391199101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merriment</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merriment</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group of people with confetti&#10;&#10;Description automatically generated">
            <a:extLst>
              <a:ext uri="{FF2B5EF4-FFF2-40B4-BE49-F238E27FC236}">
                <a16:creationId xmlns:a16="http://schemas.microsoft.com/office/drawing/2014/main" id="{D53B6A48-86EF-3AFD-56A3-B0AE33CC0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176185664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There was much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merriment</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the party. </a:t>
            </a:r>
          </a:p>
        </p:txBody>
      </p:sp>
    </p:spTree>
    <p:extLst>
      <p:ext uri="{BB962C8B-B14F-4D97-AF65-F5344CB8AC3E}">
        <p14:creationId xmlns:p14="http://schemas.microsoft.com/office/powerpoint/2010/main" val="30220224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movie was full of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merriment</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so I wanted to watch it again. </a:t>
            </a:r>
          </a:p>
        </p:txBody>
      </p:sp>
    </p:spTree>
    <p:extLst>
      <p:ext uri="{BB962C8B-B14F-4D97-AF65-F5344CB8AC3E}">
        <p14:creationId xmlns:p14="http://schemas.microsoft.com/office/powerpoint/2010/main" val="210648320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Because the family is together, there was much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merriment</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in the house. </a:t>
            </a:r>
          </a:p>
        </p:txBody>
      </p:sp>
    </p:spTree>
    <p:extLst>
      <p:ext uri="{BB962C8B-B14F-4D97-AF65-F5344CB8AC3E}">
        <p14:creationId xmlns:p14="http://schemas.microsoft.com/office/powerpoint/2010/main" val="26373504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merriment</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merriment</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 name="Picture 2" descr="A group of kids sitting on a bench&#10;&#10;Description automatically generated">
            <a:extLst>
              <a:ext uri="{FF2B5EF4-FFF2-40B4-BE49-F238E27FC236}">
                <a16:creationId xmlns:a16="http://schemas.microsoft.com/office/drawing/2014/main" id="{9FAC23B6-00BD-636F-FEE6-1909053035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251" y="3715169"/>
            <a:ext cx="3918339" cy="2376283"/>
          </a:xfrm>
          <a:prstGeom prst="rect">
            <a:avLst/>
          </a:prstGeom>
        </p:spPr>
      </p:pic>
      <p:pic>
        <p:nvPicPr>
          <p:cNvPr id="5" name="Picture 4" descr="A person sitting on a couch eating food&#10;&#10;Description automatically generated">
            <a:extLst>
              <a:ext uri="{FF2B5EF4-FFF2-40B4-BE49-F238E27FC236}">
                <a16:creationId xmlns:a16="http://schemas.microsoft.com/office/drawing/2014/main" id="{C0D45A8D-CCE1-28E0-1610-738C99D80F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3499" y="766424"/>
            <a:ext cx="3918335" cy="2376281"/>
          </a:xfrm>
          <a:prstGeom prst="rect">
            <a:avLst/>
          </a:prstGeom>
        </p:spPr>
      </p:pic>
      <p:pic>
        <p:nvPicPr>
          <p:cNvPr id="8" name="Picture 7" descr="A group of women sitting outside with confetti falling&#10;&#10;Description automatically generated">
            <a:extLst>
              <a:ext uri="{FF2B5EF4-FFF2-40B4-BE49-F238E27FC236}">
                <a16:creationId xmlns:a16="http://schemas.microsoft.com/office/drawing/2014/main" id="{88BA3685-AD76-B7F7-7CDB-E21C04FA25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496" y="3715171"/>
            <a:ext cx="3918338" cy="2376282"/>
          </a:xfrm>
          <a:prstGeom prst="rect">
            <a:avLst/>
          </a:prstGeom>
        </p:spPr>
      </p:pic>
      <p:pic>
        <p:nvPicPr>
          <p:cNvPr id="15" name="Picture 14" descr="A group of people sitting at a table with food and drinks&#10;&#10;Description automatically generated">
            <a:extLst>
              <a:ext uri="{FF2B5EF4-FFF2-40B4-BE49-F238E27FC236}">
                <a16:creationId xmlns:a16="http://schemas.microsoft.com/office/drawing/2014/main" id="{D52E96A1-1D55-E82B-4915-BAFBBB55F6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9251" y="766547"/>
            <a:ext cx="3918336" cy="2376281"/>
          </a:xfrm>
          <a:prstGeom prst="rect">
            <a:avLst/>
          </a:prstGeom>
        </p:spPr>
      </p:pic>
    </p:spTree>
    <p:extLst>
      <p:ext uri="{BB962C8B-B14F-4D97-AF65-F5344CB8AC3E}">
        <p14:creationId xmlns:p14="http://schemas.microsoft.com/office/powerpoint/2010/main" val="395600884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0420" y="6210104"/>
            <a:ext cx="5336986" cy="584775"/>
          </a:xfrm>
          <a:prstGeom prst="rect">
            <a:avLst/>
          </a:prstGeom>
          <a:noFill/>
        </p:spPr>
        <p:txBody>
          <a:bodyPr wrap="square" rtlCol="0">
            <a:spAutoFit/>
          </a:bodyPr>
          <a:lstStyle/>
          <a:p>
            <a:pPr lvl="0">
              <a:defRPr/>
            </a:pPr>
            <a:r>
              <a:rPr lang="en-AU" sz="3200">
                <a:latin typeface="Century Gothic" panose="020B0502020202020204" pitchFamily="34" charset="0"/>
                <a:ea typeface="Calibri" panose="020F0502020204030204" pitchFamily="34" charset="0"/>
                <a:cs typeface="Times New Roman" panose="02020603050405020304" pitchFamily="18" charset="0"/>
              </a:rPr>
              <a:t>Merriment means fun. </a:t>
            </a:r>
            <a:endParaRPr lang="en-US" sz="3200" u="sng">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merriment</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merriment</a:t>
            </a:r>
          </a:p>
        </p:txBody>
      </p:sp>
      <p:pic>
        <p:nvPicPr>
          <p:cNvPr id="4" name="Picture 3">
            <a:extLst>
              <a:ext uri="{FF2B5EF4-FFF2-40B4-BE49-F238E27FC236}">
                <a16:creationId xmlns:a16="http://schemas.microsoft.com/office/drawing/2014/main" id="{80965C9B-9AB7-9EE5-2F2E-7BA68C10FDB0}"/>
              </a:ext>
            </a:extLst>
          </p:cNvPr>
          <p:cNvPicPr>
            <a:picLocks noChangeAspect="1"/>
          </p:cNvPicPr>
          <p:nvPr/>
        </p:nvPicPr>
        <p:blipFill>
          <a:blip r:embed="rId6"/>
          <a:stretch>
            <a:fillRect/>
          </a:stretch>
        </p:blipFill>
        <p:spPr>
          <a:xfrm>
            <a:off x="4467153" y="5138420"/>
            <a:ext cx="3417459" cy="977508"/>
          </a:xfrm>
          <a:prstGeom prst="rect">
            <a:avLst/>
          </a:prstGeom>
        </p:spPr>
      </p:pic>
      <p:pic>
        <p:nvPicPr>
          <p:cNvPr id="5" name="Picture 4" descr="A group of kids playing with bubbles&#10;&#10;Description automatically generated">
            <a:extLst>
              <a:ext uri="{FF2B5EF4-FFF2-40B4-BE49-F238E27FC236}">
                <a16:creationId xmlns:a16="http://schemas.microsoft.com/office/drawing/2014/main" id="{4E8BD48F-47E0-309A-B105-992E53A4EE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3921" y="226032"/>
            <a:ext cx="4987907" cy="3024924"/>
          </a:xfrm>
          <a:prstGeom prst="rect">
            <a:avLst/>
          </a:prstGeom>
        </p:spPr>
      </p:pic>
    </p:spTree>
    <p:extLst>
      <p:ext uri="{BB962C8B-B14F-4D97-AF65-F5344CB8AC3E}">
        <p14:creationId xmlns:p14="http://schemas.microsoft.com/office/powerpoint/2010/main" val="212674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107633" y="766068"/>
            <a:ext cx="8669951" cy="49449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Where Are We?</a:t>
            </a: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7" name="Picture 6" descr="A map of the world&#10;&#10;Description automatically generated">
            <a:extLst>
              <a:ext uri="{FF2B5EF4-FFF2-40B4-BE49-F238E27FC236}">
                <a16:creationId xmlns:a16="http://schemas.microsoft.com/office/drawing/2014/main" id="{9EABA042-AF85-028A-7886-03B967E129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16" y="1323955"/>
            <a:ext cx="8866136" cy="5376882"/>
          </a:xfrm>
          <a:prstGeom prst="rect">
            <a:avLst/>
          </a:prstGeom>
        </p:spPr>
      </p:pic>
      <p:sp>
        <p:nvSpPr>
          <p:cNvPr id="8" name="TextBox 7">
            <a:extLst>
              <a:ext uri="{FF2B5EF4-FFF2-40B4-BE49-F238E27FC236}">
                <a16:creationId xmlns:a16="http://schemas.microsoft.com/office/drawing/2014/main" id="{0B2BA44C-02F7-BA82-08CF-9665AFB8DFDF}"/>
              </a:ext>
            </a:extLst>
          </p:cNvPr>
          <p:cNvSpPr txBox="1"/>
          <p:nvPr/>
        </p:nvSpPr>
        <p:spPr>
          <a:xfrm>
            <a:off x="9510002" y="2895263"/>
            <a:ext cx="2484433" cy="3779176"/>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Today we are we going to be learning about a fairy tale from the country of </a:t>
            </a:r>
            <a:r>
              <a:rPr kumimoji="0" lang="en-AU"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France</a:t>
            </a: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lang="en-AU">
                <a:solidFill>
                  <a:srgbClr val="000000"/>
                </a:solidFill>
                <a:latin typeface="Century Gothic" panose="020B0502020202020204" pitchFamily="34" charset="0"/>
              </a:rPr>
              <a:t>It was written the author Charles Perrault in 1697, over three hundred years ago. </a:t>
            </a: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sp>
        <p:nvSpPr>
          <p:cNvPr id="9" name="Oval 8">
            <a:extLst>
              <a:ext uri="{FF2B5EF4-FFF2-40B4-BE49-F238E27FC236}">
                <a16:creationId xmlns:a16="http://schemas.microsoft.com/office/drawing/2014/main" id="{2AD13FBD-083D-C194-1930-ACC4E3DE1CD7}"/>
              </a:ext>
            </a:extLst>
          </p:cNvPr>
          <p:cNvSpPr/>
          <p:nvPr/>
        </p:nvSpPr>
        <p:spPr>
          <a:xfrm>
            <a:off x="6730409" y="5092995"/>
            <a:ext cx="1690577" cy="11589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A7FB69E-35E7-1733-006B-885952BB8013}"/>
              </a:ext>
            </a:extLst>
          </p:cNvPr>
          <p:cNvSpPr/>
          <p:nvPr/>
        </p:nvSpPr>
        <p:spPr>
          <a:xfrm>
            <a:off x="4106011" y="3410880"/>
            <a:ext cx="551045" cy="5362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E8ADFFDE-B96E-47BC-82C9-009F581FA7DA}"/>
              </a:ext>
            </a:extLst>
          </p:cNvPr>
          <p:cNvCxnSpPr/>
          <p:nvPr/>
        </p:nvCxnSpPr>
        <p:spPr>
          <a:xfrm flipH="1">
            <a:off x="7889358" y="4540302"/>
            <a:ext cx="138224" cy="4890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7C2E719-4E9B-5BC0-84AC-647C9E1BBF16}"/>
              </a:ext>
            </a:extLst>
          </p:cNvPr>
          <p:cNvCxnSpPr>
            <a:cxnSpLocks/>
          </p:cNvCxnSpPr>
          <p:nvPr/>
        </p:nvCxnSpPr>
        <p:spPr>
          <a:xfrm>
            <a:off x="4366642" y="2690514"/>
            <a:ext cx="0" cy="61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968D0D2-02DE-9CA6-FC51-F0D0DD566F0A}"/>
              </a:ext>
            </a:extLst>
          </p:cNvPr>
          <p:cNvSpPr txBox="1"/>
          <p:nvPr/>
        </p:nvSpPr>
        <p:spPr>
          <a:xfrm>
            <a:off x="7655439" y="3893971"/>
            <a:ext cx="14034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alibri" panose="020F0502020204030204"/>
                <a:ea typeface="+mn-ea"/>
                <a:cs typeface="+mn-cs"/>
              </a:rPr>
              <a:t>We live here in Australia</a:t>
            </a:r>
          </a:p>
        </p:txBody>
      </p:sp>
      <p:sp>
        <p:nvSpPr>
          <p:cNvPr id="23" name="TextBox 22">
            <a:extLst>
              <a:ext uri="{FF2B5EF4-FFF2-40B4-BE49-F238E27FC236}">
                <a16:creationId xmlns:a16="http://schemas.microsoft.com/office/drawing/2014/main" id="{760FCDE0-1263-379E-D726-D6564F6E957F}"/>
              </a:ext>
            </a:extLst>
          </p:cNvPr>
          <p:cNvSpPr txBox="1"/>
          <p:nvPr/>
        </p:nvSpPr>
        <p:spPr>
          <a:xfrm>
            <a:off x="3664893" y="1910894"/>
            <a:ext cx="14034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alibri" panose="020F0502020204030204"/>
                <a:ea typeface="+mn-ea"/>
                <a:cs typeface="+mn-cs"/>
              </a:rPr>
              <a:t>France is here</a:t>
            </a:r>
          </a:p>
        </p:txBody>
      </p:sp>
      <p:sp>
        <p:nvSpPr>
          <p:cNvPr id="2" name="Text Placeholder 1">
            <a:extLst>
              <a:ext uri="{FF2B5EF4-FFF2-40B4-BE49-F238E27FC236}">
                <a16:creationId xmlns:a16="http://schemas.microsoft.com/office/drawing/2014/main" id="{75EFE09A-68BF-A44E-9270-0A8BE3A12EEF}"/>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b="1">
                <a:solidFill>
                  <a:srgbClr val="FFFFFF"/>
                </a:solidFill>
                <a:latin typeface="Century Gothic" panose="020B0502020202020204" pitchFamily="34" charset="0"/>
              </a:rPr>
              <a:t>What things might be different three hundred years ago?</a:t>
            </a:r>
            <a:endPar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1" name="Picture Placeholder 12">
            <a:extLst>
              <a:ext uri="{FF2B5EF4-FFF2-40B4-BE49-F238E27FC236}">
                <a16:creationId xmlns:a16="http://schemas.microsoft.com/office/drawing/2014/main" id="{3001971C-56A8-CEB8-1314-50C8F1917871}"/>
              </a:ext>
            </a:extLst>
          </p:cNvPr>
          <p:cNvPicPr>
            <a:picLocks noChangeAspect="1"/>
          </p:cNvPicPr>
          <p:nvPr/>
        </p:nvPicPr>
        <p:blipFill>
          <a:blip r:embed="rId6"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16" name="Text Placeholder 1">
            <a:extLst>
              <a:ext uri="{FF2B5EF4-FFF2-40B4-BE49-F238E27FC236}">
                <a16:creationId xmlns:a16="http://schemas.microsoft.com/office/drawing/2014/main" id="{B7609A69-C535-3DB6-CF3F-784FA5BDE05E}"/>
              </a:ext>
            </a:extLst>
          </p:cNvPr>
          <p:cNvSpPr txBox="1">
            <a:spLocks/>
          </p:cNvSpPr>
          <p:nvPr/>
        </p:nvSpPr>
        <p:spPr>
          <a:xfrm>
            <a:off x="10207873" y="1272963"/>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lang="en-AU" sz="1400">
                <a:solidFill>
                  <a:srgbClr val="000000"/>
                </a:solidFill>
                <a:latin typeface="Century Gothic" panose="020B0502020202020204" pitchFamily="34" charset="0"/>
              </a:rPr>
              <a:t> might be different three hundred years ago.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4" name="Picture 23" descr="Logo, icon&#10;&#10;Description automatically generated">
            <a:extLst>
              <a:ext uri="{FF2B5EF4-FFF2-40B4-BE49-F238E27FC236}">
                <a16:creationId xmlns:a16="http://schemas.microsoft.com/office/drawing/2014/main" id="{E3DD2889-DA7A-C2CD-E345-AED27122171C}"/>
              </a:ext>
            </a:extLst>
          </p:cNvPr>
          <p:cNvPicPr>
            <a:picLocks noChangeAspect="1"/>
          </p:cNvPicPr>
          <p:nvPr/>
        </p:nvPicPr>
        <p:blipFill>
          <a:blip r:embed="rId7"/>
          <a:stretch>
            <a:fillRect/>
          </a:stretch>
        </p:blipFill>
        <p:spPr>
          <a:xfrm>
            <a:off x="9644634" y="1313194"/>
            <a:ext cx="468000" cy="468000"/>
          </a:xfrm>
          <a:prstGeom prst="rect">
            <a:avLst/>
          </a:prstGeom>
        </p:spPr>
      </p:pic>
      <p:sp>
        <p:nvSpPr>
          <p:cNvPr id="25" name="Text Placeholder 1">
            <a:extLst>
              <a:ext uri="{FF2B5EF4-FFF2-40B4-BE49-F238E27FC236}">
                <a16:creationId xmlns:a16="http://schemas.microsoft.com/office/drawing/2014/main" id="{08191442-95FA-6290-CEC7-82A0CD830F76}"/>
              </a:ext>
            </a:extLst>
          </p:cNvPr>
          <p:cNvSpPr txBox="1">
            <a:spLocks/>
          </p:cNvSpPr>
          <p:nvPr/>
        </p:nvSpPr>
        <p:spPr>
          <a:xfrm>
            <a:off x="10207873" y="1260562"/>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Technology, traditions, food and </a:t>
            </a:r>
            <a:r>
              <a:rPr lang="en-AU" sz="1400" b="1">
                <a:solidFill>
                  <a:srgbClr val="000000"/>
                </a:solidFill>
                <a:latin typeface="Century Gothic" panose="020B0502020202020204" pitchFamily="34" charset="0"/>
              </a:rPr>
              <a:t>clothing </a:t>
            </a:r>
            <a:r>
              <a:rPr kumimoji="0" lang="en-AU" sz="140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might be different three hundred years ago.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1529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9" grpId="0"/>
      <p:bldP spid="23" grpId="0"/>
      <p:bldP spid="25"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a:bodyPr>
          <a:lstStyle/>
          <a:p>
            <a:pPr>
              <a:lnSpc>
                <a:spcPct val="150000"/>
              </a:lnSpc>
            </a:pPr>
            <a:r>
              <a:rPr lang="en-AU" sz="4000" b="0">
                <a:latin typeface="Century Gothic" panose="020B0502020202020204" pitchFamily="34" charset="0"/>
              </a:rPr>
              <a:t>I can describe the characters in Cinderella. </a:t>
            </a:r>
            <a:endParaRPr lang="en-US" sz="4000" b="0">
              <a:latin typeface="Century Gothic" panose="020B0502020202020204" pitchFamily="34" charset="0"/>
            </a:endParaRPr>
          </a:p>
        </p:txBody>
      </p:sp>
    </p:spTree>
    <p:extLst>
      <p:ext uri="{BB962C8B-B14F-4D97-AF65-F5344CB8AC3E}">
        <p14:creationId xmlns:p14="http://schemas.microsoft.com/office/powerpoint/2010/main" val="3533199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royal</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royal</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5" name="Picture 4" descr="A large building with a clock on top with Royal Palace of Madrid in the background&#10;&#10;Description automatically generated">
            <a:extLst>
              <a:ext uri="{FF2B5EF4-FFF2-40B4-BE49-F238E27FC236}">
                <a16:creationId xmlns:a16="http://schemas.microsoft.com/office/drawing/2014/main" id="{402D4304-10D4-CE77-E79C-24919DB1A8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147929866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5123175"/>
            <a:ext cx="2547366" cy="15901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hearth</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the floor area in front of a fireplace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cinders </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small bits of burned wood from the fireplace</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How did Cinderella get her name?</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70108"/>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a:solidFill>
                  <a:srgbClr val="000000"/>
                </a:solidFill>
                <a:latin typeface="Century Gothic" panose="020B0502020202020204" pitchFamily="34" charset="0"/>
              </a:rPr>
              <a:t>Cinderella got her name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64038"/>
            <a:ext cx="1979364"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Cinderella</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got her </a:t>
            </a:r>
            <a:r>
              <a:rPr lang="en-AU" sz="1400">
                <a:solidFill>
                  <a:srgbClr val="000000"/>
                </a:solidFill>
                <a:latin typeface="Century Gothic" panose="020B0502020202020204" pitchFamily="34" charset="0"/>
              </a:rPr>
              <a:t>name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she would sit near the fireplace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with the ashes and cinders</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after a hard day’s works.</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3ACF1158-1AE6-7AE6-12E6-8DEDC6ADF9F8}"/>
              </a:ext>
            </a:extLst>
          </p:cNvPr>
          <p:cNvPicPr>
            <a:picLocks noChangeAspect="1"/>
          </p:cNvPicPr>
          <p:nvPr/>
        </p:nvPicPr>
        <p:blipFill>
          <a:blip r:embed="rId7"/>
          <a:stretch>
            <a:fillRect/>
          </a:stretch>
        </p:blipFill>
        <p:spPr>
          <a:xfrm>
            <a:off x="1360967" y="1501161"/>
            <a:ext cx="7729013" cy="5174127"/>
          </a:xfrm>
          <a:prstGeom prst="rect">
            <a:avLst/>
          </a:prstGeom>
        </p:spPr>
      </p:pic>
      <p:sp>
        <p:nvSpPr>
          <p:cNvPr id="10" name="TextBox 9">
            <a:extLst>
              <a:ext uri="{FF2B5EF4-FFF2-40B4-BE49-F238E27FC236}">
                <a16:creationId xmlns:a16="http://schemas.microsoft.com/office/drawing/2014/main" id="{7FBABB8B-2F7D-9857-CB68-EB9C9624DF8D}"/>
              </a:ext>
            </a:extLst>
          </p:cNvPr>
          <p:cNvSpPr txBox="1"/>
          <p:nvPr/>
        </p:nvSpPr>
        <p:spPr>
          <a:xfrm>
            <a:off x="399621" y="870063"/>
            <a:ext cx="1503608" cy="49449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Cinderella</a:t>
            </a:r>
          </a:p>
        </p:txBody>
      </p:sp>
    </p:spTree>
    <p:extLst>
      <p:ext uri="{BB962C8B-B14F-4D97-AF65-F5344CB8AC3E}">
        <p14:creationId xmlns:p14="http://schemas.microsoft.com/office/powerpoint/2010/main" val="359688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5944437"/>
            <a:ext cx="2547366" cy="6258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merriment </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fun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other word does ‘merriment’ remind you of?</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33005"/>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Merriment is like the word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3023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30237"/>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Merriment</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is like the word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merry. Merry means happy.</a:t>
            </a:r>
          </a:p>
        </p:txBody>
      </p:sp>
      <p:pic>
        <p:nvPicPr>
          <p:cNvPr id="7" name="Picture 6">
            <a:extLst>
              <a:ext uri="{FF2B5EF4-FFF2-40B4-BE49-F238E27FC236}">
                <a16:creationId xmlns:a16="http://schemas.microsoft.com/office/drawing/2014/main" id="{7996B220-1888-22BE-99CC-20610B5C72E0}"/>
              </a:ext>
            </a:extLst>
          </p:cNvPr>
          <p:cNvPicPr>
            <a:picLocks noChangeAspect="1"/>
          </p:cNvPicPr>
          <p:nvPr/>
        </p:nvPicPr>
        <p:blipFill>
          <a:blip r:embed="rId7"/>
          <a:stretch>
            <a:fillRect/>
          </a:stretch>
        </p:blipFill>
        <p:spPr>
          <a:xfrm>
            <a:off x="457200" y="963925"/>
            <a:ext cx="8430562" cy="5606324"/>
          </a:xfrm>
          <a:prstGeom prst="rect">
            <a:avLst/>
          </a:prstGeom>
        </p:spPr>
      </p:pic>
    </p:spTree>
    <p:extLst>
      <p:ext uri="{BB962C8B-B14F-4D97-AF65-F5344CB8AC3E}">
        <p14:creationId xmlns:p14="http://schemas.microsoft.com/office/powerpoint/2010/main" val="75077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How does Cinderella feel? Why?</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64038"/>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a:solidFill>
                  <a:srgbClr val="000000"/>
                </a:solidFill>
                <a:latin typeface="Century Gothic" panose="020B0502020202020204" pitchFamily="34" charset="0"/>
              </a:rPr>
              <a:t>Cinderella feels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64038"/>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Cinderella feels </a:t>
            </a:r>
            <a:r>
              <a:rPr lang="en-AU" sz="1400" b="1">
                <a:solidFill>
                  <a:srgbClr val="000000"/>
                </a:solidFill>
                <a:latin typeface="Century Gothic" panose="020B0502020202020204" pitchFamily="34" charset="0"/>
              </a:rPr>
              <a:t>sad </a:t>
            </a:r>
            <a:r>
              <a:rPr lang="en-AU" sz="1400">
                <a:solidFill>
                  <a:srgbClr val="000000"/>
                </a:solidFill>
                <a:latin typeface="Century Gothic" panose="020B0502020202020204" pitchFamily="34" charset="0"/>
              </a:rPr>
              <a:t>because </a:t>
            </a:r>
            <a:r>
              <a:rPr lang="en-AU" sz="1400" b="1">
                <a:solidFill>
                  <a:srgbClr val="000000"/>
                </a:solidFill>
                <a:latin typeface="Century Gothic" panose="020B0502020202020204" pitchFamily="34" charset="0"/>
              </a:rPr>
              <a:t>she can’t go to the ball</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7" name="Picture 6">
            <a:extLst>
              <a:ext uri="{FF2B5EF4-FFF2-40B4-BE49-F238E27FC236}">
                <a16:creationId xmlns:a16="http://schemas.microsoft.com/office/drawing/2014/main" id="{EB2CC769-335C-DA4E-B250-6669DFB27E0D}"/>
              </a:ext>
            </a:extLst>
          </p:cNvPr>
          <p:cNvPicPr>
            <a:picLocks noChangeAspect="1"/>
          </p:cNvPicPr>
          <p:nvPr/>
        </p:nvPicPr>
        <p:blipFill>
          <a:blip r:embed="rId7"/>
          <a:stretch>
            <a:fillRect/>
          </a:stretch>
        </p:blipFill>
        <p:spPr>
          <a:xfrm>
            <a:off x="556397" y="894060"/>
            <a:ext cx="8554032" cy="5745245"/>
          </a:xfrm>
          <a:prstGeom prst="rect">
            <a:avLst/>
          </a:prstGeom>
        </p:spPr>
      </p:pic>
    </p:spTree>
    <p:extLst>
      <p:ext uri="{BB962C8B-B14F-4D97-AF65-F5344CB8AC3E}">
        <p14:creationId xmlns:p14="http://schemas.microsoft.com/office/powerpoint/2010/main" val="276363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7" name="Picture 6">
            <a:extLst>
              <a:ext uri="{FF2B5EF4-FFF2-40B4-BE49-F238E27FC236}">
                <a16:creationId xmlns:a16="http://schemas.microsoft.com/office/drawing/2014/main" id="{CA936C11-3CFD-EC6E-642F-79028C76142C}"/>
              </a:ext>
            </a:extLst>
          </p:cNvPr>
          <p:cNvPicPr>
            <a:picLocks noChangeAspect="1"/>
          </p:cNvPicPr>
          <p:nvPr/>
        </p:nvPicPr>
        <p:blipFill>
          <a:blip r:embed="rId5"/>
          <a:stretch>
            <a:fillRect/>
          </a:stretch>
        </p:blipFill>
        <p:spPr>
          <a:xfrm>
            <a:off x="571776" y="856941"/>
            <a:ext cx="8523274" cy="5727129"/>
          </a:xfrm>
          <a:prstGeom prst="rect">
            <a:avLst/>
          </a:prstGeom>
        </p:spPr>
      </p:pic>
    </p:spTree>
    <p:extLst>
      <p:ext uri="{BB962C8B-B14F-4D97-AF65-F5344CB8AC3E}">
        <p14:creationId xmlns:p14="http://schemas.microsoft.com/office/powerpoint/2010/main" val="233261577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8" name="Picture 7">
            <a:extLst>
              <a:ext uri="{FF2B5EF4-FFF2-40B4-BE49-F238E27FC236}">
                <a16:creationId xmlns:a16="http://schemas.microsoft.com/office/drawing/2014/main" id="{0A04A65B-1EC7-2974-6091-3B8F3673EF36}"/>
              </a:ext>
            </a:extLst>
          </p:cNvPr>
          <p:cNvPicPr>
            <a:picLocks noChangeAspect="1"/>
          </p:cNvPicPr>
          <p:nvPr/>
        </p:nvPicPr>
        <p:blipFill>
          <a:blip r:embed="rId5"/>
          <a:stretch>
            <a:fillRect/>
          </a:stretch>
        </p:blipFill>
        <p:spPr>
          <a:xfrm>
            <a:off x="610177" y="875560"/>
            <a:ext cx="8683583" cy="5798696"/>
          </a:xfrm>
          <a:prstGeom prst="rect">
            <a:avLst/>
          </a:prstGeom>
        </p:spPr>
      </p:pic>
    </p:spTree>
    <p:extLst>
      <p:ext uri="{BB962C8B-B14F-4D97-AF65-F5344CB8AC3E}">
        <p14:creationId xmlns:p14="http://schemas.microsoft.com/office/powerpoint/2010/main" val="198735626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7" name="Picture 6">
            <a:extLst>
              <a:ext uri="{FF2B5EF4-FFF2-40B4-BE49-F238E27FC236}">
                <a16:creationId xmlns:a16="http://schemas.microsoft.com/office/drawing/2014/main" id="{F8E1DF2F-A130-8DEA-0274-403CAACCE135}"/>
              </a:ext>
            </a:extLst>
          </p:cNvPr>
          <p:cNvPicPr>
            <a:picLocks noChangeAspect="1"/>
          </p:cNvPicPr>
          <p:nvPr/>
        </p:nvPicPr>
        <p:blipFill>
          <a:blip r:embed="rId5"/>
          <a:stretch>
            <a:fillRect/>
          </a:stretch>
        </p:blipFill>
        <p:spPr>
          <a:xfrm>
            <a:off x="498061" y="896182"/>
            <a:ext cx="8670703" cy="5804655"/>
          </a:xfrm>
          <a:prstGeom prst="rect">
            <a:avLst/>
          </a:prstGeom>
        </p:spPr>
      </p:pic>
    </p:spTree>
    <p:extLst>
      <p:ext uri="{BB962C8B-B14F-4D97-AF65-F5344CB8AC3E}">
        <p14:creationId xmlns:p14="http://schemas.microsoft.com/office/powerpoint/2010/main" val="2771004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Who suddenly appears to help Cinderella?</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64038"/>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suddenly appears to help Cinderella.</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64038"/>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b="1" noProof="0">
                <a:solidFill>
                  <a:srgbClr val="000000"/>
                </a:solidFill>
                <a:latin typeface="Century Gothic" panose="020B0502020202020204" pitchFamily="34" charset="0"/>
              </a:rPr>
              <a:t>Her fairy godmother </a:t>
            </a:r>
            <a:r>
              <a:rPr lang="en-AU" sz="1400" noProof="0">
                <a:solidFill>
                  <a:srgbClr val="000000"/>
                </a:solidFill>
                <a:latin typeface="Century Gothic" panose="020B0502020202020204" pitchFamily="34" charset="0"/>
              </a:rPr>
              <a:t>suddenly appears to help Cinderella</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7" name="Picture 6">
            <a:extLst>
              <a:ext uri="{FF2B5EF4-FFF2-40B4-BE49-F238E27FC236}">
                <a16:creationId xmlns:a16="http://schemas.microsoft.com/office/drawing/2014/main" id="{828EEAAF-8705-8E43-516B-154DA67468A3}"/>
              </a:ext>
            </a:extLst>
          </p:cNvPr>
          <p:cNvPicPr>
            <a:picLocks noChangeAspect="1"/>
          </p:cNvPicPr>
          <p:nvPr/>
        </p:nvPicPr>
        <p:blipFill>
          <a:blip r:embed="rId7"/>
          <a:stretch>
            <a:fillRect/>
          </a:stretch>
        </p:blipFill>
        <p:spPr>
          <a:xfrm>
            <a:off x="525122" y="815395"/>
            <a:ext cx="8616582" cy="5768484"/>
          </a:xfrm>
          <a:prstGeom prst="rect">
            <a:avLst/>
          </a:prstGeom>
        </p:spPr>
      </p:pic>
    </p:spTree>
    <p:extLst>
      <p:ext uri="{BB962C8B-B14F-4D97-AF65-F5344CB8AC3E}">
        <p14:creationId xmlns:p14="http://schemas.microsoft.com/office/powerpoint/2010/main" val="192182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246433" y="877428"/>
            <a:ext cx="7789928" cy="120032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Who are the characters in Cinderella and what are they like?</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 name="Picture 1">
            <a:extLst>
              <a:ext uri="{FF2B5EF4-FFF2-40B4-BE49-F238E27FC236}">
                <a16:creationId xmlns:a16="http://schemas.microsoft.com/office/drawing/2014/main" id="{2C71E9FF-628F-81BF-F8FB-D0F6B043DEF9}"/>
              </a:ext>
            </a:extLst>
          </p:cNvPr>
          <p:cNvPicPr>
            <a:picLocks noChangeAspect="1"/>
          </p:cNvPicPr>
          <p:nvPr/>
        </p:nvPicPr>
        <p:blipFill>
          <a:blip r:embed="rId9"/>
          <a:stretch>
            <a:fillRect/>
          </a:stretch>
        </p:blipFill>
        <p:spPr>
          <a:xfrm>
            <a:off x="8312368" y="1209761"/>
            <a:ext cx="3651025" cy="2444201"/>
          </a:xfrm>
          <a:prstGeom prst="rect">
            <a:avLst/>
          </a:prstGeom>
        </p:spPr>
      </p:pic>
      <p:graphicFrame>
        <p:nvGraphicFramePr>
          <p:cNvPr id="5" name="Table 5">
            <a:extLst>
              <a:ext uri="{FF2B5EF4-FFF2-40B4-BE49-F238E27FC236}">
                <a16:creationId xmlns:a16="http://schemas.microsoft.com/office/drawing/2014/main" id="{DE4B6754-E128-EB49-D9BD-07D28D0A8A7D}"/>
              </a:ext>
            </a:extLst>
          </p:cNvPr>
          <p:cNvGraphicFramePr>
            <a:graphicFrameLocks noGrp="1"/>
          </p:cNvGraphicFramePr>
          <p:nvPr>
            <p:extLst>
              <p:ext uri="{D42A27DB-BD31-4B8C-83A1-F6EECF244321}">
                <p14:modId xmlns:p14="http://schemas.microsoft.com/office/powerpoint/2010/main" val="554094981"/>
              </p:ext>
            </p:extLst>
          </p:nvPr>
        </p:nvGraphicFramePr>
        <p:xfrm>
          <a:off x="246433" y="2291163"/>
          <a:ext cx="7789932" cy="2997959"/>
        </p:xfrm>
        <a:graphic>
          <a:graphicData uri="http://schemas.openxmlformats.org/drawingml/2006/table">
            <a:tbl>
              <a:tblPr firstRow="1" bandRow="1">
                <a:tableStyleId>{5C22544A-7EE6-4342-B048-85BDC9FD1C3A}</a:tableStyleId>
              </a:tblPr>
              <a:tblGrid>
                <a:gridCol w="1947483">
                  <a:extLst>
                    <a:ext uri="{9D8B030D-6E8A-4147-A177-3AD203B41FA5}">
                      <a16:colId xmlns:a16="http://schemas.microsoft.com/office/drawing/2014/main" val="2704193576"/>
                    </a:ext>
                  </a:extLst>
                </a:gridCol>
                <a:gridCol w="1947483">
                  <a:extLst>
                    <a:ext uri="{9D8B030D-6E8A-4147-A177-3AD203B41FA5}">
                      <a16:colId xmlns:a16="http://schemas.microsoft.com/office/drawing/2014/main" val="2100168667"/>
                    </a:ext>
                  </a:extLst>
                </a:gridCol>
                <a:gridCol w="1947483">
                  <a:extLst>
                    <a:ext uri="{9D8B030D-6E8A-4147-A177-3AD203B41FA5}">
                      <a16:colId xmlns:a16="http://schemas.microsoft.com/office/drawing/2014/main" val="1910990298"/>
                    </a:ext>
                  </a:extLst>
                </a:gridCol>
                <a:gridCol w="1947483">
                  <a:extLst>
                    <a:ext uri="{9D8B030D-6E8A-4147-A177-3AD203B41FA5}">
                      <a16:colId xmlns:a16="http://schemas.microsoft.com/office/drawing/2014/main" val="2774647065"/>
                    </a:ext>
                  </a:extLst>
                </a:gridCol>
              </a:tblGrid>
              <a:tr h="643137">
                <a:tc>
                  <a:txBody>
                    <a:bodyPr/>
                    <a:lstStyle/>
                    <a:p>
                      <a:r>
                        <a:rPr lang="en-AU" sz="2000">
                          <a:latin typeface="Century Gothic" panose="020B0502020202020204" pitchFamily="34" charset="0"/>
                        </a:rPr>
                        <a:t>Cinderella</a:t>
                      </a:r>
                    </a:p>
                  </a:txBody>
                  <a:tcPr/>
                </a:tc>
                <a:tc>
                  <a:txBody>
                    <a:bodyPr/>
                    <a:lstStyle/>
                    <a:p>
                      <a:r>
                        <a:rPr lang="en-AU" sz="2000">
                          <a:latin typeface="Century Gothic" panose="020B0502020202020204" pitchFamily="34" charset="0"/>
                        </a:rPr>
                        <a:t>Stepmother</a:t>
                      </a:r>
                    </a:p>
                  </a:txBody>
                  <a:tcPr/>
                </a:tc>
                <a:tc>
                  <a:txBody>
                    <a:bodyPr/>
                    <a:lstStyle/>
                    <a:p>
                      <a:r>
                        <a:rPr lang="en-AU" sz="2000">
                          <a:latin typeface="Century Gothic" panose="020B0502020202020204" pitchFamily="34" charset="0"/>
                        </a:rPr>
                        <a:t>Stepsisters</a:t>
                      </a:r>
                    </a:p>
                  </a:txBody>
                  <a:tcPr/>
                </a:tc>
                <a:tc>
                  <a:txBody>
                    <a:bodyPr/>
                    <a:lstStyle/>
                    <a:p>
                      <a:r>
                        <a:rPr lang="en-AU" sz="2000">
                          <a:latin typeface="Century Gothic" panose="020B0502020202020204" pitchFamily="34" charset="0"/>
                        </a:rPr>
                        <a:t>Fairy Godmother</a:t>
                      </a:r>
                    </a:p>
                  </a:txBody>
                  <a:tcPr/>
                </a:tc>
                <a:extLst>
                  <a:ext uri="{0D108BD9-81ED-4DB2-BD59-A6C34878D82A}">
                    <a16:rowId xmlns:a16="http://schemas.microsoft.com/office/drawing/2014/main" val="2675594517"/>
                  </a:ext>
                </a:extLst>
              </a:tr>
              <a:tr h="2296919">
                <a:tc>
                  <a:txBody>
                    <a:bodyPr/>
                    <a:lstStyle/>
                    <a:p>
                      <a:endParaRPr lang="en-AU">
                        <a:latin typeface="Century Gothic" panose="020B0502020202020204" pitchFamily="34" charset="0"/>
                      </a:endParaRPr>
                    </a:p>
                  </a:txBody>
                  <a:tcPr/>
                </a:tc>
                <a:tc>
                  <a:txBody>
                    <a:bodyPr/>
                    <a:lstStyle/>
                    <a:p>
                      <a:endParaRPr lang="en-AU">
                        <a:latin typeface="Century Gothic" panose="020B0502020202020204" pitchFamily="34" charset="0"/>
                      </a:endParaRPr>
                    </a:p>
                  </a:txBody>
                  <a:tcPr/>
                </a:tc>
                <a:tc>
                  <a:txBody>
                    <a:bodyPr/>
                    <a:lstStyle/>
                    <a:p>
                      <a:endParaRPr lang="en-AU">
                        <a:latin typeface="Century Gothic" panose="020B0502020202020204" pitchFamily="34" charset="0"/>
                      </a:endParaRPr>
                    </a:p>
                  </a:txBody>
                  <a:tcPr/>
                </a:tc>
                <a:tc>
                  <a:txBody>
                    <a:bodyPr/>
                    <a:lstStyle/>
                    <a:p>
                      <a:endParaRPr lang="en-AU">
                        <a:latin typeface="Century Gothic" panose="020B0502020202020204" pitchFamily="34" charset="0"/>
                      </a:endParaRPr>
                    </a:p>
                    <a:p>
                      <a:endParaRPr lang="en-AU">
                        <a:latin typeface="Century Gothic" panose="020B0502020202020204" pitchFamily="34" charset="0"/>
                      </a:endParaRPr>
                    </a:p>
                    <a:p>
                      <a:endParaRPr lang="en-AU">
                        <a:latin typeface="Century Gothic" panose="020B0502020202020204" pitchFamily="34" charset="0"/>
                      </a:endParaRPr>
                    </a:p>
                    <a:p>
                      <a:endParaRPr lang="en-AU">
                        <a:latin typeface="Century Gothic" panose="020B0502020202020204" pitchFamily="34" charset="0"/>
                      </a:endParaRPr>
                    </a:p>
                    <a:p>
                      <a:endParaRPr lang="en-AU">
                        <a:latin typeface="Century Gothic" panose="020B0502020202020204" pitchFamily="34" charset="0"/>
                      </a:endParaRPr>
                    </a:p>
                    <a:p>
                      <a:endParaRPr lang="en-AU">
                        <a:latin typeface="Century Gothic" panose="020B0502020202020204" pitchFamily="34" charset="0"/>
                      </a:endParaRPr>
                    </a:p>
                    <a:p>
                      <a:endParaRPr lang="en-AU">
                        <a:latin typeface="Century Gothic" panose="020B0502020202020204" pitchFamily="34" charset="0"/>
                      </a:endParaRPr>
                    </a:p>
                    <a:p>
                      <a:endParaRPr lang="en-AU">
                        <a:latin typeface="Century Gothic" panose="020B0502020202020204" pitchFamily="34" charset="0"/>
                      </a:endParaRPr>
                    </a:p>
                  </a:txBody>
                  <a:tcPr/>
                </a:tc>
                <a:extLst>
                  <a:ext uri="{0D108BD9-81ED-4DB2-BD59-A6C34878D82A}">
                    <a16:rowId xmlns:a16="http://schemas.microsoft.com/office/drawing/2014/main" val="1911207221"/>
                  </a:ext>
                </a:extLst>
              </a:tr>
            </a:tbl>
          </a:graphicData>
        </a:graphic>
      </p:graphicFrame>
      <p:sp>
        <p:nvSpPr>
          <p:cNvPr id="7" name="TextBox 6">
            <a:extLst>
              <a:ext uri="{FF2B5EF4-FFF2-40B4-BE49-F238E27FC236}">
                <a16:creationId xmlns:a16="http://schemas.microsoft.com/office/drawing/2014/main" id="{CB0945B3-A510-D3D0-6918-4F7A4920AC3D}"/>
              </a:ext>
            </a:extLst>
          </p:cNvPr>
          <p:cNvSpPr txBox="1"/>
          <p:nvPr/>
        </p:nvSpPr>
        <p:spPr>
          <a:xfrm>
            <a:off x="382771" y="3053797"/>
            <a:ext cx="1743740" cy="170168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a:latin typeface="Century Gothic" panose="020B0502020202020204" pitchFamily="34" charset="0"/>
              </a:rPr>
              <a:t>hard working </a:t>
            </a:r>
          </a:p>
          <a:p>
            <a:pPr marL="285750" indent="-285750">
              <a:lnSpc>
                <a:spcPct val="150000"/>
              </a:lnSpc>
              <a:buFont typeface="Arial" panose="020B0604020202020204" pitchFamily="34" charset="0"/>
              <a:buChar char="•"/>
            </a:pPr>
            <a:r>
              <a:rPr lang="en-AU">
                <a:latin typeface="Century Gothic" panose="020B0502020202020204" pitchFamily="34" charset="0"/>
              </a:rPr>
              <a:t>kind</a:t>
            </a:r>
          </a:p>
          <a:p>
            <a:pPr marL="285750" indent="-285750">
              <a:lnSpc>
                <a:spcPct val="150000"/>
              </a:lnSpc>
              <a:buFont typeface="Arial" panose="020B0604020202020204" pitchFamily="34" charset="0"/>
              <a:buChar char="•"/>
            </a:pPr>
            <a:r>
              <a:rPr lang="en-AU">
                <a:latin typeface="Century Gothic" panose="020B0502020202020204" pitchFamily="34" charset="0"/>
              </a:rPr>
              <a:t>patient</a:t>
            </a:r>
          </a:p>
        </p:txBody>
      </p:sp>
      <p:sp>
        <p:nvSpPr>
          <p:cNvPr id="8" name="TextBox 7">
            <a:extLst>
              <a:ext uri="{FF2B5EF4-FFF2-40B4-BE49-F238E27FC236}">
                <a16:creationId xmlns:a16="http://schemas.microsoft.com/office/drawing/2014/main" id="{359A9456-23C2-D4E3-EAA5-23EEE250EC3A}"/>
              </a:ext>
            </a:extLst>
          </p:cNvPr>
          <p:cNvSpPr txBox="1"/>
          <p:nvPr/>
        </p:nvSpPr>
        <p:spPr>
          <a:xfrm>
            <a:off x="2292861" y="3053797"/>
            <a:ext cx="1743740" cy="128618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a:latin typeface="Century Gothic" panose="020B0502020202020204" pitchFamily="34" charset="0"/>
              </a:rPr>
              <a:t>mean</a:t>
            </a:r>
          </a:p>
          <a:p>
            <a:pPr marL="285750" indent="-285750">
              <a:lnSpc>
                <a:spcPct val="150000"/>
              </a:lnSpc>
              <a:buFont typeface="Arial" panose="020B0604020202020204" pitchFamily="34" charset="0"/>
              <a:buChar char="•"/>
            </a:pPr>
            <a:r>
              <a:rPr lang="en-AU">
                <a:latin typeface="Century Gothic" panose="020B0502020202020204" pitchFamily="34" charset="0"/>
              </a:rPr>
              <a:t>bossy</a:t>
            </a:r>
          </a:p>
          <a:p>
            <a:pPr marL="285750" indent="-285750">
              <a:lnSpc>
                <a:spcPct val="150000"/>
              </a:lnSpc>
              <a:buFont typeface="Arial" panose="020B0604020202020204" pitchFamily="34" charset="0"/>
              <a:buChar char="•"/>
            </a:pPr>
            <a:r>
              <a:rPr lang="en-AU">
                <a:latin typeface="Century Gothic" panose="020B0502020202020204" pitchFamily="34" charset="0"/>
              </a:rPr>
              <a:t>cruel</a:t>
            </a:r>
          </a:p>
        </p:txBody>
      </p:sp>
      <p:sp>
        <p:nvSpPr>
          <p:cNvPr id="9" name="TextBox 8">
            <a:extLst>
              <a:ext uri="{FF2B5EF4-FFF2-40B4-BE49-F238E27FC236}">
                <a16:creationId xmlns:a16="http://schemas.microsoft.com/office/drawing/2014/main" id="{8E44DB5D-994B-DC40-1501-4599368CF975}"/>
              </a:ext>
            </a:extLst>
          </p:cNvPr>
          <p:cNvSpPr txBox="1"/>
          <p:nvPr/>
        </p:nvSpPr>
        <p:spPr>
          <a:xfrm>
            <a:off x="4202951" y="3053797"/>
            <a:ext cx="1743740" cy="128618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a:latin typeface="Century Gothic" panose="020B0502020202020204" pitchFamily="34" charset="0"/>
              </a:rPr>
              <a:t>mean </a:t>
            </a:r>
          </a:p>
          <a:p>
            <a:pPr marL="285750" indent="-285750">
              <a:lnSpc>
                <a:spcPct val="150000"/>
              </a:lnSpc>
              <a:buFont typeface="Arial" panose="020B0604020202020204" pitchFamily="34" charset="0"/>
              <a:buChar char="•"/>
            </a:pPr>
            <a:r>
              <a:rPr lang="en-AU">
                <a:latin typeface="Century Gothic" panose="020B0502020202020204" pitchFamily="34" charset="0"/>
              </a:rPr>
              <a:t>selfish</a:t>
            </a:r>
          </a:p>
          <a:p>
            <a:pPr marL="285750" indent="-285750">
              <a:lnSpc>
                <a:spcPct val="150000"/>
              </a:lnSpc>
              <a:buFont typeface="Arial" panose="020B0604020202020204" pitchFamily="34" charset="0"/>
              <a:buChar char="•"/>
            </a:pPr>
            <a:r>
              <a:rPr lang="en-AU">
                <a:latin typeface="Century Gothic" panose="020B0502020202020204" pitchFamily="34" charset="0"/>
              </a:rPr>
              <a:t>nasty</a:t>
            </a:r>
          </a:p>
        </p:txBody>
      </p:sp>
      <p:sp>
        <p:nvSpPr>
          <p:cNvPr id="10" name="TextBox 9">
            <a:extLst>
              <a:ext uri="{FF2B5EF4-FFF2-40B4-BE49-F238E27FC236}">
                <a16:creationId xmlns:a16="http://schemas.microsoft.com/office/drawing/2014/main" id="{A77B5CE7-FDA6-09BC-324B-5D7CD13EFEE3}"/>
              </a:ext>
            </a:extLst>
          </p:cNvPr>
          <p:cNvSpPr txBox="1"/>
          <p:nvPr/>
        </p:nvSpPr>
        <p:spPr>
          <a:xfrm>
            <a:off x="6222694" y="3053797"/>
            <a:ext cx="1743740" cy="128618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a:latin typeface="Century Gothic" panose="020B0502020202020204" pitchFamily="34" charset="0"/>
              </a:rPr>
              <a:t>kind</a:t>
            </a:r>
          </a:p>
          <a:p>
            <a:pPr marL="285750" indent="-285750">
              <a:lnSpc>
                <a:spcPct val="150000"/>
              </a:lnSpc>
              <a:buFont typeface="Arial" panose="020B0604020202020204" pitchFamily="34" charset="0"/>
              <a:buChar char="•"/>
            </a:pPr>
            <a:r>
              <a:rPr lang="en-AU">
                <a:latin typeface="Century Gothic" panose="020B0502020202020204" pitchFamily="34" charset="0"/>
              </a:rPr>
              <a:t>helpful </a:t>
            </a:r>
          </a:p>
          <a:p>
            <a:pPr marL="285750" indent="-285750">
              <a:lnSpc>
                <a:spcPct val="150000"/>
              </a:lnSpc>
              <a:buFont typeface="Arial" panose="020B0604020202020204" pitchFamily="34" charset="0"/>
              <a:buChar char="•"/>
            </a:pPr>
            <a:r>
              <a:rPr lang="en-AU">
                <a:latin typeface="Century Gothic" panose="020B0502020202020204" pitchFamily="34" charset="0"/>
              </a:rPr>
              <a:t>magical</a:t>
            </a:r>
          </a:p>
        </p:txBody>
      </p:sp>
    </p:spTree>
    <p:extLst>
      <p:ext uri="{BB962C8B-B14F-4D97-AF65-F5344CB8AC3E}">
        <p14:creationId xmlns:p14="http://schemas.microsoft.com/office/powerpoint/2010/main" val="56809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68.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94166" y="1333727"/>
            <a:ext cx="11734786" cy="5265993"/>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lang="en-AU" sz="2000" b="1">
                <a:solidFill>
                  <a:srgbClr val="000000"/>
                </a:solidFill>
                <a:latin typeface="Century Gothic" panose="020B0502020202020204" pitchFamily="34" charset="0"/>
                <a:ea typeface="Segoe UI Symbol" panose="020B0502040204020203" pitchFamily="34" charset="0"/>
              </a:rPr>
              <a:t>Adjectives describe a noun. They make writing more interesting by giving the reader more information. </a:t>
            </a: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Choose an adjective that matches the noun to complete the sentence.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Cinderella is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 </a:t>
            </a:r>
          </a:p>
          <a:p>
            <a:pPr marL="0" marR="0" lvl="0" indent="0" algn="l" defTabSz="914400" rtl="0" eaLnBrk="1" fontAlgn="auto" latinLnBrk="0" hangingPunct="1">
              <a:lnSpc>
                <a:spcPct val="150000"/>
              </a:lnSpc>
              <a:spcBef>
                <a:spcPts val="0"/>
              </a:spcBef>
              <a:spcAft>
                <a:spcPts val="1200"/>
              </a:spcAft>
              <a:buClrTx/>
              <a:buSzTx/>
              <a:buFontTx/>
              <a:buNone/>
              <a:tabLst/>
              <a:defRPr/>
            </a:pPr>
            <a:endParaRPr lang="en-AU" sz="2000">
              <a:solidFill>
                <a:srgbClr val="000000"/>
              </a:solidFill>
              <a:latin typeface="Century Gothic" panose="020B0502020202020204" pitchFamily="34" charset="0"/>
              <a:ea typeface="Segoe UI Symbol" panose="020B0502040204020203" pitchFamily="34" charset="0"/>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lang="en-AU" sz="2000">
              <a:solidFill>
                <a:srgbClr val="000000"/>
              </a:solidFill>
              <a:latin typeface="Century Gothic" panose="020B0502020202020204" pitchFamily="34" charset="0"/>
              <a:ea typeface="Segoe UI Symbol" panose="020B0502040204020203" pitchFamily="34" charset="0"/>
            </a:endParaRPr>
          </a:p>
          <a:p>
            <a:pPr>
              <a:lnSpc>
                <a:spcPct val="150000"/>
              </a:lnSpc>
              <a:spcAft>
                <a:spcPts val="1200"/>
              </a:spcAf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Her stepsisters are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lang="en-AU" sz="2000">
              <a:solidFill>
                <a:srgbClr val="000000"/>
              </a:solidFill>
              <a:latin typeface="Century Gothic" panose="020B0502020202020204" pitchFamily="34" charset="0"/>
              <a:ea typeface="Segoe UI Symbol" panose="020B0502040204020203" pitchFamily="34" charset="0"/>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4"/>
          <a:srcRect l="10152" t="10152" r="10152" b="10152"/>
          <a:stretch/>
        </p:blipFill>
        <p:spPr>
          <a:xfrm>
            <a:off x="10976800" y="5688478"/>
            <a:ext cx="1077850" cy="1080000"/>
          </a:xfrm>
          <a:prstGeom prst="ellipse">
            <a:avLst/>
          </a:prstGeom>
        </p:spPr>
      </p:pic>
      <p:pic>
        <p:nvPicPr>
          <p:cNvPr id="4" name="Picture 3">
            <a:extLst>
              <a:ext uri="{FF2B5EF4-FFF2-40B4-BE49-F238E27FC236}">
                <a16:creationId xmlns:a16="http://schemas.microsoft.com/office/drawing/2014/main" id="{9C2EE735-0D3A-AD57-80EC-7FC7E8EC3F42}"/>
              </a:ext>
            </a:extLst>
          </p:cNvPr>
          <p:cNvPicPr>
            <a:picLocks noChangeAspect="1"/>
          </p:cNvPicPr>
          <p:nvPr/>
        </p:nvPicPr>
        <p:blipFill rotWithShape="1">
          <a:blip r:embed="rId5"/>
          <a:srcRect l="32128" t="9977" r="9179" b="13220"/>
          <a:stretch/>
        </p:blipFill>
        <p:spPr>
          <a:xfrm>
            <a:off x="434644" y="4468439"/>
            <a:ext cx="2234128" cy="1963498"/>
          </a:xfrm>
          <a:prstGeom prst="rect">
            <a:avLst/>
          </a:prstGeom>
        </p:spPr>
      </p:pic>
      <p:pic>
        <p:nvPicPr>
          <p:cNvPr id="5" name="Picture 4">
            <a:extLst>
              <a:ext uri="{FF2B5EF4-FFF2-40B4-BE49-F238E27FC236}">
                <a16:creationId xmlns:a16="http://schemas.microsoft.com/office/drawing/2014/main" id="{487A478D-5994-DC86-CED8-190D140B07CF}"/>
              </a:ext>
            </a:extLst>
          </p:cNvPr>
          <p:cNvPicPr>
            <a:picLocks noChangeAspect="1"/>
          </p:cNvPicPr>
          <p:nvPr/>
        </p:nvPicPr>
        <p:blipFill rotWithShape="1">
          <a:blip r:embed="rId6"/>
          <a:srcRect l="60033" t="11823" r="871" b="37160"/>
          <a:stretch/>
        </p:blipFill>
        <p:spPr>
          <a:xfrm>
            <a:off x="434644" y="2337478"/>
            <a:ext cx="2262398" cy="1963178"/>
          </a:xfrm>
          <a:prstGeom prst="rect">
            <a:avLst/>
          </a:prstGeom>
        </p:spPr>
      </p:pic>
      <p:sp>
        <p:nvSpPr>
          <p:cNvPr id="6" name="TextBox 5">
            <a:extLst>
              <a:ext uri="{FF2B5EF4-FFF2-40B4-BE49-F238E27FC236}">
                <a16:creationId xmlns:a16="http://schemas.microsoft.com/office/drawing/2014/main" id="{2FDEF7CB-6F34-ACD9-8E6E-5624E5E880C6}"/>
              </a:ext>
            </a:extLst>
          </p:cNvPr>
          <p:cNvSpPr txBox="1"/>
          <p:nvPr/>
        </p:nvSpPr>
        <p:spPr>
          <a:xfrm>
            <a:off x="7556554" y="2534237"/>
            <a:ext cx="1363086" cy="1569660"/>
          </a:xfrm>
          <a:prstGeom prst="rect">
            <a:avLst/>
          </a:prstGeom>
          <a:noFill/>
        </p:spPr>
        <p:txBody>
          <a:bodyPr wrap="square" rtlCol="0">
            <a:spAutoFit/>
          </a:bodyPr>
          <a:lstStyle/>
          <a:p>
            <a:r>
              <a:rPr lang="en-AU" sz="2400">
                <a:latin typeface="Century Gothic" panose="020B0502020202020204" pitchFamily="34" charset="0"/>
              </a:rPr>
              <a:t>happy</a:t>
            </a:r>
          </a:p>
          <a:p>
            <a:r>
              <a:rPr lang="en-AU" sz="2400">
                <a:latin typeface="Century Gothic" panose="020B0502020202020204" pitchFamily="34" charset="0"/>
              </a:rPr>
              <a:t>purple</a:t>
            </a:r>
          </a:p>
          <a:p>
            <a:r>
              <a:rPr lang="en-AU" sz="2400">
                <a:latin typeface="Century Gothic" panose="020B0502020202020204" pitchFamily="34" charset="0"/>
              </a:rPr>
              <a:t>sad</a:t>
            </a:r>
          </a:p>
          <a:p>
            <a:r>
              <a:rPr lang="en-AU" sz="2400">
                <a:latin typeface="Century Gothic" panose="020B0502020202020204" pitchFamily="34" charset="0"/>
              </a:rPr>
              <a:t>fast </a:t>
            </a:r>
          </a:p>
        </p:txBody>
      </p:sp>
      <p:sp>
        <p:nvSpPr>
          <p:cNvPr id="7" name="Rectangle 6">
            <a:extLst>
              <a:ext uri="{FF2B5EF4-FFF2-40B4-BE49-F238E27FC236}">
                <a16:creationId xmlns:a16="http://schemas.microsoft.com/office/drawing/2014/main" id="{41C04C45-4212-8439-C148-363D31933E7A}"/>
              </a:ext>
            </a:extLst>
          </p:cNvPr>
          <p:cNvSpPr/>
          <p:nvPr/>
        </p:nvSpPr>
        <p:spPr>
          <a:xfrm>
            <a:off x="7385195" y="2387876"/>
            <a:ext cx="1705804" cy="18623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F55E2DDE-9E55-837A-DA2A-FB0DA2509F89}"/>
              </a:ext>
            </a:extLst>
          </p:cNvPr>
          <p:cNvSpPr txBox="1"/>
          <p:nvPr/>
        </p:nvSpPr>
        <p:spPr>
          <a:xfrm>
            <a:off x="4999392" y="2387876"/>
            <a:ext cx="1363086" cy="461665"/>
          </a:xfrm>
          <a:prstGeom prst="rect">
            <a:avLst/>
          </a:prstGeom>
          <a:noFill/>
        </p:spPr>
        <p:txBody>
          <a:bodyPr wrap="square" rtlCol="0">
            <a:spAutoFit/>
          </a:bodyPr>
          <a:lstStyle/>
          <a:p>
            <a:r>
              <a:rPr lang="en-AU" sz="2400" b="1">
                <a:latin typeface="Century Gothic" panose="020B0502020202020204" pitchFamily="34" charset="0"/>
              </a:rPr>
              <a:t>sad</a:t>
            </a:r>
          </a:p>
        </p:txBody>
      </p:sp>
      <p:sp>
        <p:nvSpPr>
          <p:cNvPr id="15" name="TextBox 14">
            <a:extLst>
              <a:ext uri="{FF2B5EF4-FFF2-40B4-BE49-F238E27FC236}">
                <a16:creationId xmlns:a16="http://schemas.microsoft.com/office/drawing/2014/main" id="{F8B7C321-7C69-4CC4-71C3-7269F6EDE701}"/>
              </a:ext>
            </a:extLst>
          </p:cNvPr>
          <p:cNvSpPr txBox="1"/>
          <p:nvPr/>
        </p:nvSpPr>
        <p:spPr>
          <a:xfrm>
            <a:off x="8415722" y="4611558"/>
            <a:ext cx="1363086" cy="1569660"/>
          </a:xfrm>
          <a:prstGeom prst="rect">
            <a:avLst/>
          </a:prstGeom>
          <a:noFill/>
        </p:spPr>
        <p:txBody>
          <a:bodyPr wrap="square" rtlCol="0">
            <a:spAutoFit/>
          </a:bodyPr>
          <a:lstStyle/>
          <a:p>
            <a:r>
              <a:rPr lang="en-AU" sz="2400">
                <a:latin typeface="Century Gothic" panose="020B0502020202020204" pitchFamily="34" charset="0"/>
              </a:rPr>
              <a:t>green</a:t>
            </a:r>
          </a:p>
          <a:p>
            <a:r>
              <a:rPr lang="en-AU" sz="2400">
                <a:latin typeface="Century Gothic" panose="020B0502020202020204" pitchFamily="34" charset="0"/>
              </a:rPr>
              <a:t>kind</a:t>
            </a:r>
          </a:p>
          <a:p>
            <a:r>
              <a:rPr lang="en-AU" sz="2400">
                <a:latin typeface="Century Gothic" panose="020B0502020202020204" pitchFamily="34" charset="0"/>
              </a:rPr>
              <a:t>helpful</a:t>
            </a:r>
          </a:p>
          <a:p>
            <a:r>
              <a:rPr lang="en-AU" sz="2400">
                <a:latin typeface="Century Gothic" panose="020B0502020202020204" pitchFamily="34" charset="0"/>
              </a:rPr>
              <a:t>mean</a:t>
            </a:r>
          </a:p>
        </p:txBody>
      </p:sp>
      <p:sp>
        <p:nvSpPr>
          <p:cNvPr id="16" name="Rectangle 15">
            <a:extLst>
              <a:ext uri="{FF2B5EF4-FFF2-40B4-BE49-F238E27FC236}">
                <a16:creationId xmlns:a16="http://schemas.microsoft.com/office/drawing/2014/main" id="{115EB496-57AD-57FB-16AA-7407ABFEA239}"/>
              </a:ext>
            </a:extLst>
          </p:cNvPr>
          <p:cNvSpPr/>
          <p:nvPr/>
        </p:nvSpPr>
        <p:spPr>
          <a:xfrm>
            <a:off x="8238097" y="4465197"/>
            <a:ext cx="1705804" cy="18623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215BD6C6-4B76-4497-436D-D1F17A3C8E4D}"/>
              </a:ext>
            </a:extLst>
          </p:cNvPr>
          <p:cNvSpPr txBox="1"/>
          <p:nvPr/>
        </p:nvSpPr>
        <p:spPr>
          <a:xfrm>
            <a:off x="5680935" y="4234365"/>
            <a:ext cx="1363086" cy="461665"/>
          </a:xfrm>
          <a:prstGeom prst="rect">
            <a:avLst/>
          </a:prstGeom>
          <a:noFill/>
        </p:spPr>
        <p:txBody>
          <a:bodyPr wrap="square" rtlCol="0">
            <a:spAutoFit/>
          </a:bodyPr>
          <a:lstStyle/>
          <a:p>
            <a:r>
              <a:rPr lang="en-AU" sz="2400" b="1">
                <a:latin typeface="Century Gothic" panose="020B0502020202020204" pitchFamily="34" charset="0"/>
              </a:rPr>
              <a:t>mean</a:t>
            </a:r>
          </a:p>
        </p:txBody>
      </p:sp>
    </p:spTree>
    <p:extLst>
      <p:ext uri="{BB962C8B-B14F-4D97-AF65-F5344CB8AC3E}">
        <p14:creationId xmlns:p14="http://schemas.microsoft.com/office/powerpoint/2010/main" val="234639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4" grpId="0"/>
      <p:bldP spid="15" grpId="0"/>
      <p:bldP spid="16" grpId="0" animBg="1"/>
      <p:bldP spid="17" grpId="0"/>
    </p:bldLst>
  </p:timing>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Cinderella Part 2</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15</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 </a:t>
            </a:r>
            <a:r>
              <a:rPr kumimoji="0" lang="en-US" sz="2400" b="0" i="0"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What happens in the story of Cinderella?</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425939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royal</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family attended the parade. </a:t>
            </a:r>
          </a:p>
        </p:txBody>
      </p:sp>
    </p:spTree>
    <p:extLst>
      <p:ext uri="{BB962C8B-B14F-4D97-AF65-F5344CB8AC3E}">
        <p14:creationId xmlns:p14="http://schemas.microsoft.com/office/powerpoint/2010/main" val="369163859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stumbled</a:t>
            </a:r>
          </a:p>
        </p:txBody>
      </p:sp>
      <p:sp>
        <p:nvSpPr>
          <p:cNvPr id="6" name="Oval 5">
            <a:extLst>
              <a:ext uri="{FF2B5EF4-FFF2-40B4-BE49-F238E27FC236}">
                <a16:creationId xmlns:a16="http://schemas.microsoft.com/office/drawing/2014/main" id="{4EED4316-6FEF-42DE-BEA5-29313CDC04AC}"/>
              </a:ext>
            </a:extLst>
          </p:cNvPr>
          <p:cNvSpPr/>
          <p:nvPr/>
        </p:nvSpPr>
        <p:spPr>
          <a:xfrm>
            <a:off x="9518071"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5466736" y="4395061"/>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7413564" y="4423105"/>
            <a:ext cx="1629031" cy="1752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2570690"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EE1CAD10-1BAE-41B0-CFC2-8DB692D2288E}"/>
              </a:ext>
            </a:extLst>
          </p:cNvPr>
          <p:cNvSpPr/>
          <p:nvPr/>
        </p:nvSpPr>
        <p:spPr>
          <a:xfrm>
            <a:off x="3204871"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ED68CC63-51FA-F7BF-E21E-B5D659567311}"/>
              </a:ext>
            </a:extLst>
          </p:cNvPr>
          <p:cNvSpPr/>
          <p:nvPr/>
        </p:nvSpPr>
        <p:spPr>
          <a:xfrm>
            <a:off x="4023405"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9D768505-A7AC-5AFF-C7F8-1A14D7931C0A}"/>
              </a:ext>
            </a:extLst>
          </p:cNvPr>
          <p:cNvSpPr/>
          <p:nvPr/>
        </p:nvSpPr>
        <p:spPr>
          <a:xfrm>
            <a:off x="6415549"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75039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6000">
                <a:effectLst/>
                <a:latin typeface="Century Gothic" panose="020B0502020202020204" pitchFamily="34" charset="0"/>
                <a:ea typeface="Calibri" panose="020F0502020204030204" pitchFamily="34" charset="0"/>
                <a:cs typeface="Times New Roman" panose="02020603050405020304" pitchFamily="18" charset="0"/>
              </a:rPr>
              <a:t>Stumbled means tripped.</a:t>
            </a:r>
            <a:endParaRPr kumimoji="0" lang="en-US" sz="6000" b="0" i="0" u="sng" strike="noStrike" kern="1200" cap="none" spc="0" normalizeH="0" baseline="0" noProof="0">
              <a:ln>
                <a:noFill/>
              </a:ln>
              <a:effectLst/>
              <a:uLnTx/>
              <a:uFillTx/>
              <a:latin typeface="Century Gothic" panose="020B0502020202020204" pitchFamily="34" charset="0"/>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283789923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stumbled</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stumbled</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stumbled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stumbled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pic>
        <p:nvPicPr>
          <p:cNvPr id="3" name="Picture 2" descr="A person running on a rug&#10;&#10;Description automatically generated">
            <a:extLst>
              <a:ext uri="{FF2B5EF4-FFF2-40B4-BE49-F238E27FC236}">
                <a16:creationId xmlns:a16="http://schemas.microsoft.com/office/drawing/2014/main" id="{57779AD4-38A9-1B86-1984-F991156CFF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22" y="1700177"/>
            <a:ext cx="5669280" cy="3438144"/>
          </a:xfrm>
          <a:prstGeom prst="rect">
            <a:avLst/>
          </a:prstGeom>
        </p:spPr>
      </p:pic>
      <p:pic>
        <p:nvPicPr>
          <p:cNvPr id="5" name="Picture 4" descr="A person and person walking a dog&#10;&#10;Description automatically generated">
            <a:extLst>
              <a:ext uri="{FF2B5EF4-FFF2-40B4-BE49-F238E27FC236}">
                <a16:creationId xmlns:a16="http://schemas.microsoft.com/office/drawing/2014/main" id="{8BD5FF83-633C-8A93-F16D-190459B7B7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675" y="1688887"/>
            <a:ext cx="5669280" cy="3438144"/>
          </a:xfrm>
          <a:prstGeom prst="rect">
            <a:avLst/>
          </a:prstGeom>
        </p:spPr>
      </p:pic>
    </p:spTree>
    <p:extLst>
      <p:ext uri="{BB962C8B-B14F-4D97-AF65-F5344CB8AC3E}">
        <p14:creationId xmlns:p14="http://schemas.microsoft.com/office/powerpoint/2010/main" val="80182933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stumbled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stumbled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person's foot on toy cars&#10;&#10;Description automatically generated">
            <a:extLst>
              <a:ext uri="{FF2B5EF4-FFF2-40B4-BE49-F238E27FC236}">
                <a16:creationId xmlns:a16="http://schemas.microsoft.com/office/drawing/2014/main" id="{094389FF-C9A6-4FDA-F80D-C84BC3E2B1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66374"/>
            <a:ext cx="5669280" cy="3438144"/>
          </a:xfrm>
          <a:prstGeom prst="rect">
            <a:avLst/>
          </a:prstGeom>
        </p:spPr>
      </p:pic>
    </p:spTree>
    <p:extLst>
      <p:ext uri="{BB962C8B-B14F-4D97-AF65-F5344CB8AC3E}">
        <p14:creationId xmlns:p14="http://schemas.microsoft.com/office/powerpoint/2010/main" val="328225616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stumbled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stumbled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group of people walking on a path&#10;&#10;Description automatically generated">
            <a:extLst>
              <a:ext uri="{FF2B5EF4-FFF2-40B4-BE49-F238E27FC236}">
                <a16:creationId xmlns:a16="http://schemas.microsoft.com/office/drawing/2014/main" id="{3DBBA7B6-1018-5799-1FD3-85E987010D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1559089686"/>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Liz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stumbled</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on the rug. </a:t>
            </a:r>
          </a:p>
        </p:txBody>
      </p:sp>
    </p:spTree>
    <p:extLst>
      <p:ext uri="{BB962C8B-B14F-4D97-AF65-F5344CB8AC3E}">
        <p14:creationId xmlns:p14="http://schemas.microsoft.com/office/powerpoint/2010/main" val="328536049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pony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stumbled</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over the log, but he was able to jump the next one. </a:t>
            </a:r>
          </a:p>
        </p:txBody>
      </p:sp>
    </p:spTree>
    <p:extLst>
      <p:ext uri="{BB962C8B-B14F-4D97-AF65-F5344CB8AC3E}">
        <p14:creationId xmlns:p14="http://schemas.microsoft.com/office/powerpoint/2010/main" val="140202635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Even though she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stumbled</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the start, Meg came third.  </a:t>
            </a:r>
          </a:p>
        </p:txBody>
      </p:sp>
    </p:spTree>
    <p:extLst>
      <p:ext uri="{BB962C8B-B14F-4D97-AF65-F5344CB8AC3E}">
        <p14:creationId xmlns:p14="http://schemas.microsoft.com/office/powerpoint/2010/main" val="36816345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stumbled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stumbled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 name="Picture 2" descr="A person running on a rug&#10;&#10;Description automatically generated">
            <a:extLst>
              <a:ext uri="{FF2B5EF4-FFF2-40B4-BE49-F238E27FC236}">
                <a16:creationId xmlns:a16="http://schemas.microsoft.com/office/drawing/2014/main" id="{F9746541-0184-1FC6-9AA1-E3EC6FD515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3677" y="787750"/>
            <a:ext cx="3848411" cy="2333875"/>
          </a:xfrm>
          <a:prstGeom prst="rect">
            <a:avLst/>
          </a:prstGeom>
        </p:spPr>
      </p:pic>
      <p:pic>
        <p:nvPicPr>
          <p:cNvPr id="5" name="Picture 4" descr="A person stepping on a white rope&#10;&#10;Description automatically generated">
            <a:extLst>
              <a:ext uri="{FF2B5EF4-FFF2-40B4-BE49-F238E27FC236}">
                <a16:creationId xmlns:a16="http://schemas.microsoft.com/office/drawing/2014/main" id="{7637DF47-BC0B-B3F6-E1DA-4940F08BFD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0718" y="3757458"/>
            <a:ext cx="3848411" cy="2333875"/>
          </a:xfrm>
          <a:prstGeom prst="rect">
            <a:avLst/>
          </a:prstGeom>
        </p:spPr>
      </p:pic>
      <p:pic>
        <p:nvPicPr>
          <p:cNvPr id="8" name="Picture 7" descr="A group of people walking a dog&#10;&#10;Description automatically generated">
            <a:extLst>
              <a:ext uri="{FF2B5EF4-FFF2-40B4-BE49-F238E27FC236}">
                <a16:creationId xmlns:a16="http://schemas.microsoft.com/office/drawing/2014/main" id="{3E60319D-2C2E-827F-3D4A-E1C7B0688D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0718" y="786331"/>
            <a:ext cx="3848409" cy="2333874"/>
          </a:xfrm>
          <a:prstGeom prst="rect">
            <a:avLst/>
          </a:prstGeom>
        </p:spPr>
      </p:pic>
      <p:pic>
        <p:nvPicPr>
          <p:cNvPr id="15" name="Picture 14" descr="A person walking on a wall by the water&#10;&#10;Description automatically generated">
            <a:extLst>
              <a:ext uri="{FF2B5EF4-FFF2-40B4-BE49-F238E27FC236}">
                <a16:creationId xmlns:a16="http://schemas.microsoft.com/office/drawing/2014/main" id="{F4188324-CA6C-53D8-1644-A0D948ED68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39619" y="3757458"/>
            <a:ext cx="3848411" cy="2333875"/>
          </a:xfrm>
          <a:prstGeom prst="rect">
            <a:avLst/>
          </a:prstGeom>
        </p:spPr>
      </p:pic>
    </p:spTree>
    <p:extLst>
      <p:ext uri="{BB962C8B-B14F-4D97-AF65-F5344CB8AC3E}">
        <p14:creationId xmlns:p14="http://schemas.microsoft.com/office/powerpoint/2010/main" val="360748123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0419" y="6210104"/>
            <a:ext cx="5415645" cy="584775"/>
          </a:xfrm>
          <a:prstGeom prst="rect">
            <a:avLst/>
          </a:prstGeom>
          <a:noFill/>
        </p:spPr>
        <p:txBody>
          <a:bodyPr wrap="square" rtlCol="0">
            <a:spAutoFit/>
          </a:bodyPr>
          <a:lstStyle/>
          <a:p>
            <a:pPr lvl="0">
              <a:defRPr/>
            </a:pPr>
            <a:r>
              <a:rPr lang="en-AU" sz="3200">
                <a:latin typeface="Century Gothic" panose="020B0502020202020204" pitchFamily="34" charset="0"/>
                <a:ea typeface="Calibri" panose="020F0502020204030204" pitchFamily="34" charset="0"/>
                <a:cs typeface="Times New Roman" panose="02020603050405020304" pitchFamily="18" charset="0"/>
              </a:rPr>
              <a:t>Stumbled means tripped.</a:t>
            </a:r>
            <a:endParaRPr lang="en-US" sz="3200" u="sng">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stumbled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stumbled</a:t>
            </a:r>
          </a:p>
        </p:txBody>
      </p:sp>
      <p:pic>
        <p:nvPicPr>
          <p:cNvPr id="5" name="Picture 4" descr="A person running on a rug&#10;&#10;Description automatically generated">
            <a:extLst>
              <a:ext uri="{FF2B5EF4-FFF2-40B4-BE49-F238E27FC236}">
                <a16:creationId xmlns:a16="http://schemas.microsoft.com/office/drawing/2014/main" id="{1CBAA4D3-3918-5065-8EF0-FC47D1EEA1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9193" y="172842"/>
            <a:ext cx="5093613" cy="3089030"/>
          </a:xfrm>
          <a:prstGeom prst="rect">
            <a:avLst/>
          </a:prstGeom>
        </p:spPr>
      </p:pic>
      <p:pic>
        <p:nvPicPr>
          <p:cNvPr id="6" name="Picture 5">
            <a:extLst>
              <a:ext uri="{FF2B5EF4-FFF2-40B4-BE49-F238E27FC236}">
                <a16:creationId xmlns:a16="http://schemas.microsoft.com/office/drawing/2014/main" id="{D1146484-CB02-CBF2-98B8-6D4F54969B9E}"/>
              </a:ext>
            </a:extLst>
          </p:cNvPr>
          <p:cNvPicPr>
            <a:picLocks noChangeAspect="1"/>
          </p:cNvPicPr>
          <p:nvPr/>
        </p:nvPicPr>
        <p:blipFill>
          <a:blip r:embed="rId7"/>
          <a:stretch>
            <a:fillRect/>
          </a:stretch>
        </p:blipFill>
        <p:spPr>
          <a:xfrm>
            <a:off x="4460452" y="5115472"/>
            <a:ext cx="3430861" cy="1127409"/>
          </a:xfrm>
          <a:prstGeom prst="rect">
            <a:avLst/>
          </a:prstGeom>
        </p:spPr>
      </p:pic>
    </p:spTree>
    <p:extLst>
      <p:ext uri="{BB962C8B-B14F-4D97-AF65-F5344CB8AC3E}">
        <p14:creationId xmlns:p14="http://schemas.microsoft.com/office/powerpoint/2010/main" val="197640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royal</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crown was beautiful, but it was heavy. </a:t>
            </a:r>
          </a:p>
        </p:txBody>
      </p:sp>
    </p:spTree>
    <p:extLst>
      <p:ext uri="{BB962C8B-B14F-4D97-AF65-F5344CB8AC3E}">
        <p14:creationId xmlns:p14="http://schemas.microsoft.com/office/powerpoint/2010/main" val="378994686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604808" y="1440891"/>
            <a:ext cx="5139942" cy="4188775"/>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Cinderella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Cinderella’s stepmother and stepsisters are very mean to her and make her work very hard. </a:t>
            </a:r>
            <a:r>
              <a:rPr lang="en-AU" sz="2000">
                <a:solidFill>
                  <a:srgbClr val="000000"/>
                </a:solidFill>
                <a:latin typeface="Century Gothic" panose="020B0502020202020204" pitchFamily="34" charset="0"/>
              </a:rPr>
              <a:t>An invitation for the prince’s royal ball arrives, but Cinderella isn’t allowed to go. Suddenly, her fairy godmother appears to help. She turns a pumpkin into a carriage and mice into horses to pull it</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How does Cinderella’s fairy godmother help her.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1791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Cinderella’s fairy godmother helps her by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553473"/>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17423"/>
            <a:ext cx="1979364"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Cinderella’s fairy </a:t>
            </a:r>
            <a:r>
              <a:rPr lang="en-AU" sz="1400">
                <a:solidFill>
                  <a:srgbClr val="000000"/>
                </a:solidFill>
                <a:latin typeface="Century Gothic" panose="020B0502020202020204" pitchFamily="34" charset="0"/>
              </a:rPr>
              <a:t>godmother helps her by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making a carriage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and horses for her to get to the ball.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2" name="Picture 1">
            <a:extLst>
              <a:ext uri="{FF2B5EF4-FFF2-40B4-BE49-F238E27FC236}">
                <a16:creationId xmlns:a16="http://schemas.microsoft.com/office/drawing/2014/main" id="{92DE4FD5-7D6C-AB06-F3D3-018A8DCAA3C7}"/>
              </a:ext>
            </a:extLst>
          </p:cNvPr>
          <p:cNvPicPr>
            <a:picLocks noChangeAspect="1"/>
          </p:cNvPicPr>
          <p:nvPr/>
        </p:nvPicPr>
        <p:blipFill>
          <a:blip r:embed="rId6"/>
          <a:stretch>
            <a:fillRect/>
          </a:stretch>
        </p:blipFill>
        <p:spPr>
          <a:xfrm>
            <a:off x="6096000" y="2727107"/>
            <a:ext cx="5842358" cy="3911244"/>
          </a:xfrm>
          <a:prstGeom prst="rect">
            <a:avLst/>
          </a:prstGeom>
        </p:spPr>
      </p:pic>
    </p:spTree>
    <p:extLst>
      <p:ext uri="{BB962C8B-B14F-4D97-AF65-F5344CB8AC3E}">
        <p14:creationId xmlns:p14="http://schemas.microsoft.com/office/powerpoint/2010/main" val="154416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a:bodyPr>
          <a:lstStyle/>
          <a:p>
            <a:pPr>
              <a:lnSpc>
                <a:spcPct val="150000"/>
              </a:lnSpc>
            </a:pPr>
            <a:r>
              <a:rPr lang="en-AU" sz="4000" b="0">
                <a:latin typeface="Century Gothic" panose="020B0502020202020204" pitchFamily="34" charset="0"/>
              </a:rPr>
              <a:t>I can retell the plot of Cinderella. </a:t>
            </a:r>
            <a:endParaRPr lang="en-US" sz="4000" b="0">
              <a:latin typeface="Century Gothic" panose="020B0502020202020204" pitchFamily="34" charset="0"/>
            </a:endParaRPr>
          </a:p>
        </p:txBody>
      </p:sp>
    </p:spTree>
    <p:extLst>
      <p:ext uri="{BB962C8B-B14F-4D97-AF65-F5344CB8AC3E}">
        <p14:creationId xmlns:p14="http://schemas.microsoft.com/office/powerpoint/2010/main" val="197168615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559574" y="5676068"/>
            <a:ext cx="2547366" cy="8412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tattered</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t>
            </a:r>
            <a:r>
              <a:rPr lang="en-GB" sz="1400">
                <a:solidFill>
                  <a:srgbClr val="000000"/>
                </a:solidFill>
                <a:latin typeface="Century Gothic" panose="020B0502020202020204" pitchFamily="34" charset="0"/>
                <a:ea typeface="Segoe UI Symbol" panose="020B0502040204020203" pitchFamily="34" charset="0"/>
                <a:cs typeface="Times" charset="0"/>
              </a:rPr>
              <a:t>adjective</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torn; worn out</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will happen after midnight?</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78542"/>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After midnight</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64038"/>
            <a:ext cx="1979364" cy="19268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After</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midnight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magic</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will end. The carriage will turn back into a pumpkin, the horses will turn into mice and </a:t>
            </a:r>
            <a:r>
              <a:rPr kumimoji="0" lang="en-AU" sz="1400" b="1" i="0" u="none" strike="noStrike" kern="1200" cap="none" spc="0" normalizeH="0" noProof="0" err="1">
                <a:ln>
                  <a:noFill/>
                </a:ln>
                <a:solidFill>
                  <a:srgbClr val="000000"/>
                </a:solidFill>
                <a:effectLst/>
                <a:uLnTx/>
                <a:uFillTx/>
                <a:latin typeface="Century Gothic" panose="020B0502020202020204" pitchFamily="34" charset="0"/>
                <a:ea typeface="+mn-ea"/>
                <a:cs typeface="+mn-cs"/>
              </a:rPr>
              <a:t>Cindere</a:t>
            </a:r>
            <a:r>
              <a:rPr lang="en-AU" sz="1400" b="1" err="1">
                <a:solidFill>
                  <a:srgbClr val="000000"/>
                </a:solidFill>
                <a:latin typeface="Century Gothic" panose="020B0502020202020204" pitchFamily="34" charset="0"/>
              </a:rPr>
              <a:t>lla’s</a:t>
            </a:r>
            <a:r>
              <a:rPr lang="en-AU" sz="1400" b="1">
                <a:solidFill>
                  <a:srgbClr val="000000"/>
                </a:solidFill>
                <a:latin typeface="Century Gothic" panose="020B0502020202020204" pitchFamily="34" charset="0"/>
              </a:rPr>
              <a:t> dress will become rags again.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004EC1A-18DE-4E51-A8C5-2438B0975CF5}"/>
              </a:ext>
            </a:extLst>
          </p:cNvPr>
          <p:cNvSpPr txBox="1"/>
          <p:nvPr/>
        </p:nvSpPr>
        <p:spPr>
          <a:xfrm>
            <a:off x="5095267" y="203909"/>
            <a:ext cx="1550084" cy="49449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Cinderella</a:t>
            </a:r>
          </a:p>
        </p:txBody>
      </p:sp>
      <p:pic>
        <p:nvPicPr>
          <p:cNvPr id="7" name="Picture 6">
            <a:extLst>
              <a:ext uri="{FF2B5EF4-FFF2-40B4-BE49-F238E27FC236}">
                <a16:creationId xmlns:a16="http://schemas.microsoft.com/office/drawing/2014/main" id="{54B6ED96-819A-5C1F-0E6F-83708ECB72E1}"/>
              </a:ext>
            </a:extLst>
          </p:cNvPr>
          <p:cNvPicPr>
            <a:picLocks noChangeAspect="1"/>
          </p:cNvPicPr>
          <p:nvPr/>
        </p:nvPicPr>
        <p:blipFill>
          <a:blip r:embed="rId7"/>
          <a:stretch>
            <a:fillRect/>
          </a:stretch>
        </p:blipFill>
        <p:spPr>
          <a:xfrm>
            <a:off x="362951" y="1005684"/>
            <a:ext cx="8354637" cy="5595244"/>
          </a:xfrm>
          <a:prstGeom prst="rect">
            <a:avLst/>
          </a:prstGeom>
        </p:spPr>
      </p:pic>
    </p:spTree>
    <p:extLst>
      <p:ext uri="{BB962C8B-B14F-4D97-AF65-F5344CB8AC3E}">
        <p14:creationId xmlns:p14="http://schemas.microsoft.com/office/powerpoint/2010/main" val="194286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7" name="Picture 6">
            <a:extLst>
              <a:ext uri="{FF2B5EF4-FFF2-40B4-BE49-F238E27FC236}">
                <a16:creationId xmlns:a16="http://schemas.microsoft.com/office/drawing/2014/main" id="{D82A3D4D-D3A3-C94B-EFE1-64C6B03A8DD2}"/>
              </a:ext>
            </a:extLst>
          </p:cNvPr>
          <p:cNvPicPr>
            <a:picLocks noChangeAspect="1"/>
          </p:cNvPicPr>
          <p:nvPr/>
        </p:nvPicPr>
        <p:blipFill>
          <a:blip r:embed="rId5"/>
          <a:stretch>
            <a:fillRect/>
          </a:stretch>
        </p:blipFill>
        <p:spPr>
          <a:xfrm>
            <a:off x="478344" y="976237"/>
            <a:ext cx="8526454" cy="5724600"/>
          </a:xfrm>
          <a:prstGeom prst="rect">
            <a:avLst/>
          </a:prstGeom>
        </p:spPr>
      </p:pic>
    </p:spTree>
    <p:extLst>
      <p:ext uri="{BB962C8B-B14F-4D97-AF65-F5344CB8AC3E}">
        <p14:creationId xmlns:p14="http://schemas.microsoft.com/office/powerpoint/2010/main" val="426422348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6020933"/>
            <a:ext cx="2547366" cy="6258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stumbled</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t>
            </a:r>
            <a:r>
              <a:rPr lang="en-GB" sz="1400">
                <a:solidFill>
                  <a:srgbClr val="000000"/>
                </a:solidFill>
                <a:latin typeface="Century Gothic" panose="020B0502020202020204" pitchFamily="34" charset="0"/>
                <a:ea typeface="Segoe UI Symbol" panose="020B0502040204020203" pitchFamily="34" charset="0"/>
                <a:cs typeface="Times" charset="0"/>
              </a:rPr>
              <a:t>verb</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tripped</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did Cinderella lose as she ran out of the ball at midnight?</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17917"/>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Cinderella lost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1791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17917"/>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Cinderella lost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her glass</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slipper.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61111F58-0B25-20C8-0F31-3665C9550D9B}"/>
              </a:ext>
            </a:extLst>
          </p:cNvPr>
          <p:cNvPicPr>
            <a:picLocks noChangeAspect="1"/>
          </p:cNvPicPr>
          <p:nvPr/>
        </p:nvPicPr>
        <p:blipFill>
          <a:blip r:embed="rId7"/>
          <a:stretch>
            <a:fillRect/>
          </a:stretch>
        </p:blipFill>
        <p:spPr>
          <a:xfrm>
            <a:off x="544252" y="761397"/>
            <a:ext cx="8780501" cy="5885348"/>
          </a:xfrm>
          <a:prstGeom prst="rect">
            <a:avLst/>
          </a:prstGeom>
        </p:spPr>
      </p:pic>
    </p:spTree>
    <p:extLst>
      <p:ext uri="{BB962C8B-B14F-4D97-AF65-F5344CB8AC3E}">
        <p14:creationId xmlns:p14="http://schemas.microsoft.com/office/powerpoint/2010/main" val="174977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How did the prince decide to find Cinderella?</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30237"/>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prince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1791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17917"/>
            <a:ext cx="1979364"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prince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sent servant</a:t>
            </a:r>
            <a:r>
              <a:rPr lang="en-AU" sz="1400" b="1">
                <a:solidFill>
                  <a:srgbClr val="000000"/>
                </a:solidFill>
                <a:latin typeface="Century Gothic" panose="020B0502020202020204" pitchFamily="34" charset="0"/>
              </a:rPr>
              <a:t>s throughout the kingdom so that every woman could try on the glass slipper.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832B8604-9081-6E01-77B7-58F3B70D0BB4}"/>
              </a:ext>
            </a:extLst>
          </p:cNvPr>
          <p:cNvPicPr>
            <a:picLocks noChangeAspect="1"/>
          </p:cNvPicPr>
          <p:nvPr/>
        </p:nvPicPr>
        <p:blipFill>
          <a:blip r:embed="rId7"/>
          <a:stretch>
            <a:fillRect/>
          </a:stretch>
        </p:blipFill>
        <p:spPr>
          <a:xfrm>
            <a:off x="396228" y="742237"/>
            <a:ext cx="8874369" cy="5881763"/>
          </a:xfrm>
          <a:prstGeom prst="rect">
            <a:avLst/>
          </a:prstGeom>
        </p:spPr>
      </p:pic>
    </p:spTree>
    <p:extLst>
      <p:ext uri="{BB962C8B-B14F-4D97-AF65-F5344CB8AC3E}">
        <p14:creationId xmlns:p14="http://schemas.microsoft.com/office/powerpoint/2010/main" val="342807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7" name="Picture 6">
            <a:extLst>
              <a:ext uri="{FF2B5EF4-FFF2-40B4-BE49-F238E27FC236}">
                <a16:creationId xmlns:a16="http://schemas.microsoft.com/office/drawing/2014/main" id="{B06294EC-2806-CDF1-1820-FAABF624E3F7}"/>
              </a:ext>
            </a:extLst>
          </p:cNvPr>
          <p:cNvPicPr>
            <a:picLocks noChangeAspect="1"/>
          </p:cNvPicPr>
          <p:nvPr/>
        </p:nvPicPr>
        <p:blipFill>
          <a:blip r:embed="rId5"/>
          <a:stretch>
            <a:fillRect/>
          </a:stretch>
        </p:blipFill>
        <p:spPr>
          <a:xfrm>
            <a:off x="412866" y="800873"/>
            <a:ext cx="8841094" cy="5881763"/>
          </a:xfrm>
          <a:prstGeom prst="rect">
            <a:avLst/>
          </a:prstGeom>
        </p:spPr>
      </p:pic>
    </p:spTree>
    <p:extLst>
      <p:ext uri="{BB962C8B-B14F-4D97-AF65-F5344CB8AC3E}">
        <p14:creationId xmlns:p14="http://schemas.microsoft.com/office/powerpoint/2010/main" val="181037378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were the stepsisters surprised?</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98086"/>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stepsisters were surprised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64038"/>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stepsisters were surprised</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Cinderella was the beautiful</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lady from the ball.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B0EAD845-2D5B-4EF4-A335-1469F6918C56}"/>
              </a:ext>
            </a:extLst>
          </p:cNvPr>
          <p:cNvPicPr>
            <a:picLocks noChangeAspect="1"/>
          </p:cNvPicPr>
          <p:nvPr/>
        </p:nvPicPr>
        <p:blipFill>
          <a:blip r:embed="rId7"/>
          <a:stretch>
            <a:fillRect/>
          </a:stretch>
        </p:blipFill>
        <p:spPr>
          <a:xfrm>
            <a:off x="374677" y="775301"/>
            <a:ext cx="8917472" cy="5964865"/>
          </a:xfrm>
          <a:prstGeom prst="rect">
            <a:avLst/>
          </a:prstGeom>
        </p:spPr>
      </p:pic>
    </p:spTree>
    <p:extLst>
      <p:ext uri="{BB962C8B-B14F-4D97-AF65-F5344CB8AC3E}">
        <p14:creationId xmlns:p14="http://schemas.microsoft.com/office/powerpoint/2010/main" val="288545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321742" y="941955"/>
            <a:ext cx="4476743" cy="120032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happens in the story of Cinderella?</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 name="Picture 1">
            <a:extLst>
              <a:ext uri="{FF2B5EF4-FFF2-40B4-BE49-F238E27FC236}">
                <a16:creationId xmlns:a16="http://schemas.microsoft.com/office/drawing/2014/main" id="{AA9ABAC7-622C-0715-ED66-F9B61F73C20A}"/>
              </a:ext>
            </a:extLst>
          </p:cNvPr>
          <p:cNvPicPr>
            <a:picLocks noChangeAspect="1"/>
          </p:cNvPicPr>
          <p:nvPr/>
        </p:nvPicPr>
        <p:blipFill>
          <a:blip r:embed="rId9"/>
          <a:stretch>
            <a:fillRect/>
          </a:stretch>
        </p:blipFill>
        <p:spPr>
          <a:xfrm>
            <a:off x="478344" y="976237"/>
            <a:ext cx="6448401" cy="4329410"/>
          </a:xfrm>
          <a:prstGeom prst="rect">
            <a:avLst/>
          </a:prstGeom>
        </p:spPr>
      </p:pic>
      <p:sp>
        <p:nvSpPr>
          <p:cNvPr id="3" name="TextBox 2">
            <a:extLst>
              <a:ext uri="{FF2B5EF4-FFF2-40B4-BE49-F238E27FC236}">
                <a16:creationId xmlns:a16="http://schemas.microsoft.com/office/drawing/2014/main" id="{9E606145-AE7B-DFA8-F365-A72F91D0AC2E}"/>
              </a:ext>
            </a:extLst>
          </p:cNvPr>
          <p:cNvSpPr txBox="1"/>
          <p:nvPr/>
        </p:nvSpPr>
        <p:spPr>
          <a:xfrm>
            <a:off x="7321741" y="2413876"/>
            <a:ext cx="4476743" cy="2031325"/>
          </a:xfrm>
          <a:prstGeom prst="rect">
            <a:avLst/>
          </a:prstGeom>
          <a:noFill/>
        </p:spPr>
        <p:txBody>
          <a:bodyPr wrap="square" rtlCol="0">
            <a:spAutoFit/>
          </a:bodyPr>
          <a:lstStyle/>
          <a:p>
            <a:r>
              <a:rPr lang="en-AU">
                <a:solidFill>
                  <a:schemeClr val="bg1"/>
                </a:solidFill>
                <a:latin typeface="Century Gothic" panose="020B0502020202020204" pitchFamily="34" charset="0"/>
              </a:rPr>
              <a:t>Cinderella’s mother and stepsisters are very mean to her. With the help of her fairy godmother, she is able to go to the prince’s ball. At midnight she runs home, leaving behind a glass slipper. The prince finds her, and they live happily ever after. </a:t>
            </a:r>
          </a:p>
        </p:txBody>
      </p:sp>
    </p:spTree>
    <p:extLst>
      <p:ext uri="{BB962C8B-B14F-4D97-AF65-F5344CB8AC3E}">
        <p14:creationId xmlns:p14="http://schemas.microsoft.com/office/powerpoint/2010/main" val="123923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32754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a:t>
            </a:r>
            <a:r>
              <a:rPr lang="en-AU" sz="2000" u="sng">
                <a:solidFill>
                  <a:srgbClr val="000000"/>
                </a:solidFill>
                <a:latin typeface="Century Gothic" panose="020B0502020202020204" pitchFamily="34" charset="0"/>
                <a:ea typeface="Segoe UI Symbol" panose="020B0502040204020203" pitchFamily="34" charset="0"/>
              </a:rPr>
              <a:t>who, where and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an adjective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Answer the questions in note form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Use the notes to say the sentence, in this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Who</a:t>
            </a:r>
            <a:r>
              <a:rPr kumimoji="0" lang="en-AU" sz="2000" b="1"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(did)what </a:t>
            </a: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endParaRPr kumimoji="0" lang="en-AU" sz="2000" b="1" i="0" u="none" strike="noStrike" kern="1200" cap="none" spc="0" normalizeH="0" baseline="0" noProof="0">
              <a:ln>
                <a:noFill/>
              </a:ln>
              <a:solidFill>
                <a:prstClr val="black"/>
              </a:solidFill>
              <a:effectLst/>
              <a:highlight>
                <a:srgbClr val="FFFF00"/>
              </a:highligh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    Add an </a:t>
            </a:r>
            <a:r>
              <a:rPr kumimoji="0" lang="en-AU"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adjective</a:t>
            </a: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to the ‘who’ or the ‘where’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    Write your sentence using correct punctuation.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FF0066"/>
                </a:solidFill>
                <a:effectLst/>
                <a:highlight>
                  <a:srgbClr val="FFFF00"/>
                </a:highlight>
                <a:uLnTx/>
                <a:uFillTx/>
                <a:latin typeface="Century Gothic" panose="020B0502020202020204" pitchFamily="34" charset="0"/>
                <a:ea typeface="+mn-ea"/>
                <a:cs typeface="+mn-cs"/>
              </a:rPr>
              <a:t>W</a:t>
            </a:r>
            <a:r>
              <a:rPr kumimoji="0" lang="en-AU" sz="20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ho</a:t>
            </a:r>
            <a:r>
              <a:rPr kumimoji="0" lang="en-AU" sz="2000" b="1"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(did)what </a:t>
            </a: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r>
              <a:rPr kumimoji="0" lang="en-AU" sz="2000" b="1" i="0" u="none" strike="noStrike" kern="1200" cap="none" spc="0" normalizeH="0" baseline="0" noProof="0">
                <a:ln>
                  <a:noFill/>
                </a:ln>
                <a:solidFill>
                  <a:prstClr val="black"/>
                </a:solidFill>
                <a:effectLst/>
                <a:highlight>
                  <a:srgbClr val="FFFF00"/>
                </a:highligh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4.    Read your sentence – does it sound right? </a:t>
            </a:r>
          </a:p>
          <a:p>
            <a:pPr marL="0" marR="0" lvl="0" indent="0" algn="ctr" defTabSz="914400" rtl="0" eaLnBrk="1" fontAlgn="auto" latinLnBrk="0" hangingPunct="1">
              <a:lnSpc>
                <a:spcPct val="150000"/>
              </a:lnSpc>
              <a:spcBef>
                <a:spcPts val="0"/>
              </a:spcBef>
              <a:spcAft>
                <a:spcPts val="1200"/>
              </a:spcAft>
              <a:buClrTx/>
              <a:buSzTx/>
              <a:buFontTx/>
              <a:buNone/>
              <a:tabLst/>
              <a:defRPr/>
            </a:pPr>
            <a:endPar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br>
              <a:rPr lang="en-AU" sz="2000" u="sng">
                <a:solidFill>
                  <a:srgbClr val="000000"/>
                </a:solidFill>
                <a:latin typeface="Century Gothic" panose="020B0502020202020204" pitchFamily="34" charset="0"/>
                <a:ea typeface="Segoe UI Symbol" panose="020B0502040204020203" pitchFamily="34" charset="0"/>
              </a:rPr>
            </a:b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t>
            </a:r>
            <a:r>
              <a:rPr lang="en-AU" sz="2400">
                <a:solidFill>
                  <a:srgbClr val="000000"/>
                </a:solidFill>
                <a:latin typeface="Century Gothic" panose="020B0502020202020204" pitchFamily="34" charset="0"/>
              </a:rPr>
              <a:t>dainty</a:t>
            </a: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slipper fit on Cinderella’s foot.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4" name="TextBox 13">
            <a:extLst>
              <a:ext uri="{FF2B5EF4-FFF2-40B4-BE49-F238E27FC236}">
                <a16:creationId xmlns:a16="http://schemas.microsoft.com/office/drawing/2014/main" id="{A3717C8E-EDC9-CEC7-7511-BB24773E42E0}"/>
              </a:ext>
            </a:extLst>
          </p:cNvPr>
          <p:cNvSpPr txBox="1"/>
          <p:nvPr/>
        </p:nvSpPr>
        <p:spPr>
          <a:xfrm>
            <a:off x="1081015" y="4204630"/>
            <a:ext cx="56715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It </a:t>
            </a:r>
            <a:r>
              <a:rPr kumimoji="0" lang="en-AU" sz="36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fit.</a:t>
            </a:r>
          </a:p>
        </p:txBody>
      </p:sp>
      <p:sp>
        <p:nvSpPr>
          <p:cNvPr id="15" name="TextBox 14">
            <a:extLst>
              <a:ext uri="{FF2B5EF4-FFF2-40B4-BE49-F238E27FC236}">
                <a16:creationId xmlns:a16="http://schemas.microsoft.com/office/drawing/2014/main" id="{97F01E13-48AA-1B77-D1A5-C077B28EDDA1}"/>
              </a:ext>
            </a:extLst>
          </p:cNvPr>
          <p:cNvSpPr txBox="1"/>
          <p:nvPr/>
        </p:nvSpPr>
        <p:spPr>
          <a:xfrm>
            <a:off x="598128" y="4857432"/>
            <a:ext cx="1529586" cy="956159"/>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chemeClr val="accent2"/>
                </a:solidFill>
                <a:effectLst/>
                <a:uLnTx/>
                <a:uFillTx/>
                <a:latin typeface="Century Gothic" panose="020B0502020202020204" pitchFamily="34" charset="0"/>
                <a:ea typeface="+mn-ea"/>
                <a:cs typeface="+mn-cs"/>
              </a:rPr>
              <a:t>Who/what: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p>
        </p:txBody>
      </p:sp>
      <p:cxnSp>
        <p:nvCxnSpPr>
          <p:cNvPr id="16" name="Straight Connector 15">
            <a:extLst>
              <a:ext uri="{FF2B5EF4-FFF2-40B4-BE49-F238E27FC236}">
                <a16:creationId xmlns:a16="http://schemas.microsoft.com/office/drawing/2014/main" id="{6E47AD2D-636B-F28B-5682-87F9EE5FE7C3}"/>
              </a:ext>
            </a:extLst>
          </p:cNvPr>
          <p:cNvCxnSpPr/>
          <p:nvPr/>
        </p:nvCxnSpPr>
        <p:spPr>
          <a:xfrm>
            <a:off x="2096287" y="5336148"/>
            <a:ext cx="4790423"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CC3B47-7A3D-5211-D30B-9BE68F92AEB9}"/>
              </a:ext>
            </a:extLst>
          </p:cNvPr>
          <p:cNvCxnSpPr/>
          <p:nvPr/>
        </p:nvCxnSpPr>
        <p:spPr>
          <a:xfrm>
            <a:off x="2169392" y="5760282"/>
            <a:ext cx="4790423"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E43DF2D-9C10-F7B8-FE83-9B618B63C75D}"/>
              </a:ext>
            </a:extLst>
          </p:cNvPr>
          <p:cNvSpPr txBox="1"/>
          <p:nvPr/>
        </p:nvSpPr>
        <p:spPr>
          <a:xfrm>
            <a:off x="2096287" y="4936440"/>
            <a:ext cx="3871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a:t>
            </a:r>
            <a:r>
              <a:rPr lang="en-AU" sz="2400" b="1" noProof="0">
                <a:solidFill>
                  <a:prstClr val="black"/>
                </a:solidFill>
                <a:latin typeface="Century Gothic" panose="020B0502020202020204" pitchFamily="34" charset="0"/>
              </a:rPr>
              <a:t>dainty</a:t>
            </a: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slipper</a:t>
            </a:r>
          </a:p>
        </p:txBody>
      </p:sp>
      <p:sp>
        <p:nvSpPr>
          <p:cNvPr id="23" name="TextBox 22">
            <a:extLst>
              <a:ext uri="{FF2B5EF4-FFF2-40B4-BE49-F238E27FC236}">
                <a16:creationId xmlns:a16="http://schemas.microsoft.com/office/drawing/2014/main" id="{52BE5947-96F7-60BA-EF55-17A99ED07415}"/>
              </a:ext>
            </a:extLst>
          </p:cNvPr>
          <p:cNvSpPr txBox="1"/>
          <p:nvPr/>
        </p:nvSpPr>
        <p:spPr>
          <a:xfrm>
            <a:off x="2096287" y="5365264"/>
            <a:ext cx="3871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on Cinderella’s foot </a:t>
            </a:r>
          </a:p>
        </p:txBody>
      </p:sp>
      <p:pic>
        <p:nvPicPr>
          <p:cNvPr id="24" name="Picture 23">
            <a:extLst>
              <a:ext uri="{FF2B5EF4-FFF2-40B4-BE49-F238E27FC236}">
                <a16:creationId xmlns:a16="http://schemas.microsoft.com/office/drawing/2014/main" id="{E2761683-F5D2-2EF1-9822-F0A363CC2E14}"/>
              </a:ext>
            </a:extLst>
          </p:cNvPr>
          <p:cNvPicPr>
            <a:picLocks noChangeAspect="1"/>
          </p:cNvPicPr>
          <p:nvPr/>
        </p:nvPicPr>
        <p:blipFill rotWithShape="1">
          <a:blip r:embed="rId6"/>
          <a:srcRect l="10418" t="19255" r="25537" b="-475"/>
          <a:stretch/>
        </p:blipFill>
        <p:spPr>
          <a:xfrm>
            <a:off x="8303738" y="2352381"/>
            <a:ext cx="3211987" cy="2724628"/>
          </a:xfrm>
          <a:prstGeom prst="rect">
            <a:avLst/>
          </a:prstGeom>
        </p:spPr>
      </p:pic>
    </p:spTree>
    <p:extLst>
      <p:ext uri="{BB962C8B-B14F-4D97-AF65-F5344CB8AC3E}">
        <p14:creationId xmlns:p14="http://schemas.microsoft.com/office/powerpoint/2010/main" val="265854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By the time the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royal</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dinner was served, the guests were very hungry. </a:t>
            </a:r>
          </a:p>
        </p:txBody>
      </p:sp>
    </p:spTree>
    <p:extLst>
      <p:ext uri="{BB962C8B-B14F-4D97-AF65-F5344CB8AC3E}">
        <p14:creationId xmlns:p14="http://schemas.microsoft.com/office/powerpoint/2010/main" val="160603213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32754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a:t>
            </a:r>
            <a:r>
              <a:rPr lang="en-AU" sz="2000" u="sng">
                <a:solidFill>
                  <a:srgbClr val="000000"/>
                </a:solidFill>
                <a:latin typeface="Century Gothic" panose="020B0502020202020204" pitchFamily="34" charset="0"/>
                <a:ea typeface="Segoe UI Symbol" panose="020B0502040204020203" pitchFamily="34" charset="0"/>
              </a:rPr>
              <a:t>who, where and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an adjective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Answer the questions in note form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Use the notes to say the sentence, in this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Who</a:t>
            </a:r>
            <a:r>
              <a:rPr kumimoji="0" lang="en-AU" sz="2000" b="1"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(did)what </a:t>
            </a: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endParaRPr kumimoji="0" lang="en-AU" sz="2000" b="1" i="0" u="none" strike="noStrike" kern="1200" cap="none" spc="0" normalizeH="0" baseline="0" noProof="0">
              <a:ln>
                <a:noFill/>
              </a:ln>
              <a:solidFill>
                <a:prstClr val="black"/>
              </a:solidFill>
              <a:effectLst/>
              <a:highlight>
                <a:srgbClr val="FFFF00"/>
              </a:highligh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    Add an </a:t>
            </a:r>
            <a:r>
              <a:rPr kumimoji="0" lang="en-AU"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adjective</a:t>
            </a: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to the ‘who’ or the ‘where’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    Write your sentence using correct punctuation.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FF0066"/>
                </a:solidFill>
                <a:effectLst/>
                <a:highlight>
                  <a:srgbClr val="FFFF00"/>
                </a:highlight>
                <a:uLnTx/>
                <a:uFillTx/>
                <a:latin typeface="Century Gothic" panose="020B0502020202020204" pitchFamily="34" charset="0"/>
                <a:ea typeface="+mn-ea"/>
                <a:cs typeface="+mn-cs"/>
              </a:rPr>
              <a:t>W</a:t>
            </a:r>
            <a:r>
              <a:rPr kumimoji="0" lang="en-AU" sz="20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ho</a:t>
            </a:r>
            <a:r>
              <a:rPr kumimoji="0" lang="en-AU" sz="2000" b="1"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(did)what </a:t>
            </a: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r>
              <a:rPr kumimoji="0" lang="en-AU" sz="2000" b="1" i="0" u="none" strike="noStrike" kern="1200" cap="none" spc="0" normalizeH="0" baseline="0" noProof="0">
                <a:ln>
                  <a:noFill/>
                </a:ln>
                <a:solidFill>
                  <a:prstClr val="black"/>
                </a:solidFill>
                <a:effectLst/>
                <a:highlight>
                  <a:srgbClr val="FFFF00"/>
                </a:highligh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4.    Read your sentence – does it sound right? </a:t>
            </a:r>
          </a:p>
          <a:p>
            <a:pPr marL="0" marR="0" lvl="0" indent="0" algn="ctr" defTabSz="914400" rtl="0" eaLnBrk="1" fontAlgn="auto" latinLnBrk="0" hangingPunct="1">
              <a:lnSpc>
                <a:spcPct val="150000"/>
              </a:lnSpc>
              <a:spcBef>
                <a:spcPts val="0"/>
              </a:spcBef>
              <a:spcAft>
                <a:spcPts val="1200"/>
              </a:spcAft>
              <a:buClrTx/>
              <a:buSzTx/>
              <a:buFontTx/>
              <a:buNone/>
              <a:tabLst/>
              <a:defRPr/>
            </a:pPr>
            <a:endPar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br>
              <a:rPr lang="en-AU" sz="2000" u="sng">
                <a:solidFill>
                  <a:srgbClr val="000000"/>
                </a:solidFill>
                <a:latin typeface="Century Gothic" panose="020B0502020202020204" pitchFamily="34" charset="0"/>
                <a:ea typeface="Segoe UI Symbol" panose="020B0502040204020203" pitchFamily="34" charset="0"/>
              </a:rPr>
            </a:b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_________ slipper fit on Cinderella’s foot.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4" name="TextBox 13">
            <a:extLst>
              <a:ext uri="{FF2B5EF4-FFF2-40B4-BE49-F238E27FC236}">
                <a16:creationId xmlns:a16="http://schemas.microsoft.com/office/drawing/2014/main" id="{A3717C8E-EDC9-CEC7-7511-BB24773E42E0}"/>
              </a:ext>
            </a:extLst>
          </p:cNvPr>
          <p:cNvSpPr txBox="1"/>
          <p:nvPr/>
        </p:nvSpPr>
        <p:spPr>
          <a:xfrm>
            <a:off x="1081015" y="4204630"/>
            <a:ext cx="56715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It </a:t>
            </a:r>
            <a:r>
              <a:rPr kumimoji="0" lang="en-AU" sz="36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fit.</a:t>
            </a:r>
          </a:p>
        </p:txBody>
      </p:sp>
      <p:sp>
        <p:nvSpPr>
          <p:cNvPr id="15" name="TextBox 14">
            <a:extLst>
              <a:ext uri="{FF2B5EF4-FFF2-40B4-BE49-F238E27FC236}">
                <a16:creationId xmlns:a16="http://schemas.microsoft.com/office/drawing/2014/main" id="{97F01E13-48AA-1B77-D1A5-C077B28EDDA1}"/>
              </a:ext>
            </a:extLst>
          </p:cNvPr>
          <p:cNvSpPr txBox="1"/>
          <p:nvPr/>
        </p:nvSpPr>
        <p:spPr>
          <a:xfrm>
            <a:off x="598128" y="4857432"/>
            <a:ext cx="1529586" cy="956159"/>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chemeClr val="accent2"/>
                </a:solidFill>
                <a:effectLst/>
                <a:uLnTx/>
                <a:uFillTx/>
                <a:latin typeface="Century Gothic" panose="020B0502020202020204" pitchFamily="34" charset="0"/>
                <a:ea typeface="+mn-ea"/>
                <a:cs typeface="+mn-cs"/>
              </a:rPr>
              <a:t>Who/what: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p>
        </p:txBody>
      </p:sp>
      <p:cxnSp>
        <p:nvCxnSpPr>
          <p:cNvPr id="16" name="Straight Connector 15">
            <a:extLst>
              <a:ext uri="{FF2B5EF4-FFF2-40B4-BE49-F238E27FC236}">
                <a16:creationId xmlns:a16="http://schemas.microsoft.com/office/drawing/2014/main" id="{6E47AD2D-636B-F28B-5682-87F9EE5FE7C3}"/>
              </a:ext>
            </a:extLst>
          </p:cNvPr>
          <p:cNvCxnSpPr/>
          <p:nvPr/>
        </p:nvCxnSpPr>
        <p:spPr>
          <a:xfrm>
            <a:off x="2096287" y="5336148"/>
            <a:ext cx="4790423"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CC3B47-7A3D-5211-D30B-9BE68F92AEB9}"/>
              </a:ext>
            </a:extLst>
          </p:cNvPr>
          <p:cNvCxnSpPr/>
          <p:nvPr/>
        </p:nvCxnSpPr>
        <p:spPr>
          <a:xfrm>
            <a:off x="2169392" y="5760282"/>
            <a:ext cx="4790423"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E43DF2D-9C10-F7B8-FE83-9B618B63C75D}"/>
              </a:ext>
            </a:extLst>
          </p:cNvPr>
          <p:cNvSpPr txBox="1"/>
          <p:nvPr/>
        </p:nvSpPr>
        <p:spPr>
          <a:xfrm>
            <a:off x="2096287" y="4904541"/>
            <a:ext cx="3871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a:t>
            </a:r>
            <a:r>
              <a:rPr lang="en-AU" sz="2400" b="1" noProof="0">
                <a:solidFill>
                  <a:prstClr val="black"/>
                </a:solidFill>
                <a:latin typeface="Century Gothic" panose="020B0502020202020204" pitchFamily="34" charset="0"/>
              </a:rPr>
              <a:t>__________</a:t>
            </a: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slipper</a:t>
            </a:r>
          </a:p>
        </p:txBody>
      </p:sp>
      <p:sp>
        <p:nvSpPr>
          <p:cNvPr id="23" name="TextBox 22">
            <a:extLst>
              <a:ext uri="{FF2B5EF4-FFF2-40B4-BE49-F238E27FC236}">
                <a16:creationId xmlns:a16="http://schemas.microsoft.com/office/drawing/2014/main" id="{52BE5947-96F7-60BA-EF55-17A99ED07415}"/>
              </a:ext>
            </a:extLst>
          </p:cNvPr>
          <p:cNvSpPr txBox="1"/>
          <p:nvPr/>
        </p:nvSpPr>
        <p:spPr>
          <a:xfrm>
            <a:off x="2096287" y="5365264"/>
            <a:ext cx="3871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on Cinderella’s foot </a:t>
            </a:r>
          </a:p>
        </p:txBody>
      </p:sp>
      <p:pic>
        <p:nvPicPr>
          <p:cNvPr id="24" name="Picture 23">
            <a:extLst>
              <a:ext uri="{FF2B5EF4-FFF2-40B4-BE49-F238E27FC236}">
                <a16:creationId xmlns:a16="http://schemas.microsoft.com/office/drawing/2014/main" id="{E2761683-F5D2-2EF1-9822-F0A363CC2E14}"/>
              </a:ext>
            </a:extLst>
          </p:cNvPr>
          <p:cNvPicPr>
            <a:picLocks noChangeAspect="1"/>
          </p:cNvPicPr>
          <p:nvPr/>
        </p:nvPicPr>
        <p:blipFill rotWithShape="1">
          <a:blip r:embed="rId6"/>
          <a:srcRect l="10418" t="19255" r="25537" b="-475"/>
          <a:stretch/>
        </p:blipFill>
        <p:spPr>
          <a:xfrm>
            <a:off x="8303738" y="2352381"/>
            <a:ext cx="3211987" cy="2724628"/>
          </a:xfrm>
          <a:prstGeom prst="rect">
            <a:avLst/>
          </a:prstGeom>
        </p:spPr>
      </p:pic>
    </p:spTree>
    <p:extLst>
      <p:ext uri="{BB962C8B-B14F-4D97-AF65-F5344CB8AC3E}">
        <p14:creationId xmlns:p14="http://schemas.microsoft.com/office/powerpoint/2010/main" val="314529351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Snow White and the Seven Miners Part 1</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16</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 </a:t>
            </a:r>
            <a:r>
              <a:rPr kumimoji="0" lang="en-US" sz="2400" b="0" i="0"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What is the setting and who are the characters in Snow White and the Seven Miners?</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352078811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pity</a:t>
            </a:r>
          </a:p>
        </p:txBody>
      </p:sp>
      <p:sp>
        <p:nvSpPr>
          <p:cNvPr id="6" name="Oval 5">
            <a:extLst>
              <a:ext uri="{FF2B5EF4-FFF2-40B4-BE49-F238E27FC236}">
                <a16:creationId xmlns:a16="http://schemas.microsoft.com/office/drawing/2014/main" id="{4EED4316-6FEF-42DE-BEA5-29313CDC04AC}"/>
              </a:ext>
            </a:extLst>
          </p:cNvPr>
          <p:cNvSpPr/>
          <p:nvPr/>
        </p:nvSpPr>
        <p:spPr>
          <a:xfrm>
            <a:off x="7195200"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6459794"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5186071"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7E60463B-7927-6ABC-1BEE-86829FBF0A0B}"/>
              </a:ext>
            </a:extLst>
          </p:cNvPr>
          <p:cNvSpPr/>
          <p:nvPr/>
        </p:nvSpPr>
        <p:spPr>
          <a:xfrm>
            <a:off x="5992761"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74915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6000">
                <a:effectLst/>
                <a:latin typeface="Century Gothic" panose="020B0502020202020204" pitchFamily="34" charset="0"/>
                <a:ea typeface="Calibri" panose="020F0502020204030204" pitchFamily="34" charset="0"/>
                <a:cs typeface="Times New Roman" panose="02020603050405020304" pitchFamily="18" charset="0"/>
              </a:rPr>
              <a:t>Pity means feeling sorry for someone.  </a:t>
            </a:r>
            <a:endParaRPr kumimoji="0" lang="en-US" sz="6000" b="0" i="0" u="sng" strike="noStrike" kern="1200" cap="none" spc="0" normalizeH="0" baseline="0" noProof="0">
              <a:ln>
                <a:noFill/>
              </a:ln>
              <a:effectLst/>
              <a:uLnTx/>
              <a:uFillTx/>
              <a:latin typeface="Century Gothic" panose="020B0502020202020204" pitchFamily="34" charset="0"/>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258354706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pity</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pity</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pity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pity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pic>
        <p:nvPicPr>
          <p:cNvPr id="3" name="Picture 2" descr="A group of children standing outside&#10;&#10;Description automatically generated">
            <a:extLst>
              <a:ext uri="{FF2B5EF4-FFF2-40B4-BE49-F238E27FC236}">
                <a16:creationId xmlns:a16="http://schemas.microsoft.com/office/drawing/2014/main" id="{7DD99F19-2400-3925-15B0-7A5F1EF650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22" y="1709321"/>
            <a:ext cx="5669280" cy="3438144"/>
          </a:xfrm>
          <a:prstGeom prst="rect">
            <a:avLst/>
          </a:prstGeom>
        </p:spPr>
      </p:pic>
      <p:pic>
        <p:nvPicPr>
          <p:cNvPr id="5" name="Picture 4" descr="A group of people sitting on the grass&#10;&#10;Description automatically generated">
            <a:extLst>
              <a:ext uri="{FF2B5EF4-FFF2-40B4-BE49-F238E27FC236}">
                <a16:creationId xmlns:a16="http://schemas.microsoft.com/office/drawing/2014/main" id="{1CE5919C-FCA7-1C7B-2E67-3CF3F6C90D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898" y="1721544"/>
            <a:ext cx="5669280" cy="3438144"/>
          </a:xfrm>
          <a:prstGeom prst="rect">
            <a:avLst/>
          </a:prstGeom>
        </p:spPr>
      </p:pic>
    </p:spTree>
    <p:extLst>
      <p:ext uri="{BB962C8B-B14F-4D97-AF65-F5344CB8AC3E}">
        <p14:creationId xmlns:p14="http://schemas.microsoft.com/office/powerpoint/2010/main" val="336499855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pity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pity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Two dogs running in a field&#10;&#10;Description automatically generated">
            <a:extLst>
              <a:ext uri="{FF2B5EF4-FFF2-40B4-BE49-F238E27FC236}">
                <a16:creationId xmlns:a16="http://schemas.microsoft.com/office/drawing/2014/main" id="{025B7A93-47B9-3FD8-169F-FE44463F3B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371254942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pity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pity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dog looking through a fence&#10;&#10;Description automatically generated">
            <a:extLst>
              <a:ext uri="{FF2B5EF4-FFF2-40B4-BE49-F238E27FC236}">
                <a16:creationId xmlns:a16="http://schemas.microsoft.com/office/drawing/2014/main" id="{DDFFA86D-2707-6EF6-5DC9-E18CCDB382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245764007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Luca felt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pity</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r>
              <a:rPr kumimoji="0" lang="en-US" sz="6200" b="0" i="0" strike="noStrike" kern="1200" cap="none" spc="0" normalizeH="0" baseline="0" noProof="0" err="1">
                <a:ln>
                  <a:noFill/>
                </a:ln>
                <a:solidFill>
                  <a:srgbClr val="003A47"/>
                </a:solidFill>
                <a:effectLst/>
                <a:uLnTx/>
                <a:uFillTx/>
                <a:latin typeface="Century Gothic" panose="020B0502020202020204" pitchFamily="34" charset="0"/>
                <a:ea typeface="+mn-ea"/>
                <a:cs typeface="Manjari" panose="02000503000000000000" pitchFamily="2" charset="0"/>
              </a:rPr>
              <a:t>fo</a:t>
            </a:r>
            <a:r>
              <a:rPr lang="en-US" sz="6200">
                <a:solidFill>
                  <a:srgbClr val="003A47"/>
                </a:solidFill>
                <a:latin typeface="Century Gothic" panose="020B0502020202020204" pitchFamily="34" charset="0"/>
                <a:cs typeface="Manjari" panose="02000503000000000000" pitchFamily="2" charset="0"/>
              </a:rPr>
              <a:t>r the hungry dog. </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371122393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Nan felt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pity</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for the cold kitten, so she let her come inside. </a:t>
            </a:r>
          </a:p>
        </p:txBody>
      </p:sp>
    </p:spTree>
    <p:extLst>
      <p:ext uri="{BB962C8B-B14F-4D97-AF65-F5344CB8AC3E}">
        <p14:creationId xmlns:p14="http://schemas.microsoft.com/office/powerpoint/2010/main" val="366415488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When Wendy missed out on the cake, Dan felt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pity</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for her. </a:t>
            </a:r>
          </a:p>
        </p:txBody>
      </p:sp>
    </p:spTree>
    <p:extLst>
      <p:ext uri="{BB962C8B-B14F-4D97-AF65-F5344CB8AC3E}">
        <p14:creationId xmlns:p14="http://schemas.microsoft.com/office/powerpoint/2010/main" val="2581788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59815749"/>
              </p:ext>
            </p:extLst>
          </p:nvPr>
        </p:nvGraphicFramePr>
        <p:xfrm>
          <a:off x="187349" y="39328"/>
          <a:ext cx="11817301" cy="6775091"/>
        </p:xfrm>
        <a:graphic>
          <a:graphicData uri="http://schemas.openxmlformats.org/drawingml/2006/table">
            <a:tbl>
              <a:tblPr firstRow="1" firstCol="1" bandRow="1">
                <a:tableStyleId>{5C22544A-7EE6-4342-B048-85BDC9FD1C3A}</a:tableStyleId>
              </a:tblPr>
              <a:tblGrid>
                <a:gridCol w="516842">
                  <a:extLst>
                    <a:ext uri="{9D8B030D-6E8A-4147-A177-3AD203B41FA5}">
                      <a16:colId xmlns:a16="http://schemas.microsoft.com/office/drawing/2014/main" val="1186486450"/>
                    </a:ext>
                  </a:extLst>
                </a:gridCol>
                <a:gridCol w="2432299">
                  <a:extLst>
                    <a:ext uri="{9D8B030D-6E8A-4147-A177-3AD203B41FA5}">
                      <a16:colId xmlns:a16="http://schemas.microsoft.com/office/drawing/2014/main" val="2685212800"/>
                    </a:ext>
                  </a:extLst>
                </a:gridCol>
                <a:gridCol w="2890684">
                  <a:extLst>
                    <a:ext uri="{9D8B030D-6E8A-4147-A177-3AD203B41FA5}">
                      <a16:colId xmlns:a16="http://schemas.microsoft.com/office/drawing/2014/main" val="4069077221"/>
                    </a:ext>
                  </a:extLst>
                </a:gridCol>
                <a:gridCol w="3389627">
                  <a:extLst>
                    <a:ext uri="{9D8B030D-6E8A-4147-A177-3AD203B41FA5}">
                      <a16:colId xmlns:a16="http://schemas.microsoft.com/office/drawing/2014/main" val="2864326499"/>
                    </a:ext>
                  </a:extLst>
                </a:gridCol>
                <a:gridCol w="1101213">
                  <a:extLst>
                    <a:ext uri="{9D8B030D-6E8A-4147-A177-3AD203B41FA5}">
                      <a16:colId xmlns:a16="http://schemas.microsoft.com/office/drawing/2014/main" val="2967317441"/>
                    </a:ext>
                  </a:extLst>
                </a:gridCol>
                <a:gridCol w="1486636">
                  <a:extLst>
                    <a:ext uri="{9D8B030D-6E8A-4147-A177-3AD203B41FA5}">
                      <a16:colId xmlns:a16="http://schemas.microsoft.com/office/drawing/2014/main" val="1265329991"/>
                    </a:ext>
                  </a:extLst>
                </a:gridCol>
              </a:tblGrid>
              <a:tr h="342467">
                <a:tc gridSpan="4">
                  <a:txBody>
                    <a:bodyPr/>
                    <a:lstStyle/>
                    <a:p>
                      <a:pPr>
                        <a:lnSpc>
                          <a:spcPct val="107000"/>
                        </a:lnSpc>
                        <a:spcAft>
                          <a:spcPts val="0"/>
                        </a:spcAft>
                      </a:pPr>
                      <a:r>
                        <a:rPr lang="en-AU" sz="1100">
                          <a:solidFill>
                            <a:sysClr val="windowText" lastClr="000000"/>
                          </a:solidFill>
                          <a:effectLst/>
                          <a:latin typeface="Century Gothic" panose="020B0502020202020204" pitchFamily="34" charset="0"/>
                        </a:rPr>
                        <a:t>Knowledge Unit: KU1 Kings and Queens</a:t>
                      </a:r>
                    </a:p>
                    <a:p>
                      <a:pPr>
                        <a:lnSpc>
                          <a:spcPct val="107000"/>
                        </a:lnSpc>
                        <a:spcAft>
                          <a:spcPts val="0"/>
                        </a:spcAft>
                      </a:pPr>
                      <a:r>
                        <a:rPr lang="en-AU" sz="1100">
                          <a:solidFill>
                            <a:sysClr val="windowText" lastClr="000000"/>
                          </a:solidFill>
                          <a:effectLst/>
                          <a:latin typeface="Century Gothic" panose="020B0502020202020204" pitchFamily="34" charset="0"/>
                        </a:rPr>
                        <a:t>Year 1</a:t>
                      </a: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lang="en-AU"/>
                    </a:p>
                  </a:txBody>
                  <a:tcPr/>
                </a:tc>
                <a:tc hMerge="1">
                  <a:txBody>
                    <a:bodyPr/>
                    <a:lstStyle/>
                    <a:p>
                      <a:endParaRPr lang="en-AU"/>
                    </a:p>
                  </a:txBody>
                  <a:tcPr/>
                </a:tc>
                <a:tc hMerge="1">
                  <a:txBody>
                    <a:bodyPr/>
                    <a:lstStyle/>
                    <a:p>
                      <a:endParaRPr lang="en-AU"/>
                    </a:p>
                  </a:txBody>
                  <a:tcPr>
                    <a:lnL w="12700" cmpd="sng">
                      <a:noFill/>
                    </a:lnL>
                  </a:tcPr>
                </a:tc>
                <a:tc>
                  <a:txBody>
                    <a:bodyPr/>
                    <a:lstStyle/>
                    <a:p>
                      <a:pPr>
                        <a:lnSpc>
                          <a:spcPct val="107000"/>
                        </a:lnSpc>
                        <a:spcAft>
                          <a:spcPts val="0"/>
                        </a:spcAft>
                      </a:pP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3637511"/>
                  </a:ext>
                </a:extLst>
              </a:tr>
              <a:tr h="235742">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rPr>
                        <a:t>Lesson #</a:t>
                      </a:r>
                      <a:endPar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Lesson Title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Learning Objective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Big Question</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Vocabulary</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Embedded Writing Task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extLst>
                  <a:ext uri="{0D108BD9-81ED-4DB2-BD59-A6C34878D82A}">
                    <a16:rowId xmlns:a16="http://schemas.microsoft.com/office/drawing/2014/main" val="775131057"/>
                  </a:ext>
                </a:extLst>
              </a:tr>
              <a:tr h="327917">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rPr>
                        <a:t>1</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0" i="0">
                          <a:effectLst/>
                          <a:latin typeface="Century Gothic" panose="020B0502020202020204" pitchFamily="34" charset="0"/>
                        </a:rPr>
                        <a:t>What are Kings and Queens? Part 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describe what a king or queen does.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does a king or queen do?</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71463" lvl="1" indent="-271463"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servants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4">
                  <a:txBody>
                    <a:bodyPr/>
                    <a:lstStyle/>
                    <a:p>
                      <a:pPr marL="0" lvl="1" indent="0" algn="l">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Statements and questions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0185588"/>
                  </a:ext>
                </a:extLst>
              </a:tr>
              <a:tr h="327917">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rPr>
                        <a:t>2</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0" i="0">
                          <a:effectLst/>
                          <a:latin typeface="Century Gothic" panose="020B0502020202020204" pitchFamily="34" charset="0"/>
                        </a:rPr>
                        <a:t>What are Kings and Queens? Part 2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identify and describe some royal objects.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are some objects that are linked to royalty?</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1" indent="0" algn="ctr" defTabSz="914400" rtl="0" eaLnBrk="1" fontAlgn="auto" latinLnBrk="0" hangingPunct="1">
                        <a:lnSpc>
                          <a:spcPct val="107000"/>
                        </a:lnSpc>
                        <a:spcBef>
                          <a:spcPts val="0"/>
                        </a:spcBef>
                        <a:spcAft>
                          <a:spcPts val="0"/>
                        </a:spcAft>
                        <a:buClrTx/>
                        <a:buSzTx/>
                        <a:buFontTx/>
                        <a:buNone/>
                        <a:tabLst/>
                        <a:defRPr/>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royal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marL="0" marR="0" lvl="1" indent="0" algn="l" defTabSz="914400" rtl="0" eaLnBrk="1" fontAlgn="auto" latinLnBrk="0" hangingPunct="1">
                        <a:lnSpc>
                          <a:spcPct val="107000"/>
                        </a:lnSpc>
                        <a:spcBef>
                          <a:spcPts val="0"/>
                        </a:spcBef>
                        <a:spcAft>
                          <a:spcPts val="0"/>
                        </a:spcAft>
                        <a:buClrTx/>
                        <a:buSzTx/>
                        <a:buFontTx/>
                        <a:buNone/>
                        <a:tabLst/>
                        <a:defRPr/>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Statements and questions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6991344"/>
                  </a:ext>
                </a:extLst>
              </a:tr>
              <a:tr h="327917">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rPr>
                        <a:t>3</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0" i="0">
                          <a:effectLst/>
                          <a:latin typeface="Century Gothic" panose="020B0502020202020204" pitchFamily="34" charset="0"/>
                        </a:rPr>
                        <a:t>The Royal Family Part 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describe a royal family.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is a royal family?</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reign</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Statements and questions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3151737"/>
                  </a:ext>
                </a:extLst>
              </a:tr>
              <a:tr h="327917">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rPr>
                        <a:t>4</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0" i="0">
                          <a:effectLst/>
                          <a:latin typeface="Century Gothic" panose="020B0502020202020204" pitchFamily="34" charset="0"/>
                        </a:rPr>
                        <a:t>The Royal Family Part 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identify things that make a royal family successful.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makes a royal family successful?</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prosperity</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Statements and questions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5732002"/>
                  </a:ext>
                </a:extLst>
              </a:tr>
              <a:tr h="327917">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rPr>
                        <a:t>5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0" i="0">
                          <a:effectLst/>
                          <a:latin typeface="Century Gothic" panose="020B0502020202020204" pitchFamily="34" charset="0"/>
                        </a:rPr>
                        <a:t>King Midas and the Golden Touch Part 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describe that kings and queens usually have gold or other treasures.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Are kings and queens likely to have treasures?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spoiled</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4">
                  <a:txBody>
                    <a:bodyPr/>
                    <a:lstStyle/>
                    <a:p>
                      <a:pPr algn="l">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Expand simple sentences with when and where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1290269"/>
                  </a:ext>
                </a:extLst>
              </a:tr>
              <a:tr h="327917">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rPr>
                        <a:t>6</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0" i="0">
                          <a:effectLst/>
                          <a:latin typeface="Century Gothic" panose="020B0502020202020204" pitchFamily="34" charset="0"/>
                        </a:rPr>
                        <a:t>King Midas and the Golden Touch Part 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discuss the difference between valuing people or valuing money.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are some differences between valuing people or valuing money?</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fond</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5604867"/>
                  </a:ext>
                </a:extLst>
              </a:tr>
              <a:tr h="32791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100">
                          <a:solidFill>
                            <a:sysClr val="windowText" lastClr="000000"/>
                          </a:solidFill>
                          <a:effectLst/>
                          <a:latin typeface="Century Gothic" panose="020B0502020202020204" pitchFamily="34" charset="0"/>
                        </a:rPr>
                        <a:t>7</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0" i="0">
                          <a:effectLst/>
                          <a:latin typeface="Century Gothic" panose="020B0502020202020204" pitchFamily="34" charset="0"/>
                        </a:rPr>
                        <a:t>Old King Cole Part 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describe the behaviours that show that kings and queens are royal.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kinds of behaviours show that kings and queens are royal?</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satisfied</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3408561"/>
                  </a:ext>
                </a:extLst>
              </a:tr>
              <a:tr h="327917">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rPr>
                        <a:t>8</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0" i="0">
                          <a:effectLst/>
                          <a:latin typeface="Century Gothic" panose="020B0502020202020204" pitchFamily="34" charset="0"/>
                        </a:rPr>
                        <a:t>Old King Cole Part 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recite Old King Cole.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are the words for the nursery rhyme Old King Cole?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merry</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7996046"/>
                  </a:ext>
                </a:extLst>
              </a:tr>
              <a:tr h="32791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100">
                          <a:solidFill>
                            <a:sysClr val="windowText" lastClr="000000"/>
                          </a:solidFill>
                          <a:effectLst/>
                          <a:latin typeface="Century Gothic" panose="020B0502020202020204" pitchFamily="34" charset="0"/>
                        </a:rPr>
                        <a:t>9</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1" i="0">
                          <a:effectLst/>
                          <a:latin typeface="Century Gothic" panose="020B0502020202020204" pitchFamily="34" charset="0"/>
                        </a:rPr>
                        <a:t>Pause Point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b="0">
                          <a:latin typeface="Century Gothic" panose="020B0502020202020204" pitchFamily="34" charset="0"/>
                        </a:rPr>
                        <a:t>I will revisit what we know so far about kings and queens. </a:t>
                      </a:r>
                      <a:endPar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have we learnt about kings and queens so far?</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endPar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9926400"/>
                  </a:ext>
                </a:extLst>
              </a:tr>
              <a:tr h="34303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100">
                          <a:solidFill>
                            <a:sysClr val="windowText" lastClr="000000"/>
                          </a:solidFill>
                          <a:effectLst/>
                          <a:latin typeface="Century Gothic" panose="020B0502020202020204" pitchFamily="34" charset="0"/>
                        </a:rPr>
                        <a:t>10</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0" i="0">
                          <a:effectLst/>
                          <a:latin typeface="Century Gothic" panose="020B0502020202020204" pitchFamily="34" charset="0"/>
                        </a:rPr>
                        <a:t>Sing a Song of Sixpence Part 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recall details from Sing a Song of Sixpence.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are some details in Sing a Song of Sixpence?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dainty</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4">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Expand simple sentences with when, who/what and where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6935870"/>
                  </a:ext>
                </a:extLst>
              </a:tr>
              <a:tr h="327917">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rPr>
                        <a:t>11</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0" i="0">
                          <a:effectLst/>
                          <a:latin typeface="Century Gothic" panose="020B0502020202020204" pitchFamily="34" charset="0"/>
                        </a:rPr>
                        <a:t>Sing a Song of Sixpence Part 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recite Sing a Song of Sixpence.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are the words for the nursery rhyme Sing a Song of Sixpence?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delicate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80890060"/>
                  </a:ext>
                </a:extLst>
              </a:tr>
              <a:tr h="327917">
                <a:tc>
                  <a:txBody>
                    <a:bodyPr/>
                    <a:lstStyle/>
                    <a:p>
                      <a:pPr algn="l">
                        <a:lnSpc>
                          <a:spcPct val="107000"/>
                        </a:lnSpc>
                        <a:spcAft>
                          <a:spcPts val="0"/>
                        </a:spcAft>
                      </a:pPr>
                      <a:r>
                        <a:rPr lang="en-AU" sz="1100" i="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12</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0" i="0">
                          <a:effectLst/>
                          <a:latin typeface="Century Gothic" panose="020B0502020202020204" pitchFamily="34" charset="0"/>
                        </a:rPr>
                        <a:t>The Princess and the Pea Part 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identify the characters in the Princess and the Pea.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Who are the characters in the Princess and the Pea?</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graceful</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3948579"/>
                  </a:ext>
                </a:extLst>
              </a:tr>
              <a:tr h="327917">
                <a:tc>
                  <a:txBody>
                    <a:bodyPr/>
                    <a:lstStyle/>
                    <a:p>
                      <a:pPr algn="l">
                        <a:lnSpc>
                          <a:spcPct val="107000"/>
                        </a:lnSpc>
                        <a:spcAft>
                          <a:spcPts val="0"/>
                        </a:spcAft>
                      </a:pPr>
                      <a:r>
                        <a:rPr lang="en-AU" sz="1100" i="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13</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0" i="0">
                          <a:effectLst/>
                          <a:latin typeface="Century Gothic" panose="020B0502020202020204" pitchFamily="34" charset="0"/>
                        </a:rPr>
                        <a:t>The Princess and the Pea Part 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identify the setting of the Princess and the Pea.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is the setting of the Princess and the Pea?</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howled</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7611071"/>
                  </a:ext>
                </a:extLst>
              </a:tr>
              <a:tr h="327917">
                <a:tc>
                  <a:txBody>
                    <a:bodyPr/>
                    <a:lstStyle/>
                    <a:p>
                      <a:pPr algn="l">
                        <a:lnSpc>
                          <a:spcPct val="107000"/>
                        </a:lnSpc>
                        <a:spcAft>
                          <a:spcPts val="0"/>
                        </a:spcAft>
                      </a:pPr>
                      <a:r>
                        <a:rPr lang="en-AU" sz="1100" i="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14</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0" i="0">
                          <a:effectLst/>
                          <a:latin typeface="Century Gothic" panose="020B0502020202020204" pitchFamily="34" charset="0"/>
                        </a:rPr>
                        <a:t>Cinderella Part 1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describe the characters in Cinderella.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Who are the characters in Cinderella and what are they like?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merriment</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4">
                  <a:txBody>
                    <a:bodyPr/>
                    <a:lstStyle/>
                    <a:p>
                      <a:pPr algn="l">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Adjectives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7581043"/>
                  </a:ext>
                </a:extLst>
              </a:tr>
              <a:tr h="327917">
                <a:tc>
                  <a:txBody>
                    <a:bodyPr/>
                    <a:lstStyle/>
                    <a:p>
                      <a:pPr algn="l">
                        <a:lnSpc>
                          <a:spcPct val="107000"/>
                        </a:lnSpc>
                        <a:spcAft>
                          <a:spcPts val="0"/>
                        </a:spcAft>
                      </a:pPr>
                      <a:r>
                        <a:rPr lang="en-AU" sz="1100" i="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15</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0" i="0">
                          <a:effectLst/>
                          <a:latin typeface="Century Gothic" panose="020B0502020202020204" pitchFamily="34" charset="0"/>
                        </a:rPr>
                        <a:t>Cinderella Part 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retell the plot of Cinderella.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happens in the story of Cinderella?</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stumbled</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9521137"/>
                  </a:ext>
                </a:extLst>
              </a:tr>
              <a:tr h="327917">
                <a:tc>
                  <a:txBody>
                    <a:bodyPr/>
                    <a:lstStyle/>
                    <a:p>
                      <a:pPr algn="l">
                        <a:lnSpc>
                          <a:spcPct val="107000"/>
                        </a:lnSpc>
                        <a:spcAft>
                          <a:spcPts val="0"/>
                        </a:spcAft>
                      </a:pPr>
                      <a:r>
                        <a:rPr lang="en-AU" sz="1100" i="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16</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0" i="0">
                          <a:effectLst/>
                          <a:latin typeface="Century Gothic" panose="020B0502020202020204" pitchFamily="34" charset="0"/>
                        </a:rPr>
                        <a:t>Snow White and the Seven Miners Part 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describe the setting and characters of Snow White and the Seven Miners.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is the setting and who are the characters in Snow White and the Seven Miners?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pity</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8950461"/>
                  </a:ext>
                </a:extLst>
              </a:tr>
              <a:tr h="327917">
                <a:tc>
                  <a:txBody>
                    <a:bodyPr/>
                    <a:lstStyle/>
                    <a:p>
                      <a:pPr algn="l">
                        <a:lnSpc>
                          <a:spcPct val="107000"/>
                        </a:lnSpc>
                        <a:spcAft>
                          <a:spcPts val="0"/>
                        </a:spcAft>
                      </a:pPr>
                      <a:r>
                        <a:rPr lang="en-AU" sz="1100" i="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17</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0" i="0">
                          <a:effectLst/>
                          <a:latin typeface="Century Gothic" panose="020B0502020202020204" pitchFamily="34" charset="0"/>
                        </a:rPr>
                        <a:t>Snow White and the Seven Miners Part 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retell the plot of Snow White and the Seven Miners.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happens in the story of Snow White and the Seven Miners?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rage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6261847"/>
                  </a:ext>
                </a:extLst>
              </a:tr>
              <a:tr h="0">
                <a:tc>
                  <a:txBody>
                    <a:bodyPr/>
                    <a:lstStyle/>
                    <a:p>
                      <a:pPr algn="l">
                        <a:lnSpc>
                          <a:spcPct val="107000"/>
                        </a:lnSpc>
                        <a:spcAft>
                          <a:spcPts val="0"/>
                        </a:spcAft>
                      </a:pPr>
                      <a:r>
                        <a:rPr lang="en-AU" sz="1100" i="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18</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l" rtl="0" fontAlgn="base"/>
                      <a:r>
                        <a:rPr lang="en-AU" sz="1000" b="1" i="0">
                          <a:effectLst/>
                          <a:latin typeface="Century Gothic" panose="020B0502020202020204" pitchFamily="34" charset="0"/>
                        </a:rPr>
                        <a:t>Assessment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endPar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endPar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endPar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endParaRPr lang="en-AU" sz="105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9852233"/>
                  </a:ext>
                </a:extLst>
              </a:tr>
            </a:tbl>
          </a:graphicData>
        </a:graphic>
      </p:graphicFrame>
    </p:spTree>
    <p:extLst>
      <p:ext uri="{BB962C8B-B14F-4D97-AF65-F5344CB8AC3E}">
        <p14:creationId xmlns:p14="http://schemas.microsoft.com/office/powerpoint/2010/main" val="1190240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royal</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royal</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 name="Picture 2" descr="A person holding a dog&#10;&#10;Description automatically generated">
            <a:extLst>
              <a:ext uri="{FF2B5EF4-FFF2-40B4-BE49-F238E27FC236}">
                <a16:creationId xmlns:a16="http://schemas.microsoft.com/office/drawing/2014/main" id="{582A2B48-0557-E9D0-6C0E-6D11291F96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084" y="782373"/>
            <a:ext cx="3905031" cy="2368212"/>
          </a:xfrm>
          <a:prstGeom prst="rect">
            <a:avLst/>
          </a:prstGeom>
        </p:spPr>
      </p:pic>
      <p:pic>
        <p:nvPicPr>
          <p:cNvPr id="5" name="Picture 4" descr="A wooden chair in a room&#10;&#10;Description automatically generated">
            <a:extLst>
              <a:ext uri="{FF2B5EF4-FFF2-40B4-BE49-F238E27FC236}">
                <a16:creationId xmlns:a16="http://schemas.microsoft.com/office/drawing/2014/main" id="{336C9BD4-83C3-90BB-ED29-C79C094A7C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2414" y="3717223"/>
            <a:ext cx="3873702" cy="2349213"/>
          </a:xfrm>
          <a:prstGeom prst="rect">
            <a:avLst/>
          </a:prstGeom>
        </p:spPr>
      </p:pic>
      <p:pic>
        <p:nvPicPr>
          <p:cNvPr id="8" name="Picture 7" descr="A red and gold room with a painting on the wall&#10;&#10;Description automatically generated">
            <a:extLst>
              <a:ext uri="{FF2B5EF4-FFF2-40B4-BE49-F238E27FC236}">
                <a16:creationId xmlns:a16="http://schemas.microsoft.com/office/drawing/2014/main" id="{B937F6D7-08A3-524C-2576-A32E45FA8D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8355" y="3730998"/>
            <a:ext cx="3873702" cy="2349213"/>
          </a:xfrm>
          <a:prstGeom prst="rect">
            <a:avLst/>
          </a:prstGeom>
        </p:spPr>
      </p:pic>
      <p:pic>
        <p:nvPicPr>
          <p:cNvPr id="15" name="Picture 14" descr="Two dogs wearing crowns and tiaras&#10;&#10;Description automatically generated">
            <a:extLst>
              <a:ext uri="{FF2B5EF4-FFF2-40B4-BE49-F238E27FC236}">
                <a16:creationId xmlns:a16="http://schemas.microsoft.com/office/drawing/2014/main" id="{FF549FC7-2CF1-2CC5-EAEE-8A27BCF035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5911" y="782373"/>
            <a:ext cx="3866145" cy="2344630"/>
          </a:xfrm>
          <a:prstGeom prst="rect">
            <a:avLst/>
          </a:prstGeom>
        </p:spPr>
      </p:pic>
    </p:spTree>
    <p:extLst>
      <p:ext uri="{BB962C8B-B14F-4D97-AF65-F5344CB8AC3E}">
        <p14:creationId xmlns:p14="http://schemas.microsoft.com/office/powerpoint/2010/main" val="30020754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pity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pity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 name="Picture 2" descr="A black cat on a wall&#10;&#10;Description automatically generated">
            <a:extLst>
              <a:ext uri="{FF2B5EF4-FFF2-40B4-BE49-F238E27FC236}">
                <a16:creationId xmlns:a16="http://schemas.microsoft.com/office/drawing/2014/main" id="{4BF41FF3-C01F-E108-C95F-2901D56110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2056" y="808836"/>
            <a:ext cx="3918336" cy="2376281"/>
          </a:xfrm>
          <a:prstGeom prst="rect">
            <a:avLst/>
          </a:prstGeom>
        </p:spPr>
      </p:pic>
      <p:pic>
        <p:nvPicPr>
          <p:cNvPr id="5" name="Picture 4" descr="A cat lying on its back&#10;&#10;Description automatically generated">
            <a:extLst>
              <a:ext uri="{FF2B5EF4-FFF2-40B4-BE49-F238E27FC236}">
                <a16:creationId xmlns:a16="http://schemas.microsoft.com/office/drawing/2014/main" id="{3D003C8F-F45A-72C0-17B1-3BED70AAB6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2056" y="3757457"/>
            <a:ext cx="3919783" cy="2377159"/>
          </a:xfrm>
          <a:prstGeom prst="rect">
            <a:avLst/>
          </a:prstGeom>
        </p:spPr>
      </p:pic>
      <p:pic>
        <p:nvPicPr>
          <p:cNvPr id="8" name="Picture 7" descr="A child laughing in a field of yellow flowers&#10;&#10;Description automatically generated">
            <a:extLst>
              <a:ext uri="{FF2B5EF4-FFF2-40B4-BE49-F238E27FC236}">
                <a16:creationId xmlns:a16="http://schemas.microsoft.com/office/drawing/2014/main" id="{C166BD4E-890E-EA24-2EAB-016F37C062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1461" y="3757458"/>
            <a:ext cx="3919783" cy="2377159"/>
          </a:xfrm>
          <a:prstGeom prst="rect">
            <a:avLst/>
          </a:prstGeom>
        </p:spPr>
      </p:pic>
      <p:pic>
        <p:nvPicPr>
          <p:cNvPr id="15" name="Picture 14" descr="A person holding a child's face&#10;&#10;Description automatically generated">
            <a:extLst>
              <a:ext uri="{FF2B5EF4-FFF2-40B4-BE49-F238E27FC236}">
                <a16:creationId xmlns:a16="http://schemas.microsoft.com/office/drawing/2014/main" id="{36AB1A7D-75B6-54B8-CF05-24AD6A3DA4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1461" y="777150"/>
            <a:ext cx="3918336" cy="2376281"/>
          </a:xfrm>
          <a:prstGeom prst="rect">
            <a:avLst/>
          </a:prstGeom>
        </p:spPr>
      </p:pic>
    </p:spTree>
    <p:extLst>
      <p:ext uri="{BB962C8B-B14F-4D97-AF65-F5344CB8AC3E}">
        <p14:creationId xmlns:p14="http://schemas.microsoft.com/office/powerpoint/2010/main" val="317062503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0420" y="6210104"/>
            <a:ext cx="7903206" cy="584775"/>
          </a:xfrm>
          <a:prstGeom prst="rect">
            <a:avLst/>
          </a:prstGeom>
          <a:noFill/>
        </p:spPr>
        <p:txBody>
          <a:bodyPr wrap="square" rtlCol="0">
            <a:spAutoFit/>
          </a:bodyPr>
          <a:lstStyle/>
          <a:p>
            <a:pPr lvl="0">
              <a:defRPr/>
            </a:pPr>
            <a:r>
              <a:rPr lang="en-AU" sz="3200">
                <a:latin typeface="Century Gothic" panose="020B0502020202020204" pitchFamily="34" charset="0"/>
                <a:ea typeface="Calibri" panose="020F0502020204030204" pitchFamily="34" charset="0"/>
                <a:cs typeface="Times New Roman" panose="02020603050405020304" pitchFamily="18" charset="0"/>
              </a:rPr>
              <a:t>Pity means feeling sorry for someone.  </a:t>
            </a:r>
            <a:endParaRPr lang="en-US" sz="3200" u="sng">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pity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pity</a:t>
            </a:r>
          </a:p>
        </p:txBody>
      </p:sp>
      <p:pic>
        <p:nvPicPr>
          <p:cNvPr id="4" name="Picture 3">
            <a:extLst>
              <a:ext uri="{FF2B5EF4-FFF2-40B4-BE49-F238E27FC236}">
                <a16:creationId xmlns:a16="http://schemas.microsoft.com/office/drawing/2014/main" id="{834F6D5E-3082-F97C-E096-5FB158146D42}"/>
              </a:ext>
            </a:extLst>
          </p:cNvPr>
          <p:cNvPicPr>
            <a:picLocks noChangeAspect="1"/>
          </p:cNvPicPr>
          <p:nvPr/>
        </p:nvPicPr>
        <p:blipFill>
          <a:blip r:embed="rId6"/>
          <a:stretch>
            <a:fillRect/>
          </a:stretch>
        </p:blipFill>
        <p:spPr>
          <a:xfrm>
            <a:off x="5340096" y="5099707"/>
            <a:ext cx="1671574" cy="1251208"/>
          </a:xfrm>
          <a:prstGeom prst="rect">
            <a:avLst/>
          </a:prstGeom>
        </p:spPr>
      </p:pic>
      <p:pic>
        <p:nvPicPr>
          <p:cNvPr id="5" name="Picture 4" descr="A group of children standing outside&#10;&#10;Description automatically generated">
            <a:extLst>
              <a:ext uri="{FF2B5EF4-FFF2-40B4-BE49-F238E27FC236}">
                <a16:creationId xmlns:a16="http://schemas.microsoft.com/office/drawing/2014/main" id="{51404F15-72B1-E52A-7FA8-C457D96B45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1756" y="214292"/>
            <a:ext cx="5168618" cy="3134517"/>
          </a:xfrm>
          <a:prstGeom prst="rect">
            <a:avLst/>
          </a:prstGeom>
        </p:spPr>
      </p:pic>
    </p:spTree>
    <p:extLst>
      <p:ext uri="{BB962C8B-B14F-4D97-AF65-F5344CB8AC3E}">
        <p14:creationId xmlns:p14="http://schemas.microsoft.com/office/powerpoint/2010/main" val="214092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107633" y="766068"/>
            <a:ext cx="8669951" cy="49449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Where Are We?</a:t>
            </a: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7" name="Picture 6" descr="A map of the world&#10;&#10;Description automatically generated">
            <a:extLst>
              <a:ext uri="{FF2B5EF4-FFF2-40B4-BE49-F238E27FC236}">
                <a16:creationId xmlns:a16="http://schemas.microsoft.com/office/drawing/2014/main" id="{9EABA042-AF85-028A-7886-03B967E129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16" y="1323955"/>
            <a:ext cx="8866136" cy="5376882"/>
          </a:xfrm>
          <a:prstGeom prst="rect">
            <a:avLst/>
          </a:prstGeom>
        </p:spPr>
      </p:pic>
      <p:sp>
        <p:nvSpPr>
          <p:cNvPr id="8" name="TextBox 7">
            <a:extLst>
              <a:ext uri="{FF2B5EF4-FFF2-40B4-BE49-F238E27FC236}">
                <a16:creationId xmlns:a16="http://schemas.microsoft.com/office/drawing/2014/main" id="{0B2BA44C-02F7-BA82-08CF-9665AFB8DFDF}"/>
              </a:ext>
            </a:extLst>
          </p:cNvPr>
          <p:cNvSpPr txBox="1"/>
          <p:nvPr/>
        </p:nvSpPr>
        <p:spPr>
          <a:xfrm>
            <a:off x="9126585" y="2524026"/>
            <a:ext cx="2935499" cy="419467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Today we are we going to be learning about a fairy tale from the country of </a:t>
            </a:r>
            <a:r>
              <a:rPr kumimoji="0" lang="en-AU"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Germany</a:t>
            </a: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lang="en-AU">
                <a:solidFill>
                  <a:srgbClr val="000000"/>
                </a:solidFill>
                <a:latin typeface="Century Gothic" panose="020B0502020202020204" pitchFamily="34" charset="0"/>
              </a:rPr>
              <a:t>It was collected by two brothers, known as the Brothers Grimm. They lived in the 1800s, and they collected many fairy tales.  </a:t>
            </a: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sp>
        <p:nvSpPr>
          <p:cNvPr id="9" name="Oval 8">
            <a:extLst>
              <a:ext uri="{FF2B5EF4-FFF2-40B4-BE49-F238E27FC236}">
                <a16:creationId xmlns:a16="http://schemas.microsoft.com/office/drawing/2014/main" id="{2AD13FBD-083D-C194-1930-ACC4E3DE1CD7}"/>
              </a:ext>
            </a:extLst>
          </p:cNvPr>
          <p:cNvSpPr/>
          <p:nvPr/>
        </p:nvSpPr>
        <p:spPr>
          <a:xfrm>
            <a:off x="6730409" y="5092995"/>
            <a:ext cx="1690577" cy="11589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A7FB69E-35E7-1733-006B-885952BB8013}"/>
              </a:ext>
            </a:extLst>
          </p:cNvPr>
          <p:cNvSpPr/>
          <p:nvPr/>
        </p:nvSpPr>
        <p:spPr>
          <a:xfrm>
            <a:off x="4274823" y="3284234"/>
            <a:ext cx="551045" cy="5362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E8ADFFDE-B96E-47BC-82C9-009F581FA7DA}"/>
              </a:ext>
            </a:extLst>
          </p:cNvPr>
          <p:cNvCxnSpPr/>
          <p:nvPr/>
        </p:nvCxnSpPr>
        <p:spPr>
          <a:xfrm flipH="1">
            <a:off x="7889358" y="4540302"/>
            <a:ext cx="138224" cy="4890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7C2E719-4E9B-5BC0-84AC-647C9E1BBF16}"/>
              </a:ext>
            </a:extLst>
          </p:cNvPr>
          <p:cNvCxnSpPr>
            <a:cxnSpLocks/>
          </p:cNvCxnSpPr>
          <p:nvPr/>
        </p:nvCxnSpPr>
        <p:spPr>
          <a:xfrm>
            <a:off x="4562984" y="2585273"/>
            <a:ext cx="0" cy="61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968D0D2-02DE-9CA6-FC51-F0D0DD566F0A}"/>
              </a:ext>
            </a:extLst>
          </p:cNvPr>
          <p:cNvSpPr txBox="1"/>
          <p:nvPr/>
        </p:nvSpPr>
        <p:spPr>
          <a:xfrm>
            <a:off x="7655439" y="3893971"/>
            <a:ext cx="14034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alibri" panose="020F0502020204030204"/>
                <a:ea typeface="+mn-ea"/>
                <a:cs typeface="+mn-cs"/>
              </a:rPr>
              <a:t>We live here in Australia</a:t>
            </a:r>
          </a:p>
        </p:txBody>
      </p:sp>
      <p:sp>
        <p:nvSpPr>
          <p:cNvPr id="23" name="TextBox 22">
            <a:extLst>
              <a:ext uri="{FF2B5EF4-FFF2-40B4-BE49-F238E27FC236}">
                <a16:creationId xmlns:a16="http://schemas.microsoft.com/office/drawing/2014/main" id="{760FCDE0-1263-379E-D726-D6564F6E957F}"/>
              </a:ext>
            </a:extLst>
          </p:cNvPr>
          <p:cNvSpPr txBox="1"/>
          <p:nvPr/>
        </p:nvSpPr>
        <p:spPr>
          <a:xfrm>
            <a:off x="3897900" y="1877695"/>
            <a:ext cx="14034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alibri" panose="020F0502020204030204"/>
                <a:ea typeface="+mn-ea"/>
                <a:cs typeface="+mn-cs"/>
              </a:rPr>
              <a:t>Germany is here</a:t>
            </a:r>
          </a:p>
        </p:txBody>
      </p:sp>
      <p:sp>
        <p:nvSpPr>
          <p:cNvPr id="2" name="Text Placeholder 1">
            <a:extLst>
              <a:ext uri="{FF2B5EF4-FFF2-40B4-BE49-F238E27FC236}">
                <a16:creationId xmlns:a16="http://schemas.microsoft.com/office/drawing/2014/main" id="{75EFE09A-68BF-A44E-9270-0A8BE3A12EEF}"/>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b="1">
                <a:solidFill>
                  <a:srgbClr val="FFFFFF"/>
                </a:solidFill>
                <a:latin typeface="Century Gothic" panose="020B0502020202020204" pitchFamily="34" charset="0"/>
              </a:rPr>
              <a:t>What is another fairy tale you can remember?</a:t>
            </a:r>
            <a:endPar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1" name="Picture Placeholder 12">
            <a:extLst>
              <a:ext uri="{FF2B5EF4-FFF2-40B4-BE49-F238E27FC236}">
                <a16:creationId xmlns:a16="http://schemas.microsoft.com/office/drawing/2014/main" id="{3001971C-56A8-CEB8-1314-50C8F1917871}"/>
              </a:ext>
            </a:extLst>
          </p:cNvPr>
          <p:cNvPicPr>
            <a:picLocks noChangeAspect="1"/>
          </p:cNvPicPr>
          <p:nvPr/>
        </p:nvPicPr>
        <p:blipFill>
          <a:blip r:embed="rId6"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16" name="Text Placeholder 1">
            <a:extLst>
              <a:ext uri="{FF2B5EF4-FFF2-40B4-BE49-F238E27FC236}">
                <a16:creationId xmlns:a16="http://schemas.microsoft.com/office/drawing/2014/main" id="{B7609A69-C535-3DB6-CF3F-784FA5BDE05E}"/>
              </a:ext>
            </a:extLst>
          </p:cNvPr>
          <p:cNvSpPr txBox="1">
            <a:spLocks/>
          </p:cNvSpPr>
          <p:nvPr/>
        </p:nvSpPr>
        <p:spPr>
          <a:xfrm>
            <a:off x="10230315" y="1217917"/>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also a fairy tale.</a:t>
            </a:r>
          </a:p>
        </p:txBody>
      </p:sp>
      <p:pic>
        <p:nvPicPr>
          <p:cNvPr id="24" name="Picture 23" descr="Logo, icon&#10;&#10;Description automatically generated">
            <a:extLst>
              <a:ext uri="{FF2B5EF4-FFF2-40B4-BE49-F238E27FC236}">
                <a16:creationId xmlns:a16="http://schemas.microsoft.com/office/drawing/2014/main" id="{E3DD2889-DA7A-C2CD-E345-AED27122171C}"/>
              </a:ext>
            </a:extLst>
          </p:cNvPr>
          <p:cNvPicPr>
            <a:picLocks noChangeAspect="1"/>
          </p:cNvPicPr>
          <p:nvPr/>
        </p:nvPicPr>
        <p:blipFill>
          <a:blip r:embed="rId7"/>
          <a:stretch>
            <a:fillRect/>
          </a:stretch>
        </p:blipFill>
        <p:spPr>
          <a:xfrm>
            <a:off x="9662313" y="1553473"/>
            <a:ext cx="468000" cy="468000"/>
          </a:xfrm>
          <a:prstGeom prst="rect">
            <a:avLst/>
          </a:prstGeom>
        </p:spPr>
      </p:pic>
      <p:sp>
        <p:nvSpPr>
          <p:cNvPr id="25" name="Text Placeholder 1">
            <a:extLst>
              <a:ext uri="{FF2B5EF4-FFF2-40B4-BE49-F238E27FC236}">
                <a16:creationId xmlns:a16="http://schemas.microsoft.com/office/drawing/2014/main" id="{08191442-95FA-6290-CEC7-82A0CD830F76}"/>
              </a:ext>
            </a:extLst>
          </p:cNvPr>
          <p:cNvSpPr txBox="1">
            <a:spLocks/>
          </p:cNvSpPr>
          <p:nvPr/>
        </p:nvSpPr>
        <p:spPr>
          <a:xfrm>
            <a:off x="10212636" y="1228552"/>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Cinderella </a:t>
            </a:r>
            <a:r>
              <a:rPr kumimoji="0" lang="en-AU" sz="140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is also a fairy tale.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9147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9" grpId="0"/>
      <p:bldP spid="23" grpId="0"/>
      <p:bldP spid="25"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fontScale="90000"/>
          </a:bodyPr>
          <a:lstStyle/>
          <a:p>
            <a:pPr>
              <a:lnSpc>
                <a:spcPct val="150000"/>
              </a:lnSpc>
            </a:pPr>
            <a:r>
              <a:rPr lang="en-AU" sz="4000" b="0">
                <a:latin typeface="Century Gothic" panose="020B0502020202020204" pitchFamily="34" charset="0"/>
              </a:rPr>
              <a:t>I can describe the setting and characters of Snow White and the Seven Miners. </a:t>
            </a:r>
            <a:endParaRPr lang="en-US" sz="4000" b="0">
              <a:latin typeface="Century Gothic" panose="020B0502020202020204" pitchFamily="34" charset="0"/>
            </a:endParaRPr>
          </a:p>
        </p:txBody>
      </p:sp>
    </p:spTree>
    <p:extLst>
      <p:ext uri="{BB962C8B-B14F-4D97-AF65-F5344CB8AC3E}">
        <p14:creationId xmlns:p14="http://schemas.microsoft.com/office/powerpoint/2010/main" val="62076968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5707966"/>
            <a:ext cx="2547366" cy="8412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fairest</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t>
            </a:r>
            <a:r>
              <a:rPr lang="en-GB" sz="1400">
                <a:solidFill>
                  <a:srgbClr val="000000"/>
                </a:solidFill>
                <a:latin typeface="Century Gothic" panose="020B0502020202020204" pitchFamily="34" charset="0"/>
                <a:ea typeface="Segoe UI Symbol" panose="020B0502040204020203" pitchFamily="34" charset="0"/>
                <a:cs typeface="Times" charset="0"/>
              </a:rPr>
              <a:t>adjective</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most beautiful</a:t>
            </a:r>
          </a:p>
        </p:txBody>
      </p:sp>
      <p:sp>
        <p:nvSpPr>
          <p:cNvPr id="15" name="TextBox 14">
            <a:extLst>
              <a:ext uri="{FF2B5EF4-FFF2-40B4-BE49-F238E27FC236}">
                <a16:creationId xmlns:a16="http://schemas.microsoft.com/office/drawing/2014/main" id="{7004EC1A-18DE-4E51-A8C5-2438B0975CF5}"/>
              </a:ext>
            </a:extLst>
          </p:cNvPr>
          <p:cNvSpPr txBox="1"/>
          <p:nvPr/>
        </p:nvSpPr>
        <p:spPr>
          <a:xfrm>
            <a:off x="4951883" y="236557"/>
            <a:ext cx="4460425" cy="49449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Snow White and the Seven Miners</a:t>
            </a:r>
          </a:p>
        </p:txBody>
      </p:sp>
      <p:pic>
        <p:nvPicPr>
          <p:cNvPr id="7" name="Picture 6">
            <a:extLst>
              <a:ext uri="{FF2B5EF4-FFF2-40B4-BE49-F238E27FC236}">
                <a16:creationId xmlns:a16="http://schemas.microsoft.com/office/drawing/2014/main" id="{1A9F6C80-C2AF-9D70-8A85-0D9F827477AE}"/>
              </a:ext>
            </a:extLst>
          </p:cNvPr>
          <p:cNvPicPr>
            <a:picLocks noChangeAspect="1"/>
          </p:cNvPicPr>
          <p:nvPr/>
        </p:nvPicPr>
        <p:blipFill>
          <a:blip r:embed="rId5"/>
          <a:stretch>
            <a:fillRect/>
          </a:stretch>
        </p:blipFill>
        <p:spPr>
          <a:xfrm>
            <a:off x="443675" y="847925"/>
            <a:ext cx="8488577" cy="5892241"/>
          </a:xfrm>
          <a:prstGeom prst="rect">
            <a:avLst/>
          </a:prstGeom>
        </p:spPr>
      </p:pic>
    </p:spTree>
    <p:extLst>
      <p:ext uri="{BB962C8B-B14F-4D97-AF65-F5344CB8AC3E}">
        <p14:creationId xmlns:p14="http://schemas.microsoft.com/office/powerpoint/2010/main" val="3455501003"/>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the queen jealous of Snow White?</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64038"/>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queen is jealous of Snow White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64038"/>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queen is jealous of </a:t>
            </a:r>
            <a:r>
              <a:rPr lang="en-AU" sz="1400">
                <a:solidFill>
                  <a:srgbClr val="000000"/>
                </a:solidFill>
                <a:latin typeface="Century Gothic" panose="020B0502020202020204" pitchFamily="34" charset="0"/>
              </a:rPr>
              <a:t>Snow White because </a:t>
            </a:r>
            <a:r>
              <a:rPr lang="en-AU" sz="1400" b="1">
                <a:solidFill>
                  <a:srgbClr val="000000"/>
                </a:solidFill>
                <a:latin typeface="Century Gothic" panose="020B0502020202020204" pitchFamily="34" charset="0"/>
              </a:rPr>
              <a:t>Snow White is more beautiful than she is.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E36BCB30-438F-AB54-BAD4-B71EF821126F}"/>
              </a:ext>
            </a:extLst>
          </p:cNvPr>
          <p:cNvPicPr>
            <a:picLocks noChangeAspect="1"/>
          </p:cNvPicPr>
          <p:nvPr/>
        </p:nvPicPr>
        <p:blipFill>
          <a:blip r:embed="rId7"/>
          <a:stretch>
            <a:fillRect/>
          </a:stretch>
        </p:blipFill>
        <p:spPr>
          <a:xfrm>
            <a:off x="563086" y="800726"/>
            <a:ext cx="8540653" cy="5939440"/>
          </a:xfrm>
          <a:prstGeom prst="rect">
            <a:avLst/>
          </a:prstGeom>
        </p:spPr>
      </p:pic>
    </p:spTree>
    <p:extLst>
      <p:ext uri="{BB962C8B-B14F-4D97-AF65-F5344CB8AC3E}">
        <p14:creationId xmlns:p14="http://schemas.microsoft.com/office/powerpoint/2010/main" val="377744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5723704"/>
            <a:ext cx="2547366" cy="8412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pity</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feeling sorry for someone</a:t>
            </a:r>
          </a:p>
        </p:txBody>
      </p:sp>
      <p:pic>
        <p:nvPicPr>
          <p:cNvPr id="7" name="Picture 6">
            <a:extLst>
              <a:ext uri="{FF2B5EF4-FFF2-40B4-BE49-F238E27FC236}">
                <a16:creationId xmlns:a16="http://schemas.microsoft.com/office/drawing/2014/main" id="{74C4977A-C8A2-E39E-1B79-92EF65D27D2A}"/>
              </a:ext>
            </a:extLst>
          </p:cNvPr>
          <p:cNvPicPr>
            <a:picLocks noChangeAspect="1"/>
          </p:cNvPicPr>
          <p:nvPr/>
        </p:nvPicPr>
        <p:blipFill>
          <a:blip r:embed="rId5"/>
          <a:stretch>
            <a:fillRect/>
          </a:stretch>
        </p:blipFill>
        <p:spPr>
          <a:xfrm>
            <a:off x="619089" y="761397"/>
            <a:ext cx="8428647" cy="5803563"/>
          </a:xfrm>
          <a:prstGeom prst="rect">
            <a:avLst/>
          </a:prstGeom>
        </p:spPr>
      </p:pic>
    </p:spTree>
    <p:extLst>
      <p:ext uri="{BB962C8B-B14F-4D97-AF65-F5344CB8AC3E}">
        <p14:creationId xmlns:p14="http://schemas.microsoft.com/office/powerpoint/2010/main" val="395189361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How many people do you think might live in this house?</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30237"/>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people might live in this house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3023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30237"/>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seven </a:t>
            </a:r>
            <a:r>
              <a:rPr kumimoji="0" lang="en-AU" sz="140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people might live in this</a:t>
            </a:r>
            <a:r>
              <a:rPr kumimoji="0" lang="en-AU" sz="1400" i="0" u="none" strike="noStrike" kern="1200" cap="none" spc="0" normalizeH="0" noProof="0">
                <a:ln>
                  <a:noFill/>
                </a:ln>
                <a:solidFill>
                  <a:srgbClr val="000000"/>
                </a:solidFill>
                <a:effectLst/>
                <a:uLnTx/>
                <a:uFillTx/>
                <a:latin typeface="Century Gothic" panose="020B0502020202020204" pitchFamily="34" charset="0"/>
                <a:ea typeface="+mn-ea"/>
                <a:cs typeface="+mn-cs"/>
              </a:rPr>
              <a:t> house because </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there is seven of everything inside</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7" name="Picture 6">
            <a:extLst>
              <a:ext uri="{FF2B5EF4-FFF2-40B4-BE49-F238E27FC236}">
                <a16:creationId xmlns:a16="http://schemas.microsoft.com/office/drawing/2014/main" id="{F9D402A5-96D0-2840-DD0F-5E61CFB78551}"/>
              </a:ext>
            </a:extLst>
          </p:cNvPr>
          <p:cNvPicPr>
            <a:picLocks noChangeAspect="1"/>
          </p:cNvPicPr>
          <p:nvPr/>
        </p:nvPicPr>
        <p:blipFill>
          <a:blip r:embed="rId7"/>
          <a:stretch>
            <a:fillRect/>
          </a:stretch>
        </p:blipFill>
        <p:spPr>
          <a:xfrm>
            <a:off x="685864" y="850605"/>
            <a:ext cx="8458340" cy="5850232"/>
          </a:xfrm>
          <a:prstGeom prst="rect">
            <a:avLst/>
          </a:prstGeom>
        </p:spPr>
      </p:pic>
    </p:spTree>
    <p:extLst>
      <p:ext uri="{BB962C8B-B14F-4D97-AF65-F5344CB8AC3E}">
        <p14:creationId xmlns:p14="http://schemas.microsoft.com/office/powerpoint/2010/main" val="374039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7" name="Picture 6">
            <a:extLst>
              <a:ext uri="{FF2B5EF4-FFF2-40B4-BE49-F238E27FC236}">
                <a16:creationId xmlns:a16="http://schemas.microsoft.com/office/drawing/2014/main" id="{BEF48476-5C44-8BC9-2A0A-0583630F32E2}"/>
              </a:ext>
            </a:extLst>
          </p:cNvPr>
          <p:cNvPicPr>
            <a:picLocks noChangeAspect="1"/>
          </p:cNvPicPr>
          <p:nvPr/>
        </p:nvPicPr>
        <p:blipFill>
          <a:blip r:embed="rId5"/>
          <a:stretch>
            <a:fillRect/>
          </a:stretch>
        </p:blipFill>
        <p:spPr>
          <a:xfrm>
            <a:off x="616916" y="743403"/>
            <a:ext cx="8689484" cy="5996763"/>
          </a:xfrm>
          <a:prstGeom prst="rect">
            <a:avLst/>
          </a:prstGeom>
        </p:spPr>
      </p:pic>
    </p:spTree>
    <p:extLst>
      <p:ext uri="{BB962C8B-B14F-4D97-AF65-F5344CB8AC3E}">
        <p14:creationId xmlns:p14="http://schemas.microsoft.com/office/powerpoint/2010/main" val="3221464580"/>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7" name="Picture 6">
            <a:extLst>
              <a:ext uri="{FF2B5EF4-FFF2-40B4-BE49-F238E27FC236}">
                <a16:creationId xmlns:a16="http://schemas.microsoft.com/office/drawing/2014/main" id="{6CF1D935-488C-89E4-F904-4E84525D09E8}"/>
              </a:ext>
            </a:extLst>
          </p:cNvPr>
          <p:cNvPicPr>
            <a:picLocks noChangeAspect="1"/>
          </p:cNvPicPr>
          <p:nvPr/>
        </p:nvPicPr>
        <p:blipFill>
          <a:blip r:embed="rId5"/>
          <a:stretch>
            <a:fillRect/>
          </a:stretch>
        </p:blipFill>
        <p:spPr>
          <a:xfrm>
            <a:off x="482369" y="801305"/>
            <a:ext cx="8702088" cy="5995418"/>
          </a:xfrm>
          <a:prstGeom prst="rect">
            <a:avLst/>
          </a:prstGeom>
        </p:spPr>
      </p:pic>
      <p:sp>
        <p:nvSpPr>
          <p:cNvPr id="2" name="Text Placeholder 1">
            <a:extLst>
              <a:ext uri="{FF2B5EF4-FFF2-40B4-BE49-F238E27FC236}">
                <a16:creationId xmlns:a16="http://schemas.microsoft.com/office/drawing/2014/main" id="{33A98CCE-4919-54C6-0EF0-10ACF56857CB}"/>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Where does the queen think that Snow White is?</a:t>
            </a:r>
          </a:p>
        </p:txBody>
      </p:sp>
      <p:pic>
        <p:nvPicPr>
          <p:cNvPr id="8" name="Picture Placeholder 12">
            <a:extLst>
              <a:ext uri="{FF2B5EF4-FFF2-40B4-BE49-F238E27FC236}">
                <a16:creationId xmlns:a16="http://schemas.microsoft.com/office/drawing/2014/main" id="{6D05D9B8-054B-EC36-50D6-DB6D03D40156}"/>
              </a:ext>
            </a:extLst>
          </p:cNvPr>
          <p:cNvPicPr>
            <a:picLocks noChangeAspect="1"/>
          </p:cNvPicPr>
          <p:nvPr/>
        </p:nvPicPr>
        <p:blipFill>
          <a:blip r:embed="rId6"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9" name="Text Placeholder 1">
            <a:extLst>
              <a:ext uri="{FF2B5EF4-FFF2-40B4-BE49-F238E27FC236}">
                <a16:creationId xmlns:a16="http://schemas.microsoft.com/office/drawing/2014/main" id="{9036BB6F-9675-DE5F-1CB7-3A6AC9CF9A0D}"/>
              </a:ext>
            </a:extLst>
          </p:cNvPr>
          <p:cNvSpPr txBox="1">
            <a:spLocks/>
          </p:cNvSpPr>
          <p:nvPr/>
        </p:nvSpPr>
        <p:spPr>
          <a:xfrm>
            <a:off x="10212636" y="1251159"/>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queen thinks that Snow White is</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10" name="Picture 9" descr="Logo, icon&#10;&#10;Description automatically generated">
            <a:extLst>
              <a:ext uri="{FF2B5EF4-FFF2-40B4-BE49-F238E27FC236}">
                <a16:creationId xmlns:a16="http://schemas.microsoft.com/office/drawing/2014/main" id="{4493B014-CC03-9317-CEF2-95B4CFF60415}"/>
              </a:ext>
            </a:extLst>
          </p:cNvPr>
          <p:cNvPicPr>
            <a:picLocks noChangeAspect="1"/>
          </p:cNvPicPr>
          <p:nvPr/>
        </p:nvPicPr>
        <p:blipFill>
          <a:blip r:embed="rId7"/>
          <a:stretch>
            <a:fillRect/>
          </a:stretch>
        </p:blipFill>
        <p:spPr>
          <a:xfrm>
            <a:off x="9644634" y="1217917"/>
            <a:ext cx="468000" cy="468000"/>
          </a:xfrm>
          <a:prstGeom prst="rect">
            <a:avLst/>
          </a:prstGeom>
        </p:spPr>
      </p:pic>
      <p:sp>
        <p:nvSpPr>
          <p:cNvPr id="11" name="Text Placeholder 1">
            <a:extLst>
              <a:ext uri="{FF2B5EF4-FFF2-40B4-BE49-F238E27FC236}">
                <a16:creationId xmlns:a16="http://schemas.microsoft.com/office/drawing/2014/main" id="{F98DC7C3-FC4E-A716-C48C-672A498F0E24}"/>
              </a:ext>
            </a:extLst>
          </p:cNvPr>
          <p:cNvSpPr txBox="1">
            <a:spLocks/>
          </p:cNvSpPr>
          <p:nvPr/>
        </p:nvSpPr>
        <p:spPr>
          <a:xfrm>
            <a:off x="10212636" y="1217917"/>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queen thinks that Snow White is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lost in the woods. </a:t>
            </a:r>
          </a:p>
        </p:txBody>
      </p:sp>
    </p:spTree>
    <p:extLst>
      <p:ext uri="{BB962C8B-B14F-4D97-AF65-F5344CB8AC3E}">
        <p14:creationId xmlns:p14="http://schemas.microsoft.com/office/powerpoint/2010/main" val="185094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0420" y="6210104"/>
            <a:ext cx="9503938" cy="584775"/>
          </a:xfrm>
          <a:prstGeom prst="rect">
            <a:avLst/>
          </a:prstGeom>
          <a:noFill/>
        </p:spPr>
        <p:txBody>
          <a:bodyPr wrap="square" rtlCol="0">
            <a:spAutoFit/>
          </a:bodyPr>
          <a:lstStyle/>
          <a:p>
            <a:pPr lvl="0">
              <a:defRPr/>
            </a:pPr>
            <a:r>
              <a:rPr lang="en-US" sz="3200">
                <a:latin typeface="Century Gothic" panose="020B0502020202020204" pitchFamily="34" charset="0"/>
                <a:cs typeface="Manjari" panose="02000503000000000000" pitchFamily="2" charset="0"/>
              </a:rPr>
              <a:t>Royal is anything belonging to a king or queen.</a:t>
            </a: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sp>
        <p:nvSpPr>
          <p:cNvPr id="9" name="Rectangle 8">
            <a:extLst>
              <a:ext uri="{FF2B5EF4-FFF2-40B4-BE49-F238E27FC236}">
                <a16:creationId xmlns:a16="http://schemas.microsoft.com/office/drawing/2014/main" id="{67589D5B-2312-4D58-947F-E9C975111BEC}"/>
              </a:ext>
            </a:extLst>
          </p:cNvPr>
          <p:cNvSpPr/>
          <p:nvPr/>
        </p:nvSpPr>
        <p:spPr>
          <a:xfrm>
            <a:off x="3896026" y="355508"/>
            <a:ext cx="4559715" cy="29728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royal</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royal</a:t>
            </a:r>
          </a:p>
        </p:txBody>
      </p:sp>
      <p:pic>
        <p:nvPicPr>
          <p:cNvPr id="5" name="Picture 4" descr="A crown on a red velvet surface&#10;&#10;Description automatically generated">
            <a:extLst>
              <a:ext uri="{FF2B5EF4-FFF2-40B4-BE49-F238E27FC236}">
                <a16:creationId xmlns:a16="http://schemas.microsoft.com/office/drawing/2014/main" id="{6BF58F35-1D73-167E-CE3E-867C221E0E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5452" y="103295"/>
            <a:ext cx="5400859" cy="3275360"/>
          </a:xfrm>
          <a:prstGeom prst="rect">
            <a:avLst/>
          </a:prstGeom>
        </p:spPr>
      </p:pic>
      <p:pic>
        <p:nvPicPr>
          <p:cNvPr id="6" name="Picture 5">
            <a:extLst>
              <a:ext uri="{FF2B5EF4-FFF2-40B4-BE49-F238E27FC236}">
                <a16:creationId xmlns:a16="http://schemas.microsoft.com/office/drawing/2014/main" id="{96268EC2-1140-8756-18F4-5C956C11EDBE}"/>
              </a:ext>
            </a:extLst>
          </p:cNvPr>
          <p:cNvPicPr>
            <a:picLocks noChangeAspect="1"/>
          </p:cNvPicPr>
          <p:nvPr/>
        </p:nvPicPr>
        <p:blipFill>
          <a:blip r:embed="rId7"/>
          <a:stretch>
            <a:fillRect/>
          </a:stretch>
        </p:blipFill>
        <p:spPr>
          <a:xfrm>
            <a:off x="4894018" y="5099707"/>
            <a:ext cx="2403963" cy="1154115"/>
          </a:xfrm>
          <a:prstGeom prst="rect">
            <a:avLst/>
          </a:prstGeom>
        </p:spPr>
      </p:pic>
    </p:spTree>
    <p:extLst>
      <p:ext uri="{BB962C8B-B14F-4D97-AF65-F5344CB8AC3E}">
        <p14:creationId xmlns:p14="http://schemas.microsoft.com/office/powerpoint/2010/main" val="177802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answer did the queen expect to hear from the mirror?</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30237"/>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a:solidFill>
                  <a:srgbClr val="000000"/>
                </a:solidFill>
                <a:latin typeface="Century Gothic" panose="020B0502020202020204" pitchFamily="34" charset="0"/>
              </a:rPr>
              <a:t>The queen expected the mirror to say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3023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30237"/>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queen expected the mirror to say</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that she was the fairest</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of them all.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13AC6BDF-6A5E-781C-3B64-A177A8ECC96F}"/>
              </a:ext>
            </a:extLst>
          </p:cNvPr>
          <p:cNvPicPr>
            <a:picLocks noChangeAspect="1"/>
          </p:cNvPicPr>
          <p:nvPr/>
        </p:nvPicPr>
        <p:blipFill>
          <a:blip r:embed="rId7"/>
          <a:stretch>
            <a:fillRect/>
          </a:stretch>
        </p:blipFill>
        <p:spPr>
          <a:xfrm>
            <a:off x="511862" y="803930"/>
            <a:ext cx="8643102" cy="5936236"/>
          </a:xfrm>
          <a:prstGeom prst="rect">
            <a:avLst/>
          </a:prstGeom>
        </p:spPr>
      </p:pic>
    </p:spTree>
    <p:extLst>
      <p:ext uri="{BB962C8B-B14F-4D97-AF65-F5344CB8AC3E}">
        <p14:creationId xmlns:p14="http://schemas.microsoft.com/office/powerpoint/2010/main" val="351557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012281" y="875251"/>
            <a:ext cx="4476743" cy="1569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is the setting and who are the characters in Snow White and the Seven Miners?</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 name="Picture 1">
            <a:extLst>
              <a:ext uri="{FF2B5EF4-FFF2-40B4-BE49-F238E27FC236}">
                <a16:creationId xmlns:a16="http://schemas.microsoft.com/office/drawing/2014/main" id="{21974EBF-456B-9F62-A939-B0F7FD4A59AE}"/>
              </a:ext>
            </a:extLst>
          </p:cNvPr>
          <p:cNvPicPr>
            <a:picLocks noChangeAspect="1"/>
          </p:cNvPicPr>
          <p:nvPr/>
        </p:nvPicPr>
        <p:blipFill>
          <a:blip r:embed="rId9"/>
          <a:stretch>
            <a:fillRect/>
          </a:stretch>
        </p:blipFill>
        <p:spPr>
          <a:xfrm>
            <a:off x="333513" y="875251"/>
            <a:ext cx="5843384" cy="4025876"/>
          </a:xfrm>
          <a:prstGeom prst="rect">
            <a:avLst/>
          </a:prstGeom>
        </p:spPr>
      </p:pic>
      <p:sp>
        <p:nvSpPr>
          <p:cNvPr id="3" name="TextBox 2">
            <a:extLst>
              <a:ext uri="{FF2B5EF4-FFF2-40B4-BE49-F238E27FC236}">
                <a16:creationId xmlns:a16="http://schemas.microsoft.com/office/drawing/2014/main" id="{BE1A9DE3-9A56-7E32-2978-D2F06F63AD3B}"/>
              </a:ext>
            </a:extLst>
          </p:cNvPr>
          <p:cNvSpPr txBox="1"/>
          <p:nvPr/>
        </p:nvSpPr>
        <p:spPr>
          <a:xfrm>
            <a:off x="7012281" y="3024143"/>
            <a:ext cx="4476743" cy="646331"/>
          </a:xfrm>
          <a:prstGeom prst="rect">
            <a:avLst/>
          </a:prstGeom>
          <a:noFill/>
        </p:spPr>
        <p:txBody>
          <a:bodyPr wrap="square" rtlCol="0">
            <a:spAutoFit/>
          </a:bodyPr>
          <a:lstStyle/>
          <a:p>
            <a:r>
              <a:rPr lang="en-AU">
                <a:solidFill>
                  <a:schemeClr val="bg1"/>
                </a:solidFill>
                <a:latin typeface="Century Gothic" panose="020B0502020202020204" pitchFamily="34" charset="0"/>
              </a:rPr>
              <a:t>The setting of Snow White is a kingdom a long time ago. </a:t>
            </a:r>
          </a:p>
        </p:txBody>
      </p:sp>
      <p:sp>
        <p:nvSpPr>
          <p:cNvPr id="4" name="TextBox 3">
            <a:extLst>
              <a:ext uri="{FF2B5EF4-FFF2-40B4-BE49-F238E27FC236}">
                <a16:creationId xmlns:a16="http://schemas.microsoft.com/office/drawing/2014/main" id="{F124EDBB-555A-C81D-47DB-9B277F2BC85A}"/>
              </a:ext>
            </a:extLst>
          </p:cNvPr>
          <p:cNvSpPr txBox="1"/>
          <p:nvPr/>
        </p:nvSpPr>
        <p:spPr>
          <a:xfrm>
            <a:off x="7012281" y="3833857"/>
            <a:ext cx="4476743" cy="923330"/>
          </a:xfrm>
          <a:prstGeom prst="rect">
            <a:avLst/>
          </a:prstGeom>
          <a:noFill/>
        </p:spPr>
        <p:txBody>
          <a:bodyPr wrap="square" rtlCol="0">
            <a:spAutoFit/>
          </a:bodyPr>
          <a:lstStyle/>
          <a:p>
            <a:r>
              <a:rPr lang="en-AU">
                <a:solidFill>
                  <a:schemeClr val="bg1"/>
                </a:solidFill>
                <a:latin typeface="Century Gothic" panose="020B0502020202020204" pitchFamily="34" charset="0"/>
              </a:rPr>
              <a:t>The characters are Snow White, the queen, the huntsman and the seven miners. </a:t>
            </a:r>
          </a:p>
        </p:txBody>
      </p:sp>
    </p:spTree>
    <p:extLst>
      <p:ext uri="{BB962C8B-B14F-4D97-AF65-F5344CB8AC3E}">
        <p14:creationId xmlns:p14="http://schemas.microsoft.com/office/powerpoint/2010/main" val="209584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2.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32754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who, where and an adjective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Answer the questions in note form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Use the notes to say the sentence, in this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Who</a:t>
            </a:r>
            <a:r>
              <a:rPr kumimoji="0" lang="en-AU" sz="2000" b="1"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(did)what </a:t>
            </a: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endParaRPr kumimoji="0" lang="en-AU" sz="2000" b="1" i="0" u="none" strike="noStrike" kern="1200" cap="none" spc="0" normalizeH="0" baseline="0" noProof="0">
              <a:ln>
                <a:noFill/>
              </a:ln>
              <a:solidFill>
                <a:prstClr val="black"/>
              </a:solidFill>
              <a:effectLst/>
              <a:highlight>
                <a:srgbClr val="FFFF00"/>
              </a:highligh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    Add an </a:t>
            </a:r>
            <a:r>
              <a:rPr kumimoji="0" lang="en-AU"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adjective</a:t>
            </a: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to the ‘who’ or the ‘where’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    Write your sentence using correct punctuation.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FF0066"/>
                </a:solidFill>
                <a:effectLst/>
                <a:highlight>
                  <a:srgbClr val="FFFF00"/>
                </a:highlight>
                <a:uLnTx/>
                <a:uFillTx/>
                <a:latin typeface="Century Gothic" panose="020B0502020202020204" pitchFamily="34" charset="0"/>
                <a:ea typeface="+mn-ea"/>
                <a:cs typeface="+mn-cs"/>
              </a:rPr>
              <a:t>W</a:t>
            </a:r>
            <a:r>
              <a:rPr kumimoji="0" lang="en-AU" sz="20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ho</a:t>
            </a:r>
            <a:r>
              <a:rPr kumimoji="0" lang="en-AU" sz="2000" b="1"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(did)what </a:t>
            </a: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r>
              <a:rPr kumimoji="0" lang="en-AU" sz="2000" b="1" i="0" u="none" strike="noStrike" kern="1200" cap="none" spc="0" normalizeH="0" baseline="0" noProof="0">
                <a:ln>
                  <a:noFill/>
                </a:ln>
                <a:solidFill>
                  <a:prstClr val="black"/>
                </a:solidFill>
                <a:effectLst/>
                <a:highlight>
                  <a:srgbClr val="FFFF00"/>
                </a:highligh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4.    Read your sentence – does it sound right? </a:t>
            </a:r>
          </a:p>
          <a:p>
            <a:pPr marL="0" marR="0" lvl="0" indent="0" algn="ctr" defTabSz="914400" rtl="0" eaLnBrk="1" fontAlgn="auto" latinLnBrk="0" hangingPunct="1">
              <a:lnSpc>
                <a:spcPct val="150000"/>
              </a:lnSpc>
              <a:spcBef>
                <a:spcPts val="0"/>
              </a:spcBef>
              <a:spcAft>
                <a:spcPts val="1200"/>
              </a:spcAft>
              <a:buClrTx/>
              <a:buSzTx/>
              <a:buFontTx/>
              <a:buNone/>
              <a:tabLst/>
              <a:defRPr/>
            </a:pPr>
            <a:endPar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b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b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Snow White sat</a:t>
            </a:r>
            <a:r>
              <a:rPr kumimoji="0" lang="en-AU" sz="2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on the tiny bed</a:t>
            </a: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4" name="TextBox 13">
            <a:extLst>
              <a:ext uri="{FF2B5EF4-FFF2-40B4-BE49-F238E27FC236}">
                <a16:creationId xmlns:a16="http://schemas.microsoft.com/office/drawing/2014/main" id="{A3717C8E-EDC9-CEC7-7511-BB24773E42E0}"/>
              </a:ext>
            </a:extLst>
          </p:cNvPr>
          <p:cNvSpPr txBox="1"/>
          <p:nvPr/>
        </p:nvSpPr>
        <p:spPr>
          <a:xfrm>
            <a:off x="1081015" y="4204630"/>
            <a:ext cx="56715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600">
                <a:solidFill>
                  <a:srgbClr val="ED7D31"/>
                </a:solidFill>
                <a:latin typeface="Century Gothic" panose="020B0502020202020204" pitchFamily="34" charset="0"/>
              </a:rPr>
              <a:t>She</a:t>
            </a:r>
            <a:r>
              <a:rPr kumimoji="0" lang="en-AU" sz="36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 </a:t>
            </a:r>
            <a:r>
              <a:rPr lang="en-AU" sz="3600">
                <a:solidFill>
                  <a:srgbClr val="00B050"/>
                </a:solidFill>
                <a:latin typeface="Century Gothic" panose="020B0502020202020204" pitchFamily="34" charset="0"/>
              </a:rPr>
              <a:t>sat</a:t>
            </a:r>
            <a:r>
              <a:rPr kumimoji="0" lang="en-AU" sz="36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a:t>
            </a:r>
          </a:p>
        </p:txBody>
      </p:sp>
      <p:sp>
        <p:nvSpPr>
          <p:cNvPr id="15" name="TextBox 14">
            <a:extLst>
              <a:ext uri="{FF2B5EF4-FFF2-40B4-BE49-F238E27FC236}">
                <a16:creationId xmlns:a16="http://schemas.microsoft.com/office/drawing/2014/main" id="{97F01E13-48AA-1B77-D1A5-C077B28EDDA1}"/>
              </a:ext>
            </a:extLst>
          </p:cNvPr>
          <p:cNvSpPr txBox="1"/>
          <p:nvPr/>
        </p:nvSpPr>
        <p:spPr>
          <a:xfrm>
            <a:off x="598128" y="4857432"/>
            <a:ext cx="1529586" cy="956159"/>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solidFill>
                <a:effectLst/>
                <a:uLnTx/>
                <a:uFillTx/>
                <a:latin typeface="Century Gothic" panose="020B0502020202020204" pitchFamily="34" charset="0"/>
                <a:ea typeface="+mn-ea"/>
                <a:cs typeface="+mn-cs"/>
              </a:rPr>
              <a:t>Who/what: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p>
        </p:txBody>
      </p:sp>
      <p:cxnSp>
        <p:nvCxnSpPr>
          <p:cNvPr id="16" name="Straight Connector 15">
            <a:extLst>
              <a:ext uri="{FF2B5EF4-FFF2-40B4-BE49-F238E27FC236}">
                <a16:creationId xmlns:a16="http://schemas.microsoft.com/office/drawing/2014/main" id="{6E47AD2D-636B-F28B-5682-87F9EE5FE7C3}"/>
              </a:ext>
            </a:extLst>
          </p:cNvPr>
          <p:cNvCxnSpPr/>
          <p:nvPr/>
        </p:nvCxnSpPr>
        <p:spPr>
          <a:xfrm>
            <a:off x="2096287" y="5336148"/>
            <a:ext cx="4790423"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CC3B47-7A3D-5211-D30B-9BE68F92AEB9}"/>
              </a:ext>
            </a:extLst>
          </p:cNvPr>
          <p:cNvCxnSpPr/>
          <p:nvPr/>
        </p:nvCxnSpPr>
        <p:spPr>
          <a:xfrm>
            <a:off x="2169392" y="5760282"/>
            <a:ext cx="4790423"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E43DF2D-9C10-F7B8-FE83-9B618B63C75D}"/>
              </a:ext>
            </a:extLst>
          </p:cNvPr>
          <p:cNvSpPr txBox="1"/>
          <p:nvPr/>
        </p:nvSpPr>
        <p:spPr>
          <a:xfrm>
            <a:off x="2096287" y="4936440"/>
            <a:ext cx="3871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Snow White</a:t>
            </a:r>
          </a:p>
        </p:txBody>
      </p:sp>
      <p:sp>
        <p:nvSpPr>
          <p:cNvPr id="23" name="TextBox 22">
            <a:extLst>
              <a:ext uri="{FF2B5EF4-FFF2-40B4-BE49-F238E27FC236}">
                <a16:creationId xmlns:a16="http://schemas.microsoft.com/office/drawing/2014/main" id="{52BE5947-96F7-60BA-EF55-17A99ED07415}"/>
              </a:ext>
            </a:extLst>
          </p:cNvPr>
          <p:cNvSpPr txBox="1"/>
          <p:nvPr/>
        </p:nvSpPr>
        <p:spPr>
          <a:xfrm>
            <a:off x="2096287" y="5365264"/>
            <a:ext cx="3871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on the </a:t>
            </a:r>
            <a:r>
              <a:rPr kumimoji="0" lang="en-AU" sz="24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tiny </a:t>
            </a:r>
            <a:r>
              <a:rPr kumimoji="0" lang="en-AU" sz="240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bed</a:t>
            </a:r>
            <a:endPar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0DBC6A17-45E4-3C94-D585-3AFFD66C9EB6}"/>
              </a:ext>
            </a:extLst>
          </p:cNvPr>
          <p:cNvPicPr>
            <a:picLocks noChangeAspect="1"/>
          </p:cNvPicPr>
          <p:nvPr/>
        </p:nvPicPr>
        <p:blipFill>
          <a:blip r:embed="rId6"/>
          <a:stretch>
            <a:fillRect/>
          </a:stretch>
        </p:blipFill>
        <p:spPr>
          <a:xfrm>
            <a:off x="7270538" y="2011348"/>
            <a:ext cx="4522630" cy="3115925"/>
          </a:xfrm>
          <a:prstGeom prst="rect">
            <a:avLst/>
          </a:prstGeom>
        </p:spPr>
      </p:pic>
    </p:spTree>
    <p:extLst>
      <p:ext uri="{BB962C8B-B14F-4D97-AF65-F5344CB8AC3E}">
        <p14:creationId xmlns:p14="http://schemas.microsoft.com/office/powerpoint/2010/main" val="169912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p:bldP spid="23" grpId="0"/>
    </p:bldLst>
  </p:timing>
</p:sld>
</file>

<file path=ppt/slides/slide313.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32754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who, where and an adjective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Answer the questions in note form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Use the notes to say the sentence, in this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Who</a:t>
            </a:r>
            <a:r>
              <a:rPr kumimoji="0" lang="en-AU" sz="2000" b="1"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(did)what </a:t>
            </a: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endParaRPr kumimoji="0" lang="en-AU" sz="2000" b="1" i="0" u="none" strike="noStrike" kern="1200" cap="none" spc="0" normalizeH="0" baseline="0" noProof="0">
              <a:ln>
                <a:noFill/>
              </a:ln>
              <a:solidFill>
                <a:prstClr val="black"/>
              </a:solidFill>
              <a:effectLst/>
              <a:highlight>
                <a:srgbClr val="FFFF00"/>
              </a:highligh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    Add an </a:t>
            </a:r>
            <a:r>
              <a:rPr kumimoji="0" lang="en-AU"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adjective</a:t>
            </a: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to the ‘who’ or the ‘where’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    Write your sentence using correct punctuation.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FF0066"/>
                </a:solidFill>
                <a:effectLst/>
                <a:highlight>
                  <a:srgbClr val="FFFF00"/>
                </a:highlight>
                <a:uLnTx/>
                <a:uFillTx/>
                <a:latin typeface="Century Gothic" panose="020B0502020202020204" pitchFamily="34" charset="0"/>
                <a:ea typeface="+mn-ea"/>
                <a:cs typeface="+mn-cs"/>
              </a:rPr>
              <a:t>W</a:t>
            </a:r>
            <a:r>
              <a:rPr kumimoji="0" lang="en-AU" sz="20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ho</a:t>
            </a:r>
            <a:r>
              <a:rPr kumimoji="0" lang="en-AU" sz="2000" b="1"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(did)what </a:t>
            </a: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r>
              <a:rPr kumimoji="0" lang="en-AU" sz="2000" b="1" i="0" u="none" strike="noStrike" kern="1200" cap="none" spc="0" normalizeH="0" baseline="0" noProof="0">
                <a:ln>
                  <a:noFill/>
                </a:ln>
                <a:solidFill>
                  <a:prstClr val="black"/>
                </a:solidFill>
                <a:effectLst/>
                <a:highlight>
                  <a:srgbClr val="FFFF00"/>
                </a:highligh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4.    Read your sentence – does it sound right? </a:t>
            </a:r>
          </a:p>
          <a:p>
            <a:pPr marL="0" marR="0" lvl="0" indent="0" algn="ctr" defTabSz="914400" rtl="0" eaLnBrk="1" fontAlgn="auto" latinLnBrk="0" hangingPunct="1">
              <a:lnSpc>
                <a:spcPct val="150000"/>
              </a:lnSpc>
              <a:spcBef>
                <a:spcPts val="0"/>
              </a:spcBef>
              <a:spcAft>
                <a:spcPts val="1200"/>
              </a:spcAft>
              <a:buClrTx/>
              <a:buSzTx/>
              <a:buFontTx/>
              <a:buNone/>
              <a:tabLst/>
              <a:defRPr/>
            </a:pPr>
            <a:endPar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b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b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Snow White sat on the ____________ bed.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4" name="TextBox 13">
            <a:extLst>
              <a:ext uri="{FF2B5EF4-FFF2-40B4-BE49-F238E27FC236}">
                <a16:creationId xmlns:a16="http://schemas.microsoft.com/office/drawing/2014/main" id="{A3717C8E-EDC9-CEC7-7511-BB24773E42E0}"/>
              </a:ext>
            </a:extLst>
          </p:cNvPr>
          <p:cNvSpPr txBox="1"/>
          <p:nvPr/>
        </p:nvSpPr>
        <p:spPr>
          <a:xfrm>
            <a:off x="1081015" y="4204630"/>
            <a:ext cx="56715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She </a:t>
            </a:r>
            <a:r>
              <a:rPr lang="en-AU" sz="3600">
                <a:solidFill>
                  <a:srgbClr val="00B050"/>
                </a:solidFill>
                <a:latin typeface="Century Gothic" panose="020B0502020202020204" pitchFamily="34" charset="0"/>
              </a:rPr>
              <a:t>sat</a:t>
            </a:r>
            <a:r>
              <a:rPr kumimoji="0" lang="en-AU" sz="36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a:t>
            </a:r>
          </a:p>
        </p:txBody>
      </p:sp>
      <p:sp>
        <p:nvSpPr>
          <p:cNvPr id="15" name="TextBox 14">
            <a:extLst>
              <a:ext uri="{FF2B5EF4-FFF2-40B4-BE49-F238E27FC236}">
                <a16:creationId xmlns:a16="http://schemas.microsoft.com/office/drawing/2014/main" id="{97F01E13-48AA-1B77-D1A5-C077B28EDDA1}"/>
              </a:ext>
            </a:extLst>
          </p:cNvPr>
          <p:cNvSpPr txBox="1"/>
          <p:nvPr/>
        </p:nvSpPr>
        <p:spPr>
          <a:xfrm>
            <a:off x="598128" y="4857432"/>
            <a:ext cx="1529586" cy="956159"/>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solidFill>
                <a:effectLst/>
                <a:uLnTx/>
                <a:uFillTx/>
                <a:latin typeface="Century Gothic" panose="020B0502020202020204" pitchFamily="34" charset="0"/>
                <a:ea typeface="+mn-ea"/>
                <a:cs typeface="+mn-cs"/>
              </a:rPr>
              <a:t>Who/what: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p>
        </p:txBody>
      </p:sp>
      <p:cxnSp>
        <p:nvCxnSpPr>
          <p:cNvPr id="16" name="Straight Connector 15">
            <a:extLst>
              <a:ext uri="{FF2B5EF4-FFF2-40B4-BE49-F238E27FC236}">
                <a16:creationId xmlns:a16="http://schemas.microsoft.com/office/drawing/2014/main" id="{6E47AD2D-636B-F28B-5682-87F9EE5FE7C3}"/>
              </a:ext>
            </a:extLst>
          </p:cNvPr>
          <p:cNvCxnSpPr/>
          <p:nvPr/>
        </p:nvCxnSpPr>
        <p:spPr>
          <a:xfrm>
            <a:off x="2096287" y="5336148"/>
            <a:ext cx="4790423"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CC3B47-7A3D-5211-D30B-9BE68F92AEB9}"/>
              </a:ext>
            </a:extLst>
          </p:cNvPr>
          <p:cNvCxnSpPr/>
          <p:nvPr/>
        </p:nvCxnSpPr>
        <p:spPr>
          <a:xfrm>
            <a:off x="2169392" y="5760282"/>
            <a:ext cx="4790423"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E43DF2D-9C10-F7B8-FE83-9B618B63C75D}"/>
              </a:ext>
            </a:extLst>
          </p:cNvPr>
          <p:cNvSpPr txBox="1"/>
          <p:nvPr/>
        </p:nvSpPr>
        <p:spPr>
          <a:xfrm>
            <a:off x="2096287" y="4904541"/>
            <a:ext cx="3871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Snow White</a:t>
            </a:r>
          </a:p>
        </p:txBody>
      </p:sp>
      <p:sp>
        <p:nvSpPr>
          <p:cNvPr id="23" name="TextBox 22">
            <a:extLst>
              <a:ext uri="{FF2B5EF4-FFF2-40B4-BE49-F238E27FC236}">
                <a16:creationId xmlns:a16="http://schemas.microsoft.com/office/drawing/2014/main" id="{52BE5947-96F7-60BA-EF55-17A99ED07415}"/>
              </a:ext>
            </a:extLst>
          </p:cNvPr>
          <p:cNvSpPr txBox="1"/>
          <p:nvPr/>
        </p:nvSpPr>
        <p:spPr>
          <a:xfrm>
            <a:off x="2096287" y="5346373"/>
            <a:ext cx="3871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on the ___________ bed</a:t>
            </a:r>
          </a:p>
        </p:txBody>
      </p:sp>
      <p:pic>
        <p:nvPicPr>
          <p:cNvPr id="2" name="Picture 1">
            <a:extLst>
              <a:ext uri="{FF2B5EF4-FFF2-40B4-BE49-F238E27FC236}">
                <a16:creationId xmlns:a16="http://schemas.microsoft.com/office/drawing/2014/main" id="{8F84E80B-CB3B-7B9C-4968-FC2F9E8C1D07}"/>
              </a:ext>
            </a:extLst>
          </p:cNvPr>
          <p:cNvPicPr>
            <a:picLocks noChangeAspect="1"/>
          </p:cNvPicPr>
          <p:nvPr/>
        </p:nvPicPr>
        <p:blipFill>
          <a:blip r:embed="rId6"/>
          <a:stretch>
            <a:fillRect/>
          </a:stretch>
        </p:blipFill>
        <p:spPr>
          <a:xfrm>
            <a:off x="7270538" y="2011348"/>
            <a:ext cx="4522630" cy="3115925"/>
          </a:xfrm>
          <a:prstGeom prst="rect">
            <a:avLst/>
          </a:prstGeom>
        </p:spPr>
      </p:pic>
    </p:spTree>
    <p:extLst>
      <p:ext uri="{BB962C8B-B14F-4D97-AF65-F5344CB8AC3E}">
        <p14:creationId xmlns:p14="http://schemas.microsoft.com/office/powerpoint/2010/main" val="77979904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Snow White and the Seven Miners Part 2</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17</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 </a:t>
            </a:r>
            <a:r>
              <a:rPr kumimoji="0" lang="en-US" sz="2400" b="0" i="0"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What happens in Snow White and the Seven Miners?</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175265823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rage</a:t>
            </a:r>
          </a:p>
        </p:txBody>
      </p:sp>
      <p:sp>
        <p:nvSpPr>
          <p:cNvPr id="6" name="Oval 5">
            <a:extLst>
              <a:ext uri="{FF2B5EF4-FFF2-40B4-BE49-F238E27FC236}">
                <a16:creationId xmlns:a16="http://schemas.microsoft.com/office/drawing/2014/main" id="{4EED4316-6FEF-42DE-BEA5-29313CDC04AC}"/>
              </a:ext>
            </a:extLst>
          </p:cNvPr>
          <p:cNvSpPr/>
          <p:nvPr/>
        </p:nvSpPr>
        <p:spPr>
          <a:xfrm>
            <a:off x="6505754" y="428862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4261838" y="428862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Arc 2">
            <a:extLst>
              <a:ext uri="{FF2B5EF4-FFF2-40B4-BE49-F238E27FC236}">
                <a16:creationId xmlns:a16="http://schemas.microsoft.com/office/drawing/2014/main" id="{09D490D8-F7DC-E906-07F2-BF59BEB5E58F}"/>
              </a:ext>
            </a:extLst>
          </p:cNvPr>
          <p:cNvSpPr/>
          <p:nvPr/>
        </p:nvSpPr>
        <p:spPr>
          <a:xfrm rot="7878428">
            <a:off x="4676699" y="1020342"/>
            <a:ext cx="3407391" cy="3863651"/>
          </a:xfrm>
          <a:prstGeom prst="arc">
            <a:avLst/>
          </a:prstGeom>
          <a:ln w="1016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144188296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6000">
                <a:effectLst/>
                <a:latin typeface="Century Gothic" panose="020B0502020202020204" pitchFamily="34" charset="0"/>
                <a:ea typeface="Calibri" panose="020F0502020204030204" pitchFamily="34" charset="0"/>
                <a:cs typeface="Times New Roman" panose="02020603050405020304" pitchFamily="18" charset="0"/>
              </a:rPr>
              <a:t>Rage means anger.</a:t>
            </a:r>
            <a:endParaRPr kumimoji="0" lang="en-US" sz="6000" b="0" i="0" u="sng" strike="noStrike" kern="1200" cap="none" spc="0" normalizeH="0" baseline="0" noProof="0">
              <a:ln>
                <a:noFill/>
              </a:ln>
              <a:effectLst/>
              <a:uLnTx/>
              <a:uFillTx/>
              <a:latin typeface="Century Gothic" panose="020B0502020202020204" pitchFamily="34" charset="0"/>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150034681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rage</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rage</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rage</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rage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pic>
        <p:nvPicPr>
          <p:cNvPr id="3" name="Picture 2" descr="A person with his mouth open and fists in his mouth&#10;&#10;Description automatically generated">
            <a:extLst>
              <a:ext uri="{FF2B5EF4-FFF2-40B4-BE49-F238E27FC236}">
                <a16:creationId xmlns:a16="http://schemas.microsoft.com/office/drawing/2014/main" id="{52F5E89E-F3DD-A9E8-D65E-D7A3CFF2E6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141" y="1700177"/>
            <a:ext cx="5669280" cy="3438144"/>
          </a:xfrm>
          <a:prstGeom prst="rect">
            <a:avLst/>
          </a:prstGeom>
        </p:spPr>
      </p:pic>
      <p:pic>
        <p:nvPicPr>
          <p:cNvPr id="5" name="Picture 4" descr="A person with his arms raised&#10;&#10;Description automatically generated">
            <a:extLst>
              <a:ext uri="{FF2B5EF4-FFF2-40B4-BE49-F238E27FC236}">
                <a16:creationId xmlns:a16="http://schemas.microsoft.com/office/drawing/2014/main" id="{6490B4F5-FED4-B5B3-805B-54034E849B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9707" y="1700177"/>
            <a:ext cx="5669280" cy="3438144"/>
          </a:xfrm>
          <a:prstGeom prst="rect">
            <a:avLst/>
          </a:prstGeom>
        </p:spPr>
      </p:pic>
    </p:spTree>
    <p:extLst>
      <p:ext uri="{BB962C8B-B14F-4D97-AF65-F5344CB8AC3E}">
        <p14:creationId xmlns:p14="http://schemas.microsoft.com/office/powerpoint/2010/main" val="301836786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rage</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rage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person with her hands up&#10;&#10;Description automatically generated">
            <a:extLst>
              <a:ext uri="{FF2B5EF4-FFF2-40B4-BE49-F238E27FC236}">
                <a16:creationId xmlns:a16="http://schemas.microsoft.com/office/drawing/2014/main" id="{1E414AC6-4F43-9B61-441C-DBB2315F97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2203059"/>
            <a:ext cx="5669280" cy="3438144"/>
          </a:xfrm>
          <a:prstGeom prst="rect">
            <a:avLst/>
          </a:prstGeom>
        </p:spPr>
      </p:pic>
    </p:spTree>
    <p:extLst>
      <p:ext uri="{BB962C8B-B14F-4D97-AF65-F5344CB8AC3E}">
        <p14:creationId xmlns:p14="http://schemas.microsoft.com/office/powerpoint/2010/main" val="157549077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rage</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rage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person holding a cup&#10;&#10;Description automatically generated">
            <a:extLst>
              <a:ext uri="{FF2B5EF4-FFF2-40B4-BE49-F238E27FC236}">
                <a16:creationId xmlns:a16="http://schemas.microsoft.com/office/drawing/2014/main" id="{9091C2C4-B0C4-AFD4-B942-5CFE7636EF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2150799"/>
            <a:ext cx="5669280" cy="3438144"/>
          </a:xfrm>
          <a:prstGeom prst="rect">
            <a:avLst/>
          </a:prstGeom>
        </p:spPr>
      </p:pic>
    </p:spTree>
    <p:extLst>
      <p:ext uri="{BB962C8B-B14F-4D97-AF65-F5344CB8AC3E}">
        <p14:creationId xmlns:p14="http://schemas.microsoft.com/office/powerpoint/2010/main" val="2182932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2" name="Picture 1">
            <a:extLst>
              <a:ext uri="{FF2B5EF4-FFF2-40B4-BE49-F238E27FC236}">
                <a16:creationId xmlns:a16="http://schemas.microsoft.com/office/drawing/2014/main" id="{7C5259D7-1239-0233-D03C-99E821A644B4}"/>
              </a:ext>
            </a:extLst>
          </p:cNvPr>
          <p:cNvPicPr>
            <a:picLocks noChangeAspect="1"/>
          </p:cNvPicPr>
          <p:nvPr/>
        </p:nvPicPr>
        <p:blipFill>
          <a:blip r:embed="rId3"/>
          <a:stretch>
            <a:fillRect/>
          </a:stretch>
        </p:blipFill>
        <p:spPr>
          <a:xfrm>
            <a:off x="5525742" y="733109"/>
            <a:ext cx="3540111" cy="5738406"/>
          </a:xfrm>
          <a:prstGeom prst="rect">
            <a:avLst/>
          </a:prstGeom>
        </p:spPr>
      </p:pic>
      <p:sp>
        <p:nvSpPr>
          <p:cNvPr id="7" name="TextBox 6">
            <a:extLst>
              <a:ext uri="{FF2B5EF4-FFF2-40B4-BE49-F238E27FC236}">
                <a16:creationId xmlns:a16="http://schemas.microsoft.com/office/drawing/2014/main" id="{B15E2775-1866-DDEF-DBDC-6B6BBA4E8A24}"/>
              </a:ext>
            </a:extLst>
          </p:cNvPr>
          <p:cNvSpPr txBox="1"/>
          <p:nvPr/>
        </p:nvSpPr>
        <p:spPr>
          <a:xfrm>
            <a:off x="244863" y="1733613"/>
            <a:ext cx="4887208" cy="4188775"/>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What Are Kings and Queens?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Kings and queens are rulers of land and people, known as kingdoms. They become leaders because they are born into royal families. They also have important work to do making decisions and rules, and they have a lot of responsibilities. Things that belong to them are called ‘royal’. </a:t>
            </a:r>
          </a:p>
        </p:txBody>
      </p:sp>
      <p:sp>
        <p:nvSpPr>
          <p:cNvPr id="8" name="TextBox 7">
            <a:extLst>
              <a:ext uri="{FF2B5EF4-FFF2-40B4-BE49-F238E27FC236}">
                <a16:creationId xmlns:a16="http://schemas.microsoft.com/office/drawing/2014/main" id="{9FB50BE8-1639-8C04-E6E1-CAF380E49D36}"/>
              </a:ext>
            </a:extLst>
          </p:cNvPr>
          <p:cNvSpPr txBox="1"/>
          <p:nvPr/>
        </p:nvSpPr>
        <p:spPr>
          <a:xfrm>
            <a:off x="9281896" y="3084317"/>
            <a:ext cx="2665241" cy="3265446"/>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 this picture, King Richard is holding a royal orb and a royal sceptre. These objects remind people that he is in charge. </a:t>
            </a:r>
          </a:p>
        </p:txBody>
      </p:sp>
      <p:pic>
        <p:nvPicPr>
          <p:cNvPr id="9" name="Picture 8">
            <a:extLst>
              <a:ext uri="{FF2B5EF4-FFF2-40B4-BE49-F238E27FC236}">
                <a16:creationId xmlns:a16="http://schemas.microsoft.com/office/drawing/2014/main" id="{C283DF11-51E9-C9BC-E11B-B5F0CFE6E8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10" name="Text Placeholder 1">
            <a:extLst>
              <a:ext uri="{FF2B5EF4-FFF2-40B4-BE49-F238E27FC236}">
                <a16:creationId xmlns:a16="http://schemas.microsoft.com/office/drawing/2014/main" id="{3171F149-8C12-745F-62B4-7EE065E3312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1" name="Text Placeholder 1">
            <a:extLst>
              <a:ext uri="{FF2B5EF4-FFF2-40B4-BE49-F238E27FC236}">
                <a16:creationId xmlns:a16="http://schemas.microsoft.com/office/drawing/2014/main" id="{ACB9E55A-4D2D-062B-CC82-171544C80267}"/>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do kings and queens do?</a:t>
            </a:r>
          </a:p>
        </p:txBody>
      </p:sp>
      <p:pic>
        <p:nvPicPr>
          <p:cNvPr id="13" name="Picture Placeholder 12">
            <a:extLst>
              <a:ext uri="{FF2B5EF4-FFF2-40B4-BE49-F238E27FC236}">
                <a16:creationId xmlns:a16="http://schemas.microsoft.com/office/drawing/2014/main" id="{1CCE6E6A-8AB0-14E6-DB32-AFB6F3B6402B}"/>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14" name="Text Placeholder 1">
            <a:extLst>
              <a:ext uri="{FF2B5EF4-FFF2-40B4-BE49-F238E27FC236}">
                <a16:creationId xmlns:a16="http://schemas.microsoft.com/office/drawing/2014/main" id="{309353B6-5ADB-E835-7907-3231B135B59C}"/>
              </a:ext>
            </a:extLst>
          </p:cNvPr>
          <p:cNvSpPr txBox="1">
            <a:spLocks/>
          </p:cNvSpPr>
          <p:nvPr/>
        </p:nvSpPr>
        <p:spPr>
          <a:xfrm>
            <a:off x="10212636" y="1083902"/>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Kings and queens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16" name="Picture 15" descr="Logo, icon&#10;&#10;Description automatically generated">
            <a:extLst>
              <a:ext uri="{FF2B5EF4-FFF2-40B4-BE49-F238E27FC236}">
                <a16:creationId xmlns:a16="http://schemas.microsoft.com/office/drawing/2014/main" id="{6E4D906C-3C35-B8F3-9DEB-7DCF7D0B0B10}"/>
              </a:ext>
            </a:extLst>
          </p:cNvPr>
          <p:cNvPicPr>
            <a:picLocks noChangeAspect="1"/>
          </p:cNvPicPr>
          <p:nvPr/>
        </p:nvPicPr>
        <p:blipFill>
          <a:blip r:embed="rId6"/>
          <a:stretch>
            <a:fillRect/>
          </a:stretch>
        </p:blipFill>
        <p:spPr>
          <a:xfrm>
            <a:off x="9644634" y="1419458"/>
            <a:ext cx="468000" cy="468000"/>
          </a:xfrm>
          <a:prstGeom prst="rect">
            <a:avLst/>
          </a:prstGeom>
        </p:spPr>
      </p:pic>
      <p:sp>
        <p:nvSpPr>
          <p:cNvPr id="19" name="Text Placeholder 1">
            <a:extLst>
              <a:ext uri="{FF2B5EF4-FFF2-40B4-BE49-F238E27FC236}">
                <a16:creationId xmlns:a16="http://schemas.microsoft.com/office/drawing/2014/main" id="{B7839CF8-E2F1-44AC-A3BD-DE65AA102E41}"/>
              </a:ext>
            </a:extLst>
          </p:cNvPr>
          <p:cNvSpPr txBox="1">
            <a:spLocks/>
          </p:cNvSpPr>
          <p:nvPr/>
        </p:nvSpPr>
        <p:spPr>
          <a:xfrm>
            <a:off x="10212636" y="1064038"/>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Kings and queens </a:t>
            </a:r>
            <a:r>
              <a:rPr lang="en-AU" sz="1400" b="1">
                <a:solidFill>
                  <a:srgbClr val="000000"/>
                </a:solidFill>
                <a:latin typeface="Century Gothic" panose="020B0502020202020204" pitchFamily="34" charset="0"/>
              </a:rPr>
              <a:t>rule kingdoms. They make decisions and rules for their land and people.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6682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I felt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rage</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when the boy stole my toy. </a:t>
            </a:r>
          </a:p>
        </p:txBody>
      </p:sp>
    </p:spTree>
    <p:extLst>
      <p:ext uri="{BB962C8B-B14F-4D97-AF65-F5344CB8AC3E}">
        <p14:creationId xmlns:p14="http://schemas.microsoft.com/office/powerpoint/2010/main" val="105592223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200">
                <a:solidFill>
                  <a:srgbClr val="003A47"/>
                </a:solidFill>
                <a:latin typeface="Century Gothic" panose="020B0502020202020204" pitchFamily="34" charset="0"/>
                <a:cs typeface="Manjari" panose="02000503000000000000" pitchFamily="2" charset="0"/>
              </a:rPr>
              <a:t>Dave felt </a:t>
            </a:r>
            <a:r>
              <a:rPr lang="en-US" sz="6200">
                <a:solidFill>
                  <a:srgbClr val="FF0000"/>
                </a:solidFill>
                <a:latin typeface="Century Gothic" panose="020B0502020202020204" pitchFamily="34" charset="0"/>
                <a:cs typeface="Manjari" panose="02000503000000000000" pitchFamily="2" charset="0"/>
              </a:rPr>
              <a:t>rage</a:t>
            </a:r>
            <a:r>
              <a:rPr lang="en-US" sz="6200">
                <a:solidFill>
                  <a:srgbClr val="003A47"/>
                </a:solidFill>
                <a:latin typeface="Century Gothic" panose="020B0502020202020204" pitchFamily="34" charset="0"/>
                <a:cs typeface="Manjari" panose="02000503000000000000" pitchFamily="2" charset="0"/>
              </a:rPr>
              <a:t>, but he took some deep breaths to calm down. </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363555164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After she felt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rage</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Sal clenched her fists and shouted. </a:t>
            </a:r>
          </a:p>
        </p:txBody>
      </p:sp>
    </p:spTree>
    <p:extLst>
      <p:ext uri="{BB962C8B-B14F-4D97-AF65-F5344CB8AC3E}">
        <p14:creationId xmlns:p14="http://schemas.microsoft.com/office/powerpoint/2010/main" val="372714729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rage</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rage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 name="Picture 2" descr="A child lying in the grass with her hands up&#10;&#10;Description automatically generated">
            <a:extLst>
              <a:ext uri="{FF2B5EF4-FFF2-40B4-BE49-F238E27FC236}">
                <a16:creationId xmlns:a16="http://schemas.microsoft.com/office/drawing/2014/main" id="{7391B68F-124E-E5DC-2C09-9854FF7754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6381" y="700285"/>
            <a:ext cx="3997739" cy="2424435"/>
          </a:xfrm>
          <a:prstGeom prst="rect">
            <a:avLst/>
          </a:prstGeom>
        </p:spPr>
      </p:pic>
      <p:pic>
        <p:nvPicPr>
          <p:cNvPr id="5" name="Picture 4" descr="A close-up of a young child&#10;&#10;Description automatically generated">
            <a:extLst>
              <a:ext uri="{FF2B5EF4-FFF2-40B4-BE49-F238E27FC236}">
                <a16:creationId xmlns:a16="http://schemas.microsoft.com/office/drawing/2014/main" id="{D2D002F1-D7C8-1F7D-047A-E90828C548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339" y="700285"/>
            <a:ext cx="3972290" cy="2409002"/>
          </a:xfrm>
          <a:prstGeom prst="rect">
            <a:avLst/>
          </a:prstGeom>
        </p:spPr>
      </p:pic>
      <p:pic>
        <p:nvPicPr>
          <p:cNvPr id="8" name="Picture 7" descr="A person in a car yelling&#10;&#10;Description automatically generated">
            <a:extLst>
              <a:ext uri="{FF2B5EF4-FFF2-40B4-BE49-F238E27FC236}">
                <a16:creationId xmlns:a16="http://schemas.microsoft.com/office/drawing/2014/main" id="{A3E68DF1-BF64-B17C-13D6-2875EA4B40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5638" y="3712038"/>
            <a:ext cx="3972991" cy="2409427"/>
          </a:xfrm>
          <a:prstGeom prst="rect">
            <a:avLst/>
          </a:prstGeom>
        </p:spPr>
      </p:pic>
      <p:pic>
        <p:nvPicPr>
          <p:cNvPr id="15" name="Picture 14" descr="A person smiling with curly hair&#10;&#10;Description automatically generated">
            <a:extLst>
              <a:ext uri="{FF2B5EF4-FFF2-40B4-BE49-F238E27FC236}">
                <a16:creationId xmlns:a16="http://schemas.microsoft.com/office/drawing/2014/main" id="{F2F232C4-F6C6-0DB3-3849-DEC31A7289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1402" y="3712037"/>
            <a:ext cx="3972991" cy="2409427"/>
          </a:xfrm>
          <a:prstGeom prst="rect">
            <a:avLst/>
          </a:prstGeom>
        </p:spPr>
      </p:pic>
    </p:spTree>
    <p:extLst>
      <p:ext uri="{BB962C8B-B14F-4D97-AF65-F5344CB8AC3E}">
        <p14:creationId xmlns:p14="http://schemas.microsoft.com/office/powerpoint/2010/main" val="164916687"/>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0420" y="6210104"/>
            <a:ext cx="4255148" cy="584775"/>
          </a:xfrm>
          <a:prstGeom prst="rect">
            <a:avLst/>
          </a:prstGeom>
          <a:noFill/>
        </p:spPr>
        <p:txBody>
          <a:bodyPr wrap="square" rtlCol="0">
            <a:spAutoFit/>
          </a:bodyPr>
          <a:lstStyle/>
          <a:p>
            <a:pPr lvl="0">
              <a:defRPr/>
            </a:pPr>
            <a:r>
              <a:rPr lang="en-AU" sz="3200">
                <a:latin typeface="Century Gothic" panose="020B0502020202020204" pitchFamily="34" charset="0"/>
                <a:ea typeface="Calibri" panose="020F0502020204030204" pitchFamily="34" charset="0"/>
                <a:cs typeface="Times New Roman" panose="02020603050405020304" pitchFamily="18" charset="0"/>
              </a:rPr>
              <a:t>Rage means anger.</a:t>
            </a:r>
            <a:endParaRPr lang="en-US" sz="3200" u="sng">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rage</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rage</a:t>
            </a:r>
          </a:p>
        </p:txBody>
      </p:sp>
      <p:pic>
        <p:nvPicPr>
          <p:cNvPr id="4" name="Picture 3">
            <a:extLst>
              <a:ext uri="{FF2B5EF4-FFF2-40B4-BE49-F238E27FC236}">
                <a16:creationId xmlns:a16="http://schemas.microsoft.com/office/drawing/2014/main" id="{66FEC2FE-7044-DE31-AC04-FE0F2867966D}"/>
              </a:ext>
            </a:extLst>
          </p:cNvPr>
          <p:cNvPicPr>
            <a:picLocks noChangeAspect="1"/>
          </p:cNvPicPr>
          <p:nvPr/>
        </p:nvPicPr>
        <p:blipFill>
          <a:blip r:embed="rId6"/>
          <a:stretch>
            <a:fillRect/>
          </a:stretch>
        </p:blipFill>
        <p:spPr>
          <a:xfrm>
            <a:off x="5142889" y="5145517"/>
            <a:ext cx="2071078" cy="1213595"/>
          </a:xfrm>
          <a:prstGeom prst="rect">
            <a:avLst/>
          </a:prstGeom>
        </p:spPr>
      </p:pic>
      <p:pic>
        <p:nvPicPr>
          <p:cNvPr id="5" name="Picture 4" descr="A person with his mouth open and fists in his mouth&#10;&#10;Description automatically generated">
            <a:extLst>
              <a:ext uri="{FF2B5EF4-FFF2-40B4-BE49-F238E27FC236}">
                <a16:creationId xmlns:a16="http://schemas.microsoft.com/office/drawing/2014/main" id="{2E94FBBB-4F56-2575-24FC-0EB396F972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7714" y="175742"/>
            <a:ext cx="5296571" cy="3212114"/>
          </a:xfrm>
          <a:prstGeom prst="rect">
            <a:avLst/>
          </a:prstGeom>
        </p:spPr>
      </p:pic>
    </p:spTree>
    <p:extLst>
      <p:ext uri="{BB962C8B-B14F-4D97-AF65-F5344CB8AC3E}">
        <p14:creationId xmlns:p14="http://schemas.microsoft.com/office/powerpoint/2010/main" val="242288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367723" y="1653458"/>
            <a:ext cx="4011237" cy="4650440"/>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Snow White</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2000">
                <a:solidFill>
                  <a:srgbClr val="000000"/>
                </a:solidFill>
                <a:latin typeface="Century Gothic" panose="020B0502020202020204" pitchFamily="34" charset="0"/>
              </a:rPr>
              <a:t>A beautiful queen with a magic mirror was jealous of her stepdaughter, Snow White. She sent her to the woods, where Snow White found a cottage and met seven miners. The queen’s magic mirror told her where Snow White was. </a:t>
            </a: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How do you think the queen felt when she found out that Snow White was living with the seven miners?</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17944"/>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560023"/>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queen felt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895579"/>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560023"/>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queen felt </a:t>
            </a:r>
            <a:r>
              <a:rPr lang="en-AU" sz="1400" b="1">
                <a:solidFill>
                  <a:srgbClr val="000000"/>
                </a:solidFill>
                <a:latin typeface="Century Gothic" panose="020B0502020202020204" pitchFamily="34" charset="0"/>
              </a:rPr>
              <a:t>surprised and angry.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7" name="Picture 6">
            <a:extLst>
              <a:ext uri="{FF2B5EF4-FFF2-40B4-BE49-F238E27FC236}">
                <a16:creationId xmlns:a16="http://schemas.microsoft.com/office/drawing/2014/main" id="{C9084146-5EEC-8530-CCD6-39EE9EB7CC2D}"/>
              </a:ext>
            </a:extLst>
          </p:cNvPr>
          <p:cNvPicPr>
            <a:picLocks noChangeAspect="1"/>
          </p:cNvPicPr>
          <p:nvPr/>
        </p:nvPicPr>
        <p:blipFill rotWithShape="1">
          <a:blip r:embed="rId6"/>
          <a:srcRect l="20344" r="20752"/>
          <a:stretch/>
        </p:blipFill>
        <p:spPr>
          <a:xfrm>
            <a:off x="4902060" y="1536584"/>
            <a:ext cx="4262901" cy="4970542"/>
          </a:xfrm>
          <a:prstGeom prst="rect">
            <a:avLst/>
          </a:prstGeom>
        </p:spPr>
      </p:pic>
    </p:spTree>
    <p:extLst>
      <p:ext uri="{BB962C8B-B14F-4D97-AF65-F5344CB8AC3E}">
        <p14:creationId xmlns:p14="http://schemas.microsoft.com/office/powerpoint/2010/main" val="107297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a:bodyPr>
          <a:lstStyle/>
          <a:p>
            <a:pPr>
              <a:lnSpc>
                <a:spcPct val="150000"/>
              </a:lnSpc>
            </a:pPr>
            <a:r>
              <a:rPr lang="en-AU" sz="4000" b="0">
                <a:latin typeface="Century Gothic" panose="020B0502020202020204" pitchFamily="34" charset="0"/>
              </a:rPr>
              <a:t>I can retell the plot of Snow White and the Seven Miners. </a:t>
            </a:r>
            <a:endParaRPr lang="en-US" sz="4000" b="0">
              <a:latin typeface="Century Gothic" panose="020B0502020202020204" pitchFamily="34" charset="0"/>
            </a:endParaRPr>
          </a:p>
        </p:txBody>
      </p:sp>
    </p:spTree>
    <p:extLst>
      <p:ext uri="{BB962C8B-B14F-4D97-AF65-F5344CB8AC3E}">
        <p14:creationId xmlns:p14="http://schemas.microsoft.com/office/powerpoint/2010/main" val="160950156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5656654"/>
            <a:ext cx="2547366" cy="10567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peddler</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t>
            </a:r>
            <a:r>
              <a:rPr lang="en-GB" sz="1400">
                <a:solidFill>
                  <a:srgbClr val="000000"/>
                </a:solidFill>
                <a:latin typeface="Century Gothic" panose="020B0502020202020204" pitchFamily="34" charset="0"/>
                <a:ea typeface="Segoe UI Symbol" panose="020B0502040204020203" pitchFamily="34" charset="0"/>
                <a:cs typeface="Times" charset="0"/>
              </a:rPr>
              <a:t>a person who travels around selling goods</a:t>
            </a:r>
            <a:endPar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did the miners tell Snow White to be careful?</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07239"/>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miners told Snow</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White to be careful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1791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17917"/>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The miners told Snow White to be careful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queen might be looking for her.</a:t>
            </a:r>
          </a:p>
        </p:txBody>
      </p:sp>
      <p:sp>
        <p:nvSpPr>
          <p:cNvPr id="15" name="TextBox 14">
            <a:extLst>
              <a:ext uri="{FF2B5EF4-FFF2-40B4-BE49-F238E27FC236}">
                <a16:creationId xmlns:a16="http://schemas.microsoft.com/office/drawing/2014/main" id="{7004EC1A-18DE-4E51-A8C5-2438B0975CF5}"/>
              </a:ext>
            </a:extLst>
          </p:cNvPr>
          <p:cNvSpPr txBox="1"/>
          <p:nvPr/>
        </p:nvSpPr>
        <p:spPr>
          <a:xfrm>
            <a:off x="4951883" y="236557"/>
            <a:ext cx="4460425" cy="49449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Snow White and the Seven Miners</a:t>
            </a:r>
          </a:p>
        </p:txBody>
      </p:sp>
      <p:pic>
        <p:nvPicPr>
          <p:cNvPr id="7" name="Picture 6">
            <a:extLst>
              <a:ext uri="{FF2B5EF4-FFF2-40B4-BE49-F238E27FC236}">
                <a16:creationId xmlns:a16="http://schemas.microsoft.com/office/drawing/2014/main" id="{F6F92739-B363-1059-8BA1-AA08E82C3F65}"/>
              </a:ext>
            </a:extLst>
          </p:cNvPr>
          <p:cNvPicPr>
            <a:picLocks noChangeAspect="1"/>
          </p:cNvPicPr>
          <p:nvPr/>
        </p:nvPicPr>
        <p:blipFill>
          <a:blip r:embed="rId7"/>
          <a:stretch>
            <a:fillRect/>
          </a:stretch>
        </p:blipFill>
        <p:spPr>
          <a:xfrm>
            <a:off x="798850" y="905660"/>
            <a:ext cx="8445620" cy="5807694"/>
          </a:xfrm>
          <a:prstGeom prst="rect">
            <a:avLst/>
          </a:prstGeom>
        </p:spPr>
      </p:pic>
    </p:spTree>
    <p:extLst>
      <p:ext uri="{BB962C8B-B14F-4D97-AF65-F5344CB8AC3E}">
        <p14:creationId xmlns:p14="http://schemas.microsoft.com/office/powerpoint/2010/main" val="338494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7" name="Picture 6">
            <a:extLst>
              <a:ext uri="{FF2B5EF4-FFF2-40B4-BE49-F238E27FC236}">
                <a16:creationId xmlns:a16="http://schemas.microsoft.com/office/drawing/2014/main" id="{F27F5C13-2D74-4E30-7D0D-CA2D53FB4109}"/>
              </a:ext>
            </a:extLst>
          </p:cNvPr>
          <p:cNvPicPr>
            <a:picLocks noChangeAspect="1"/>
          </p:cNvPicPr>
          <p:nvPr/>
        </p:nvPicPr>
        <p:blipFill>
          <a:blip r:embed="rId5"/>
          <a:stretch>
            <a:fillRect/>
          </a:stretch>
        </p:blipFill>
        <p:spPr>
          <a:xfrm>
            <a:off x="583207" y="834511"/>
            <a:ext cx="8500412" cy="5893714"/>
          </a:xfrm>
          <a:prstGeom prst="rect">
            <a:avLst/>
          </a:prstGeom>
        </p:spPr>
      </p:pic>
    </p:spTree>
    <p:extLst>
      <p:ext uri="{BB962C8B-B14F-4D97-AF65-F5344CB8AC3E}">
        <p14:creationId xmlns:p14="http://schemas.microsoft.com/office/powerpoint/2010/main" val="593853826"/>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has happened to Snow White?</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64038"/>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Snow White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64038"/>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Snow White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has been poisoned by the apple.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E19182FF-D8BE-D5B3-C6E8-7B53FCFF2FD8}"/>
              </a:ext>
            </a:extLst>
          </p:cNvPr>
          <p:cNvPicPr>
            <a:picLocks noChangeAspect="1"/>
          </p:cNvPicPr>
          <p:nvPr/>
        </p:nvPicPr>
        <p:blipFill>
          <a:blip r:embed="rId7"/>
          <a:stretch>
            <a:fillRect/>
          </a:stretch>
        </p:blipFill>
        <p:spPr>
          <a:xfrm>
            <a:off x="624078" y="905069"/>
            <a:ext cx="8418670" cy="5795768"/>
          </a:xfrm>
          <a:prstGeom prst="rect">
            <a:avLst/>
          </a:prstGeom>
        </p:spPr>
      </p:pic>
    </p:spTree>
    <p:extLst>
      <p:ext uri="{BB962C8B-B14F-4D97-AF65-F5344CB8AC3E}">
        <p14:creationId xmlns:p14="http://schemas.microsoft.com/office/powerpoint/2010/main" val="203910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a:bodyPr>
          <a:lstStyle/>
          <a:p>
            <a:pPr>
              <a:lnSpc>
                <a:spcPct val="150000"/>
              </a:lnSpc>
            </a:pPr>
            <a:r>
              <a:rPr lang="en-AU" sz="4000" b="0">
                <a:latin typeface="Century Gothic" panose="020B0502020202020204" pitchFamily="34" charset="0"/>
              </a:rPr>
              <a:t>I can identify and describe some royal objects. </a:t>
            </a:r>
            <a:endParaRPr lang="en-US" sz="4000" b="0">
              <a:latin typeface="Century Gothic" panose="020B0502020202020204" pitchFamily="34" charset="0"/>
            </a:endParaRPr>
          </a:p>
        </p:txBody>
      </p:sp>
    </p:spTree>
    <p:extLst>
      <p:ext uri="{BB962C8B-B14F-4D97-AF65-F5344CB8AC3E}">
        <p14:creationId xmlns:p14="http://schemas.microsoft.com/office/powerpoint/2010/main" val="2411858684"/>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7" name="Picture 6">
            <a:extLst>
              <a:ext uri="{FF2B5EF4-FFF2-40B4-BE49-F238E27FC236}">
                <a16:creationId xmlns:a16="http://schemas.microsoft.com/office/drawing/2014/main" id="{A37FE941-3588-F615-4927-73752E57C751}"/>
              </a:ext>
            </a:extLst>
          </p:cNvPr>
          <p:cNvPicPr>
            <a:picLocks noChangeAspect="1"/>
          </p:cNvPicPr>
          <p:nvPr/>
        </p:nvPicPr>
        <p:blipFill>
          <a:blip r:embed="rId5"/>
          <a:stretch>
            <a:fillRect/>
          </a:stretch>
        </p:blipFill>
        <p:spPr>
          <a:xfrm>
            <a:off x="584791" y="776802"/>
            <a:ext cx="8664716" cy="5963364"/>
          </a:xfrm>
          <a:prstGeom prst="rect">
            <a:avLst/>
          </a:prstGeom>
        </p:spPr>
      </p:pic>
    </p:spTree>
    <p:extLst>
      <p:ext uri="{BB962C8B-B14F-4D97-AF65-F5344CB8AC3E}">
        <p14:creationId xmlns:p14="http://schemas.microsoft.com/office/powerpoint/2010/main" val="2161845888"/>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Was Snow White really dead?</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64038"/>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Snow White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64038"/>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a:solidFill>
                  <a:srgbClr val="000000"/>
                </a:solidFill>
                <a:latin typeface="Century Gothic" panose="020B0502020202020204" pitchFamily="34" charset="0"/>
              </a:rPr>
              <a:t>Snow White </a:t>
            </a:r>
            <a:r>
              <a:rPr lang="en-AU" sz="1400" b="1">
                <a:solidFill>
                  <a:srgbClr val="000000"/>
                </a:solidFill>
                <a:latin typeface="Century Gothic" panose="020B0502020202020204" pitchFamily="34" charset="0"/>
              </a:rPr>
              <a:t>was not really dead. When the apple came out of her throat, she woke up.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5427F68A-A8B9-DAF7-C07C-AFD61700285A}"/>
              </a:ext>
            </a:extLst>
          </p:cNvPr>
          <p:cNvPicPr>
            <a:picLocks noChangeAspect="1"/>
          </p:cNvPicPr>
          <p:nvPr/>
        </p:nvPicPr>
        <p:blipFill>
          <a:blip r:embed="rId7"/>
          <a:stretch>
            <a:fillRect/>
          </a:stretch>
        </p:blipFill>
        <p:spPr>
          <a:xfrm>
            <a:off x="515858" y="864259"/>
            <a:ext cx="8635109" cy="5927612"/>
          </a:xfrm>
          <a:prstGeom prst="rect">
            <a:avLst/>
          </a:prstGeom>
        </p:spPr>
      </p:pic>
    </p:spTree>
    <p:extLst>
      <p:ext uri="{BB962C8B-B14F-4D97-AF65-F5344CB8AC3E}">
        <p14:creationId xmlns:p14="http://schemas.microsoft.com/office/powerpoint/2010/main" val="293591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5399622"/>
            <a:ext cx="2547366" cy="11592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rage</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anger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stomped</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walked heavily</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happened to Snow White at the end of the story?</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53113"/>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the end of</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the story, Snow White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3023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30237"/>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the end of the </a:t>
            </a:r>
            <a:r>
              <a:rPr lang="en-AU" sz="1400">
                <a:solidFill>
                  <a:srgbClr val="000000"/>
                </a:solidFill>
                <a:latin typeface="Century Gothic" panose="020B0502020202020204" pitchFamily="34" charset="0"/>
              </a:rPr>
              <a:t>story, Snow White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marries the prince. </a:t>
            </a:r>
          </a:p>
        </p:txBody>
      </p:sp>
      <p:pic>
        <p:nvPicPr>
          <p:cNvPr id="7" name="Picture 6">
            <a:extLst>
              <a:ext uri="{FF2B5EF4-FFF2-40B4-BE49-F238E27FC236}">
                <a16:creationId xmlns:a16="http://schemas.microsoft.com/office/drawing/2014/main" id="{DD0A4F2D-7E18-6ADA-441B-146894781803}"/>
              </a:ext>
            </a:extLst>
          </p:cNvPr>
          <p:cNvPicPr>
            <a:picLocks noChangeAspect="1"/>
          </p:cNvPicPr>
          <p:nvPr/>
        </p:nvPicPr>
        <p:blipFill>
          <a:blip r:embed="rId7"/>
          <a:stretch>
            <a:fillRect/>
          </a:stretch>
        </p:blipFill>
        <p:spPr>
          <a:xfrm>
            <a:off x="513420" y="852550"/>
            <a:ext cx="8639986" cy="5887616"/>
          </a:xfrm>
          <a:prstGeom prst="rect">
            <a:avLst/>
          </a:prstGeom>
        </p:spPr>
      </p:pic>
    </p:spTree>
    <p:extLst>
      <p:ext uri="{BB962C8B-B14F-4D97-AF65-F5344CB8AC3E}">
        <p14:creationId xmlns:p14="http://schemas.microsoft.com/office/powerpoint/2010/main" val="285261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5192671" y="1255253"/>
            <a:ext cx="6492510" cy="120032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happens in the story of Snow White and the Seven Miners?</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 name="Picture 1">
            <a:extLst>
              <a:ext uri="{FF2B5EF4-FFF2-40B4-BE49-F238E27FC236}">
                <a16:creationId xmlns:a16="http://schemas.microsoft.com/office/drawing/2014/main" id="{C2879586-093C-46C1-303D-34D0B84D35A3}"/>
              </a:ext>
            </a:extLst>
          </p:cNvPr>
          <p:cNvPicPr>
            <a:picLocks noChangeAspect="1"/>
          </p:cNvPicPr>
          <p:nvPr/>
        </p:nvPicPr>
        <p:blipFill rotWithShape="1">
          <a:blip r:embed="rId9"/>
          <a:srcRect l="18633" t="5135" r="21115"/>
          <a:stretch/>
        </p:blipFill>
        <p:spPr>
          <a:xfrm>
            <a:off x="584075" y="1192459"/>
            <a:ext cx="4127976" cy="4473082"/>
          </a:xfrm>
          <a:prstGeom prst="rect">
            <a:avLst/>
          </a:prstGeom>
        </p:spPr>
      </p:pic>
      <p:sp>
        <p:nvSpPr>
          <p:cNvPr id="3" name="TextBox 2">
            <a:extLst>
              <a:ext uri="{FF2B5EF4-FFF2-40B4-BE49-F238E27FC236}">
                <a16:creationId xmlns:a16="http://schemas.microsoft.com/office/drawing/2014/main" id="{BFF6692F-36F9-9B15-0640-28359B9D6B1D}"/>
              </a:ext>
            </a:extLst>
          </p:cNvPr>
          <p:cNvSpPr txBox="1"/>
          <p:nvPr/>
        </p:nvSpPr>
        <p:spPr>
          <a:xfrm>
            <a:off x="5192671" y="2899887"/>
            <a:ext cx="6492510" cy="2031325"/>
          </a:xfrm>
          <a:prstGeom prst="rect">
            <a:avLst/>
          </a:prstGeom>
          <a:noFill/>
        </p:spPr>
        <p:txBody>
          <a:bodyPr wrap="square" rtlCol="0">
            <a:spAutoFit/>
          </a:bodyPr>
          <a:lstStyle/>
          <a:p>
            <a:r>
              <a:rPr lang="en-AU">
                <a:solidFill>
                  <a:schemeClr val="bg1"/>
                </a:solidFill>
                <a:latin typeface="Century Gothic" panose="020B0502020202020204" pitchFamily="34" charset="0"/>
              </a:rPr>
              <a:t>The queen sent Snow White to the woods because she was jealous of how beautiful she was. Snow White found the home of the seven miners. The queen poisoned Snow White with an apple. The prince kissed Snow White, the apple came out of her throat, and she woke up. The queen was very angry. Snow White and the prince lived happily ever after. </a:t>
            </a:r>
          </a:p>
        </p:txBody>
      </p:sp>
    </p:spTree>
    <p:extLst>
      <p:ext uri="{BB962C8B-B14F-4D97-AF65-F5344CB8AC3E}">
        <p14:creationId xmlns:p14="http://schemas.microsoft.com/office/powerpoint/2010/main" val="103793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4.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32754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who, where and an adjective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Answer the questions in note form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Use the notes to say the sentence, in this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Who</a:t>
            </a:r>
            <a:r>
              <a:rPr kumimoji="0" lang="en-AU" sz="2000" b="1"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(did)what </a:t>
            </a: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endParaRPr kumimoji="0" lang="en-AU" sz="2000" b="1" i="0" u="none" strike="noStrike" kern="1200" cap="none" spc="0" normalizeH="0" baseline="0" noProof="0">
              <a:ln>
                <a:noFill/>
              </a:ln>
              <a:solidFill>
                <a:prstClr val="black"/>
              </a:solidFill>
              <a:effectLst/>
              <a:highlight>
                <a:srgbClr val="FFFF00"/>
              </a:highligh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    Add an </a:t>
            </a:r>
            <a:r>
              <a:rPr kumimoji="0" lang="en-AU"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adjective</a:t>
            </a: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to the ‘who’ or the ‘where’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    Write your sentence using correct punctuation.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FF0066"/>
                </a:solidFill>
                <a:effectLst/>
                <a:highlight>
                  <a:srgbClr val="FFFF00"/>
                </a:highlight>
                <a:uLnTx/>
                <a:uFillTx/>
                <a:latin typeface="Century Gothic" panose="020B0502020202020204" pitchFamily="34" charset="0"/>
                <a:ea typeface="+mn-ea"/>
                <a:cs typeface="+mn-cs"/>
              </a:rPr>
              <a:t>W</a:t>
            </a:r>
            <a:r>
              <a:rPr kumimoji="0" lang="en-AU" sz="20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ho</a:t>
            </a:r>
            <a:r>
              <a:rPr kumimoji="0" lang="en-AU" sz="2000" b="1"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(did)what </a:t>
            </a: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r>
              <a:rPr kumimoji="0" lang="en-AU" sz="2000" b="1" i="0" u="none" strike="noStrike" kern="1200" cap="none" spc="0" normalizeH="0" baseline="0" noProof="0">
                <a:ln>
                  <a:noFill/>
                </a:ln>
                <a:solidFill>
                  <a:prstClr val="black"/>
                </a:solidFill>
                <a:effectLst/>
                <a:highlight>
                  <a:srgbClr val="FFFF00"/>
                </a:highligh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4.    Read your sentence – does it sound right? </a:t>
            </a:r>
          </a:p>
          <a:p>
            <a:pPr marL="0" marR="0" lvl="0" indent="0" algn="ctr" defTabSz="914400" rtl="0" eaLnBrk="1" fontAlgn="auto" latinLnBrk="0" hangingPunct="1">
              <a:lnSpc>
                <a:spcPct val="150000"/>
              </a:lnSpc>
              <a:spcBef>
                <a:spcPts val="0"/>
              </a:spcBef>
              <a:spcAft>
                <a:spcPts val="1200"/>
              </a:spcAft>
              <a:buClrTx/>
              <a:buSzTx/>
              <a:buFontTx/>
              <a:buNone/>
              <a:tabLst/>
              <a:defRPr/>
            </a:pPr>
            <a:endPar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b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b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Snow White married at the </a:t>
            </a:r>
            <a:r>
              <a:rPr kumimoji="0" lang="en-AU" sz="2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tall </a:t>
            </a:r>
            <a:r>
              <a:rPr kumimoji="0" lang="en-AU" sz="240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castle</a:t>
            </a: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4" name="TextBox 13">
            <a:extLst>
              <a:ext uri="{FF2B5EF4-FFF2-40B4-BE49-F238E27FC236}">
                <a16:creationId xmlns:a16="http://schemas.microsoft.com/office/drawing/2014/main" id="{A3717C8E-EDC9-CEC7-7511-BB24773E42E0}"/>
              </a:ext>
            </a:extLst>
          </p:cNvPr>
          <p:cNvSpPr txBox="1"/>
          <p:nvPr/>
        </p:nvSpPr>
        <p:spPr>
          <a:xfrm>
            <a:off x="1081015" y="4204630"/>
            <a:ext cx="56715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She </a:t>
            </a:r>
            <a:r>
              <a:rPr lang="en-AU" sz="3600">
                <a:solidFill>
                  <a:srgbClr val="00B050"/>
                </a:solidFill>
                <a:latin typeface="Century Gothic" panose="020B0502020202020204" pitchFamily="34" charset="0"/>
              </a:rPr>
              <a:t>married</a:t>
            </a:r>
            <a:r>
              <a:rPr kumimoji="0" lang="en-AU" sz="36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a:t>
            </a:r>
          </a:p>
        </p:txBody>
      </p:sp>
      <p:sp>
        <p:nvSpPr>
          <p:cNvPr id="15" name="TextBox 14">
            <a:extLst>
              <a:ext uri="{FF2B5EF4-FFF2-40B4-BE49-F238E27FC236}">
                <a16:creationId xmlns:a16="http://schemas.microsoft.com/office/drawing/2014/main" id="{97F01E13-48AA-1B77-D1A5-C077B28EDDA1}"/>
              </a:ext>
            </a:extLst>
          </p:cNvPr>
          <p:cNvSpPr txBox="1"/>
          <p:nvPr/>
        </p:nvSpPr>
        <p:spPr>
          <a:xfrm>
            <a:off x="598128" y="4857432"/>
            <a:ext cx="1529586" cy="956159"/>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solidFill>
                <a:effectLst/>
                <a:uLnTx/>
                <a:uFillTx/>
                <a:latin typeface="Century Gothic" panose="020B0502020202020204" pitchFamily="34" charset="0"/>
                <a:ea typeface="+mn-ea"/>
                <a:cs typeface="+mn-cs"/>
              </a:rPr>
              <a:t>Who/what: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p>
        </p:txBody>
      </p:sp>
      <p:cxnSp>
        <p:nvCxnSpPr>
          <p:cNvPr id="16" name="Straight Connector 15">
            <a:extLst>
              <a:ext uri="{FF2B5EF4-FFF2-40B4-BE49-F238E27FC236}">
                <a16:creationId xmlns:a16="http://schemas.microsoft.com/office/drawing/2014/main" id="{6E47AD2D-636B-F28B-5682-87F9EE5FE7C3}"/>
              </a:ext>
            </a:extLst>
          </p:cNvPr>
          <p:cNvCxnSpPr/>
          <p:nvPr/>
        </p:nvCxnSpPr>
        <p:spPr>
          <a:xfrm>
            <a:off x="2096287" y="5336148"/>
            <a:ext cx="4790423"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CC3B47-7A3D-5211-D30B-9BE68F92AEB9}"/>
              </a:ext>
            </a:extLst>
          </p:cNvPr>
          <p:cNvCxnSpPr/>
          <p:nvPr/>
        </p:nvCxnSpPr>
        <p:spPr>
          <a:xfrm>
            <a:off x="2169392" y="5760282"/>
            <a:ext cx="4790423"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E43DF2D-9C10-F7B8-FE83-9B618B63C75D}"/>
              </a:ext>
            </a:extLst>
          </p:cNvPr>
          <p:cNvSpPr txBox="1"/>
          <p:nvPr/>
        </p:nvSpPr>
        <p:spPr>
          <a:xfrm>
            <a:off x="2096287" y="4936440"/>
            <a:ext cx="3871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Snow White</a:t>
            </a:r>
          </a:p>
        </p:txBody>
      </p:sp>
      <p:sp>
        <p:nvSpPr>
          <p:cNvPr id="23" name="TextBox 22">
            <a:extLst>
              <a:ext uri="{FF2B5EF4-FFF2-40B4-BE49-F238E27FC236}">
                <a16:creationId xmlns:a16="http://schemas.microsoft.com/office/drawing/2014/main" id="{52BE5947-96F7-60BA-EF55-17A99ED07415}"/>
              </a:ext>
            </a:extLst>
          </p:cNvPr>
          <p:cNvSpPr txBox="1"/>
          <p:nvPr/>
        </p:nvSpPr>
        <p:spPr>
          <a:xfrm>
            <a:off x="2096287" y="5365264"/>
            <a:ext cx="3871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at the </a:t>
            </a:r>
            <a:r>
              <a:rPr kumimoji="0" lang="en-AU" sz="24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tall</a:t>
            </a:r>
            <a:r>
              <a:rPr kumimoji="0" lang="en-AU" sz="2400" b="1" i="0" u="none" strike="noStrike" kern="1200" cap="none" spc="0" normalizeH="0" noProof="0">
                <a:ln>
                  <a:noFill/>
                </a:ln>
                <a:solidFill>
                  <a:prstClr val="black"/>
                </a:solidFill>
                <a:effectLst/>
                <a:uLnTx/>
                <a:uFillTx/>
                <a:latin typeface="Century Gothic" panose="020B0502020202020204" pitchFamily="34" charset="0"/>
                <a:ea typeface="+mn-ea"/>
                <a:cs typeface="+mn-cs"/>
              </a:rPr>
              <a:t> </a:t>
            </a:r>
            <a:r>
              <a:rPr kumimoji="0" lang="en-AU" sz="2400" i="0" u="none" strike="noStrike" kern="1200" cap="none" spc="0" normalizeH="0" noProof="0">
                <a:ln>
                  <a:noFill/>
                </a:ln>
                <a:solidFill>
                  <a:prstClr val="black"/>
                </a:solidFill>
                <a:effectLst/>
                <a:uLnTx/>
                <a:uFillTx/>
                <a:latin typeface="Century Gothic" panose="020B0502020202020204" pitchFamily="34" charset="0"/>
                <a:ea typeface="+mn-ea"/>
                <a:cs typeface="+mn-cs"/>
              </a:rPr>
              <a:t>castle</a:t>
            </a:r>
            <a:endPar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533ACE57-6E3B-1CFA-D67F-466A2C59BED9}"/>
              </a:ext>
            </a:extLst>
          </p:cNvPr>
          <p:cNvPicPr>
            <a:picLocks noChangeAspect="1"/>
          </p:cNvPicPr>
          <p:nvPr/>
        </p:nvPicPr>
        <p:blipFill rotWithShape="1">
          <a:blip r:embed="rId6"/>
          <a:srcRect l="24208" t="2994" r="25388" b="32744"/>
          <a:stretch/>
        </p:blipFill>
        <p:spPr>
          <a:xfrm>
            <a:off x="7971823" y="1992567"/>
            <a:ext cx="3670233" cy="3188706"/>
          </a:xfrm>
          <a:prstGeom prst="rect">
            <a:avLst/>
          </a:prstGeom>
        </p:spPr>
      </p:pic>
    </p:spTree>
    <p:extLst>
      <p:ext uri="{BB962C8B-B14F-4D97-AF65-F5344CB8AC3E}">
        <p14:creationId xmlns:p14="http://schemas.microsoft.com/office/powerpoint/2010/main" val="202450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p:bldP spid="23" grpId="0"/>
    </p:bldLst>
  </p:timing>
</p:sld>
</file>

<file path=ppt/slides/slide335.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32754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who, where and an adjective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Answer the questions in note form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Use the notes to say the sentence, in this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Who</a:t>
            </a:r>
            <a:r>
              <a:rPr kumimoji="0" lang="en-AU" sz="2000" b="1"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(did)what </a:t>
            </a: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endParaRPr kumimoji="0" lang="en-AU" sz="2000" b="1" i="0" u="none" strike="noStrike" kern="1200" cap="none" spc="0" normalizeH="0" baseline="0" noProof="0">
              <a:ln>
                <a:noFill/>
              </a:ln>
              <a:solidFill>
                <a:prstClr val="black"/>
              </a:solidFill>
              <a:effectLst/>
              <a:highlight>
                <a:srgbClr val="FFFF00"/>
              </a:highligh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    Add an </a:t>
            </a:r>
            <a:r>
              <a:rPr kumimoji="0" lang="en-AU"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adjective</a:t>
            </a: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to the ‘who’ or the ‘where’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    Write your sentence using correct punctuation.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FF0066"/>
                </a:solidFill>
                <a:effectLst/>
                <a:highlight>
                  <a:srgbClr val="FFFF00"/>
                </a:highlight>
                <a:uLnTx/>
                <a:uFillTx/>
                <a:latin typeface="Century Gothic" panose="020B0502020202020204" pitchFamily="34" charset="0"/>
                <a:ea typeface="+mn-ea"/>
                <a:cs typeface="+mn-cs"/>
              </a:rPr>
              <a:t>W</a:t>
            </a:r>
            <a:r>
              <a:rPr kumimoji="0" lang="en-AU" sz="20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ho</a:t>
            </a:r>
            <a:r>
              <a:rPr kumimoji="0" lang="en-AU" sz="2000" b="1"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r>
              <a:rPr kumimoji="0" lang="en-AU"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(did)what </a:t>
            </a: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r>
              <a:rPr kumimoji="0" lang="en-AU" sz="2000" b="1" i="0" u="none" strike="noStrike" kern="1200" cap="none" spc="0" normalizeH="0" baseline="0" noProof="0">
                <a:ln>
                  <a:noFill/>
                </a:ln>
                <a:solidFill>
                  <a:prstClr val="black"/>
                </a:solidFill>
                <a:effectLst/>
                <a:highlight>
                  <a:srgbClr val="FFFF00"/>
                </a:highligh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4.    Read your sentence – does it sound right? </a:t>
            </a:r>
          </a:p>
          <a:p>
            <a:pPr marL="0" marR="0" lvl="0" indent="0" algn="ctr" defTabSz="914400" rtl="0" eaLnBrk="1" fontAlgn="auto" latinLnBrk="0" hangingPunct="1">
              <a:lnSpc>
                <a:spcPct val="150000"/>
              </a:lnSpc>
              <a:spcBef>
                <a:spcPts val="0"/>
              </a:spcBef>
              <a:spcAft>
                <a:spcPts val="1200"/>
              </a:spcAft>
              <a:buClrTx/>
              <a:buSzTx/>
              <a:buFontTx/>
              <a:buNone/>
              <a:tabLst/>
              <a:defRPr/>
            </a:pPr>
            <a:endPar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AU" sz="2800" b="1" i="0" u="none"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b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br>
            <a:endPar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Snow White married at the _____________ castle.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4" name="TextBox 13">
            <a:extLst>
              <a:ext uri="{FF2B5EF4-FFF2-40B4-BE49-F238E27FC236}">
                <a16:creationId xmlns:a16="http://schemas.microsoft.com/office/drawing/2014/main" id="{A3717C8E-EDC9-CEC7-7511-BB24773E42E0}"/>
              </a:ext>
            </a:extLst>
          </p:cNvPr>
          <p:cNvSpPr txBox="1"/>
          <p:nvPr/>
        </p:nvSpPr>
        <p:spPr>
          <a:xfrm>
            <a:off x="1081015" y="4204630"/>
            <a:ext cx="56715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She </a:t>
            </a:r>
            <a:r>
              <a:rPr lang="en-AU" sz="3600">
                <a:solidFill>
                  <a:srgbClr val="00B050"/>
                </a:solidFill>
                <a:latin typeface="Century Gothic" panose="020B0502020202020204" pitchFamily="34" charset="0"/>
              </a:rPr>
              <a:t>married</a:t>
            </a:r>
            <a:r>
              <a:rPr kumimoji="0" lang="en-AU" sz="36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a:t>
            </a:r>
          </a:p>
        </p:txBody>
      </p:sp>
      <p:sp>
        <p:nvSpPr>
          <p:cNvPr id="15" name="TextBox 14">
            <a:extLst>
              <a:ext uri="{FF2B5EF4-FFF2-40B4-BE49-F238E27FC236}">
                <a16:creationId xmlns:a16="http://schemas.microsoft.com/office/drawing/2014/main" id="{97F01E13-48AA-1B77-D1A5-C077B28EDDA1}"/>
              </a:ext>
            </a:extLst>
          </p:cNvPr>
          <p:cNvSpPr txBox="1"/>
          <p:nvPr/>
        </p:nvSpPr>
        <p:spPr>
          <a:xfrm>
            <a:off x="598128" y="4857432"/>
            <a:ext cx="1529586" cy="956159"/>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68802"/>
                </a:solidFill>
                <a:effectLst/>
                <a:uLnTx/>
                <a:uFillTx/>
                <a:latin typeface="Century Gothic" panose="020B0502020202020204" pitchFamily="34" charset="0"/>
                <a:ea typeface="+mn-ea"/>
                <a:cs typeface="+mn-cs"/>
              </a:rPr>
              <a:t>Who/what: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Where:</a:t>
            </a:r>
          </a:p>
        </p:txBody>
      </p:sp>
      <p:cxnSp>
        <p:nvCxnSpPr>
          <p:cNvPr id="16" name="Straight Connector 15">
            <a:extLst>
              <a:ext uri="{FF2B5EF4-FFF2-40B4-BE49-F238E27FC236}">
                <a16:creationId xmlns:a16="http://schemas.microsoft.com/office/drawing/2014/main" id="{6E47AD2D-636B-F28B-5682-87F9EE5FE7C3}"/>
              </a:ext>
            </a:extLst>
          </p:cNvPr>
          <p:cNvCxnSpPr/>
          <p:nvPr/>
        </p:nvCxnSpPr>
        <p:spPr>
          <a:xfrm>
            <a:off x="2096287" y="5336148"/>
            <a:ext cx="4790423"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CC3B47-7A3D-5211-D30B-9BE68F92AEB9}"/>
              </a:ext>
            </a:extLst>
          </p:cNvPr>
          <p:cNvCxnSpPr/>
          <p:nvPr/>
        </p:nvCxnSpPr>
        <p:spPr>
          <a:xfrm>
            <a:off x="2169392" y="5760282"/>
            <a:ext cx="4790423"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E43DF2D-9C10-F7B8-FE83-9B618B63C75D}"/>
              </a:ext>
            </a:extLst>
          </p:cNvPr>
          <p:cNvSpPr txBox="1"/>
          <p:nvPr/>
        </p:nvSpPr>
        <p:spPr>
          <a:xfrm>
            <a:off x="2096287" y="4904541"/>
            <a:ext cx="3871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Snow White</a:t>
            </a:r>
          </a:p>
        </p:txBody>
      </p:sp>
      <p:sp>
        <p:nvSpPr>
          <p:cNvPr id="23" name="TextBox 22">
            <a:extLst>
              <a:ext uri="{FF2B5EF4-FFF2-40B4-BE49-F238E27FC236}">
                <a16:creationId xmlns:a16="http://schemas.microsoft.com/office/drawing/2014/main" id="{52BE5947-96F7-60BA-EF55-17A99ED07415}"/>
              </a:ext>
            </a:extLst>
          </p:cNvPr>
          <p:cNvSpPr txBox="1"/>
          <p:nvPr/>
        </p:nvSpPr>
        <p:spPr>
          <a:xfrm>
            <a:off x="2096287" y="5346373"/>
            <a:ext cx="3871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at the ___________ castle</a:t>
            </a:r>
          </a:p>
        </p:txBody>
      </p:sp>
      <p:pic>
        <p:nvPicPr>
          <p:cNvPr id="3" name="Picture 2">
            <a:extLst>
              <a:ext uri="{FF2B5EF4-FFF2-40B4-BE49-F238E27FC236}">
                <a16:creationId xmlns:a16="http://schemas.microsoft.com/office/drawing/2014/main" id="{8DD0BEA1-F32F-90B7-83E0-24A512CD31EB}"/>
              </a:ext>
            </a:extLst>
          </p:cNvPr>
          <p:cNvPicPr>
            <a:picLocks noChangeAspect="1"/>
          </p:cNvPicPr>
          <p:nvPr/>
        </p:nvPicPr>
        <p:blipFill rotWithShape="1">
          <a:blip r:embed="rId6"/>
          <a:srcRect l="24208" t="2994" r="25388" b="32744"/>
          <a:stretch/>
        </p:blipFill>
        <p:spPr>
          <a:xfrm>
            <a:off x="7971823" y="1992567"/>
            <a:ext cx="3670233" cy="3188706"/>
          </a:xfrm>
          <a:prstGeom prst="rect">
            <a:avLst/>
          </a:prstGeom>
        </p:spPr>
      </p:pic>
    </p:spTree>
    <p:extLst>
      <p:ext uri="{BB962C8B-B14F-4D97-AF65-F5344CB8AC3E}">
        <p14:creationId xmlns:p14="http://schemas.microsoft.com/office/powerpoint/2010/main" val="278223235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6000">
                <a:solidFill>
                  <a:prstClr val="black"/>
                </a:solidFill>
                <a:latin typeface="Arial Rounded MT Bold" panose="020F0704030504030204" pitchFamily="34" charset="77"/>
                <a:cs typeface="Segoe UI" panose="020B0502040204020203" pitchFamily="34" charset="0"/>
              </a:rPr>
              <a:t>Assessment</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18</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Tree>
    <p:extLst>
      <p:ext uri="{BB962C8B-B14F-4D97-AF65-F5344CB8AC3E}">
        <p14:creationId xmlns:p14="http://schemas.microsoft.com/office/powerpoint/2010/main" val="3511488012"/>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98B66-0BC1-BBFF-3BBA-38C711A9209C}"/>
              </a:ext>
            </a:extLst>
          </p:cNvPr>
          <p:cNvPicPr>
            <a:picLocks noChangeAspect="1"/>
          </p:cNvPicPr>
          <p:nvPr/>
        </p:nvPicPr>
        <p:blipFill>
          <a:blip r:embed="rId3"/>
          <a:stretch>
            <a:fillRect/>
          </a:stretch>
        </p:blipFill>
        <p:spPr>
          <a:xfrm>
            <a:off x="4576116" y="4940467"/>
            <a:ext cx="3199534" cy="1428878"/>
          </a:xfrm>
          <a:prstGeom prst="rect">
            <a:avLst/>
          </a:prstGeom>
        </p:spPr>
      </p:pic>
      <p:sp>
        <p:nvSpPr>
          <p:cNvPr id="2" name="TextBox 1"/>
          <p:cNvSpPr txBox="1"/>
          <p:nvPr/>
        </p:nvSpPr>
        <p:spPr>
          <a:xfrm>
            <a:off x="90420" y="6210104"/>
            <a:ext cx="118852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anjari" panose="02000503000000000000" pitchFamily="2" charset="0"/>
              </a:rPr>
              <a:t>Servants are </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rPr>
              <a:t>people who are paid to work for a king or queen.</a:t>
            </a:r>
            <a:endParaRPr kumimoji="0" lang="en-US"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sp>
        <p:nvSpPr>
          <p:cNvPr id="9" name="Rectangle 8">
            <a:extLst>
              <a:ext uri="{FF2B5EF4-FFF2-40B4-BE49-F238E27FC236}">
                <a16:creationId xmlns:a16="http://schemas.microsoft.com/office/drawing/2014/main" id="{67589D5B-2312-4D58-947F-E9C975111BEC}"/>
              </a:ext>
            </a:extLst>
          </p:cNvPr>
          <p:cNvSpPr/>
          <p:nvPr/>
        </p:nvSpPr>
        <p:spPr>
          <a:xfrm>
            <a:off x="3896026" y="355508"/>
            <a:ext cx="4559715" cy="29728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servants</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5"/>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servants</a:t>
            </a:r>
          </a:p>
        </p:txBody>
      </p:sp>
      <p:pic>
        <p:nvPicPr>
          <p:cNvPr id="5" name="Picture 4" descr="A person wearing a vest and bow tie&#10;&#10;Description automatically generated">
            <a:extLst>
              <a:ext uri="{FF2B5EF4-FFF2-40B4-BE49-F238E27FC236}">
                <a16:creationId xmlns:a16="http://schemas.microsoft.com/office/drawing/2014/main" id="{18691047-397E-FB80-2C58-4B1A0B5075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0285" y="267732"/>
            <a:ext cx="5191430" cy="3148351"/>
          </a:xfrm>
          <a:prstGeom prst="rect">
            <a:avLst/>
          </a:prstGeom>
        </p:spPr>
      </p:pic>
    </p:spTree>
    <p:extLst>
      <p:ext uri="{BB962C8B-B14F-4D97-AF65-F5344CB8AC3E}">
        <p14:creationId xmlns:p14="http://schemas.microsoft.com/office/powerpoint/2010/main" val="247438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10104"/>
            <a:ext cx="9503938" cy="584775"/>
          </a:xfrm>
          <a:prstGeom prst="rect">
            <a:avLst/>
          </a:prstGeom>
          <a:noFill/>
        </p:spPr>
        <p:txBody>
          <a:bodyPr wrap="square" rtlCol="0">
            <a:spAutoFit/>
          </a:bodyPr>
          <a:lstStyle/>
          <a:p>
            <a:pPr lvl="0">
              <a:defRPr/>
            </a:pPr>
            <a:r>
              <a:rPr lang="en-US" sz="3200">
                <a:latin typeface="Century Gothic" panose="020B0502020202020204" pitchFamily="34" charset="0"/>
                <a:cs typeface="Manjari" panose="02000503000000000000" pitchFamily="2" charset="0"/>
              </a:rPr>
              <a:t>Royal is anything belonging to a king or queen.</a:t>
            </a: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sp>
        <p:nvSpPr>
          <p:cNvPr id="9" name="Rectangle 8">
            <a:extLst>
              <a:ext uri="{FF2B5EF4-FFF2-40B4-BE49-F238E27FC236}">
                <a16:creationId xmlns:a16="http://schemas.microsoft.com/office/drawing/2014/main" id="{67589D5B-2312-4D58-947F-E9C975111BEC}"/>
              </a:ext>
            </a:extLst>
          </p:cNvPr>
          <p:cNvSpPr/>
          <p:nvPr/>
        </p:nvSpPr>
        <p:spPr>
          <a:xfrm>
            <a:off x="3896026" y="355508"/>
            <a:ext cx="4559715" cy="29728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royal</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royal</a:t>
            </a:r>
          </a:p>
        </p:txBody>
      </p:sp>
      <p:pic>
        <p:nvPicPr>
          <p:cNvPr id="5" name="Picture 4" descr="A crown on a red velvet surface&#10;&#10;Description automatically generated">
            <a:extLst>
              <a:ext uri="{FF2B5EF4-FFF2-40B4-BE49-F238E27FC236}">
                <a16:creationId xmlns:a16="http://schemas.microsoft.com/office/drawing/2014/main" id="{6BF58F35-1D73-167E-CE3E-867C221E0E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5452" y="103295"/>
            <a:ext cx="5400859" cy="3275360"/>
          </a:xfrm>
          <a:prstGeom prst="rect">
            <a:avLst/>
          </a:prstGeom>
        </p:spPr>
      </p:pic>
      <p:pic>
        <p:nvPicPr>
          <p:cNvPr id="6" name="Picture 5">
            <a:extLst>
              <a:ext uri="{FF2B5EF4-FFF2-40B4-BE49-F238E27FC236}">
                <a16:creationId xmlns:a16="http://schemas.microsoft.com/office/drawing/2014/main" id="{96268EC2-1140-8756-18F4-5C956C11EDBE}"/>
              </a:ext>
            </a:extLst>
          </p:cNvPr>
          <p:cNvPicPr>
            <a:picLocks noChangeAspect="1"/>
          </p:cNvPicPr>
          <p:nvPr/>
        </p:nvPicPr>
        <p:blipFill>
          <a:blip r:embed="rId7"/>
          <a:stretch>
            <a:fillRect/>
          </a:stretch>
        </p:blipFill>
        <p:spPr>
          <a:xfrm>
            <a:off x="4894018" y="5099707"/>
            <a:ext cx="2403963" cy="1154115"/>
          </a:xfrm>
          <a:prstGeom prst="rect">
            <a:avLst/>
          </a:prstGeom>
        </p:spPr>
      </p:pic>
    </p:spTree>
    <p:extLst>
      <p:ext uri="{BB962C8B-B14F-4D97-AF65-F5344CB8AC3E}">
        <p14:creationId xmlns:p14="http://schemas.microsoft.com/office/powerpoint/2010/main" val="222432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10104"/>
            <a:ext cx="11413322" cy="584775"/>
          </a:xfrm>
          <a:prstGeom prst="rect">
            <a:avLst/>
          </a:prstGeom>
          <a:noFill/>
        </p:spPr>
        <p:txBody>
          <a:bodyPr wrap="square" rtlCol="0">
            <a:spAutoFit/>
          </a:bodyPr>
          <a:lstStyle/>
          <a:p>
            <a:pPr lvl="0">
              <a:defRPr/>
            </a:pPr>
            <a:r>
              <a:rPr lang="en-US" sz="3200">
                <a:latin typeface="Century Gothic" panose="020B0502020202020204" pitchFamily="34" charset="0"/>
                <a:cs typeface="Manjari" panose="02000503000000000000" pitchFamily="2" charset="0"/>
              </a:rPr>
              <a:t>A reign is </a:t>
            </a:r>
            <a:r>
              <a:rPr lang="en-AU" sz="3200">
                <a:latin typeface="Century Gothic" panose="020B0502020202020204" pitchFamily="34" charset="0"/>
                <a:ea typeface="Calibri" panose="020F0502020204030204" pitchFamily="34" charset="0"/>
                <a:cs typeface="Times New Roman" panose="02020603050405020304" pitchFamily="18" charset="0"/>
              </a:rPr>
              <a:t>the period of time when a king or queen ruled</a:t>
            </a:r>
            <a:r>
              <a:rPr lang="en-US" sz="3200">
                <a:latin typeface="Century Gothic" panose="020B0502020202020204" pitchFamily="34" charset="0"/>
                <a:cs typeface="Times New Roman" panose="02020603050405020304" pitchFamily="18" charset="0"/>
              </a:rPr>
              <a:t>. </a:t>
            </a:r>
            <a:endParaRPr lang="en-US" sz="3200">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reign</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reign</a:t>
            </a:r>
          </a:p>
        </p:txBody>
      </p:sp>
      <p:sp>
        <p:nvSpPr>
          <p:cNvPr id="5" name="Rectangle 4">
            <a:extLst>
              <a:ext uri="{FF2B5EF4-FFF2-40B4-BE49-F238E27FC236}">
                <a16:creationId xmlns:a16="http://schemas.microsoft.com/office/drawing/2014/main" id="{473E5172-C709-DE3D-227E-7260C6FB4557}"/>
              </a:ext>
            </a:extLst>
          </p:cNvPr>
          <p:cNvSpPr/>
          <p:nvPr/>
        </p:nvSpPr>
        <p:spPr>
          <a:xfrm>
            <a:off x="4142865" y="2346201"/>
            <a:ext cx="4066036" cy="67322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1952 – 2022: The Reign of Queen Elizabeth II</a:t>
            </a:r>
          </a:p>
        </p:txBody>
      </p:sp>
      <p:pic>
        <p:nvPicPr>
          <p:cNvPr id="6" name="Picture 5" descr="A close up of a person's face&#10;&#10;Description automatically generated">
            <a:extLst>
              <a:ext uri="{FF2B5EF4-FFF2-40B4-BE49-F238E27FC236}">
                <a16:creationId xmlns:a16="http://schemas.microsoft.com/office/drawing/2014/main" id="{87A98CE4-895D-CA07-8FAF-C0948CB34D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1490" y="40208"/>
            <a:ext cx="4067411" cy="2466688"/>
          </a:xfrm>
          <a:prstGeom prst="rect">
            <a:avLst/>
          </a:prstGeom>
        </p:spPr>
      </p:pic>
      <p:pic>
        <p:nvPicPr>
          <p:cNvPr id="9" name="Picture 8">
            <a:extLst>
              <a:ext uri="{FF2B5EF4-FFF2-40B4-BE49-F238E27FC236}">
                <a16:creationId xmlns:a16="http://schemas.microsoft.com/office/drawing/2014/main" id="{8C760C4D-CF89-DF07-C335-B44C7092BEF7}"/>
              </a:ext>
            </a:extLst>
          </p:cNvPr>
          <p:cNvPicPr>
            <a:picLocks noChangeAspect="1"/>
          </p:cNvPicPr>
          <p:nvPr/>
        </p:nvPicPr>
        <p:blipFill>
          <a:blip r:embed="rId7"/>
          <a:stretch>
            <a:fillRect/>
          </a:stretch>
        </p:blipFill>
        <p:spPr>
          <a:xfrm>
            <a:off x="4999414" y="5099707"/>
            <a:ext cx="2305750" cy="1220105"/>
          </a:xfrm>
          <a:prstGeom prst="rect">
            <a:avLst/>
          </a:prstGeom>
        </p:spPr>
      </p:pic>
    </p:spTree>
    <p:extLst>
      <p:ext uri="{BB962C8B-B14F-4D97-AF65-F5344CB8AC3E}">
        <p14:creationId xmlns:p14="http://schemas.microsoft.com/office/powerpoint/2010/main" val="292391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r>
              <a:rPr lang="en-US" sz="1000">
                <a:latin typeface="Century Gothic" panose="020B0502020202020204" pitchFamily="34" charset="0"/>
              </a:rPr>
              <a:t>Read Vocabulary</a:t>
            </a:r>
          </a:p>
          <a:p>
            <a:r>
              <a:rPr lang="en-US" sz="1000">
                <a:latin typeface="Century Gothic" panose="020B0502020202020204" pitchFamily="34" charset="0"/>
              </a:rPr>
              <a:t>Read Passage</a:t>
            </a:r>
          </a:p>
          <a:p>
            <a:r>
              <a:rPr lang="en-US" sz="1000">
                <a:latin typeface="Century Gothic" panose="020B0502020202020204" pitchFamily="34" charset="0"/>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a:latin typeface="Century Gothic" panose="020B0502020202020204" pitchFamily="34" charset="0"/>
              </a:rPr>
              <a:t>What is the name of a fancy hat worn by a king or queen?</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30237"/>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solidFill>
                  <a:schemeClr val="tx1"/>
                </a:solidFill>
                <a:latin typeface="Century Gothic" panose="020B0502020202020204" pitchFamily="34" charset="0"/>
              </a:rPr>
              <a:t>A hat worn by a king or queen is called a</a:t>
            </a:r>
            <a:r>
              <a:rPr lang="en-AU" sz="1400" u="sng">
                <a:solidFill>
                  <a:schemeClr val="tx1"/>
                </a:solidFill>
                <a:latin typeface="Century Gothic" panose="020B0502020202020204" pitchFamily="34" charset="0"/>
              </a:rPr>
              <a:t>	</a:t>
            </a:r>
            <a:r>
              <a:rPr lang="en-AU" sz="1400">
                <a:solidFill>
                  <a:schemeClr val="tx1"/>
                </a:solidFill>
                <a:latin typeface="Century Gothic" panose="020B0502020202020204" pitchFamily="34" charset="0"/>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3023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30237"/>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solidFill>
                  <a:schemeClr val="tx1"/>
                </a:solidFill>
                <a:latin typeface="Century Gothic" panose="020B0502020202020204" pitchFamily="34" charset="0"/>
              </a:rPr>
              <a:t>A hat worn by a king or queen is called a </a:t>
            </a:r>
            <a:r>
              <a:rPr lang="en-AU" sz="1400" b="1">
                <a:solidFill>
                  <a:schemeClr val="tx1"/>
                </a:solidFill>
                <a:latin typeface="Century Gothic" panose="020B0502020202020204" pitchFamily="34" charset="0"/>
              </a:rPr>
              <a:t>crown.</a:t>
            </a:r>
          </a:p>
        </p:txBody>
      </p:sp>
      <p:pic>
        <p:nvPicPr>
          <p:cNvPr id="7" name="Picture 6">
            <a:extLst>
              <a:ext uri="{FF2B5EF4-FFF2-40B4-BE49-F238E27FC236}">
                <a16:creationId xmlns:a16="http://schemas.microsoft.com/office/drawing/2014/main" id="{B90A2E21-07F3-10EA-E4E8-D03DBC91B6F9}"/>
              </a:ext>
            </a:extLst>
          </p:cNvPr>
          <p:cNvPicPr>
            <a:picLocks noChangeAspect="1"/>
          </p:cNvPicPr>
          <p:nvPr/>
        </p:nvPicPr>
        <p:blipFill>
          <a:blip r:embed="rId7"/>
          <a:stretch>
            <a:fillRect/>
          </a:stretch>
        </p:blipFill>
        <p:spPr>
          <a:xfrm>
            <a:off x="470874" y="867167"/>
            <a:ext cx="8725077" cy="5833670"/>
          </a:xfrm>
          <a:prstGeom prst="rect">
            <a:avLst/>
          </a:prstGeom>
        </p:spPr>
      </p:pic>
      <p:sp>
        <p:nvSpPr>
          <p:cNvPr id="2" name="Rectangle 1">
            <a:extLst>
              <a:ext uri="{FF2B5EF4-FFF2-40B4-BE49-F238E27FC236}">
                <a16:creationId xmlns:a16="http://schemas.microsoft.com/office/drawing/2014/main" id="{4B9EE816-F8A2-C0C4-BED8-820CD340F8A4}"/>
              </a:ext>
            </a:extLst>
          </p:cNvPr>
          <p:cNvSpPr/>
          <p:nvPr/>
        </p:nvSpPr>
        <p:spPr>
          <a:xfrm>
            <a:off x="9644634" y="5644137"/>
            <a:ext cx="2547366" cy="1056700"/>
          </a:xfrm>
          <a:prstGeom prst="rect">
            <a:avLst/>
          </a:prstGeom>
        </p:spPr>
        <p:txBody>
          <a:bodyPr wrap="square">
            <a:spAutoFit/>
          </a:bodyPr>
          <a:lstStyle/>
          <a:p>
            <a:pPr>
              <a:spcAft>
                <a:spcPts val="800"/>
              </a:spcAft>
            </a:pPr>
            <a:r>
              <a:rPr lang="en-GB" sz="1400" b="1" u="sng">
                <a:solidFill>
                  <a:srgbClr val="003A47"/>
                </a:solidFill>
                <a:latin typeface="Century Gothic" panose="020B0502020202020204" pitchFamily="34" charset="0"/>
                <a:ea typeface="Segoe UI Symbol" panose="020B0502040204020203" pitchFamily="34" charset="0"/>
                <a:cs typeface="Times" charset="0"/>
              </a:rPr>
              <a:t>Vocabulary</a:t>
            </a:r>
            <a:r>
              <a:rPr lang="en-GB" sz="1400" b="1">
                <a:solidFill>
                  <a:schemeClr val="accent1">
                    <a:lumMod val="75000"/>
                  </a:schemeClr>
                </a:solidFill>
                <a:latin typeface="Century Gothic" panose="020B0502020202020204" pitchFamily="34" charset="0"/>
                <a:ea typeface="Segoe UI Symbol" panose="020B0502040204020203" pitchFamily="34" charset="0"/>
                <a:cs typeface="Times" charset="0"/>
              </a:rPr>
              <a:t> </a:t>
            </a:r>
            <a:endParaRPr lang="en-GB" sz="1400">
              <a:solidFill>
                <a:schemeClr val="accent1">
                  <a:lumMod val="75000"/>
                </a:schemeClr>
              </a:solidFill>
              <a:latin typeface="Century Gothic" panose="020B0502020202020204" pitchFamily="34" charset="0"/>
              <a:ea typeface="Segoe UI Symbol" panose="020B0502040204020203" pitchFamily="34" charset="0"/>
            </a:endParaRPr>
          </a:p>
          <a:p>
            <a:pPr>
              <a:spcAft>
                <a:spcPts val="800"/>
              </a:spcAft>
            </a:pPr>
            <a:r>
              <a:rPr lang="en-GB" sz="1400" b="1">
                <a:latin typeface="Century Gothic" panose="020B0502020202020204" pitchFamily="34" charset="0"/>
                <a:ea typeface="Segoe UI Symbol" panose="020B0502040204020203" pitchFamily="34" charset="0"/>
                <a:cs typeface="Times" charset="0"/>
              </a:rPr>
              <a:t>royal</a:t>
            </a:r>
            <a:r>
              <a:rPr lang="en-GB" sz="1400">
                <a:latin typeface="Century Gothic" panose="020B0502020202020204" pitchFamily="34" charset="0"/>
                <a:ea typeface="Segoe UI Symbol" panose="020B0502040204020203" pitchFamily="34" charset="0"/>
                <a:cs typeface="Times" charset="0"/>
              </a:rPr>
              <a:t> (adjective) anything belonging to a king or queen</a:t>
            </a:r>
          </a:p>
        </p:txBody>
      </p:sp>
    </p:spTree>
    <p:extLst>
      <p:ext uri="{BB962C8B-B14F-4D97-AF65-F5344CB8AC3E}">
        <p14:creationId xmlns:p14="http://schemas.microsoft.com/office/powerpoint/2010/main" val="237349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89313"/>
            <a:ext cx="12101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rPr>
              <a:t>Prosperity means having a lot of money, success, or good luck. </a:t>
            </a:r>
            <a:endParaRPr kumimoji="0" lang="en-US" sz="2800" b="0" i="0" u="sng" strike="noStrike" kern="1200" cap="none" spc="0" normalizeH="0" baseline="0" noProof="0">
              <a:ln>
                <a:noFill/>
              </a:ln>
              <a:solidFill>
                <a:srgbClr val="000000"/>
              </a:solidFill>
              <a:effectLst/>
              <a:uLnTx/>
              <a:uFillTx/>
              <a:latin typeface="Century Gothic" panose="020B0502020202020204" pitchFamily="34" charset="0"/>
              <a:ea typeface="+mn-ea"/>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prosperity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674799" y="3657823"/>
            <a:ext cx="500216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prosperity</a:t>
            </a:r>
          </a:p>
        </p:txBody>
      </p:sp>
      <p:pic>
        <p:nvPicPr>
          <p:cNvPr id="4" name="Picture 3">
            <a:extLst>
              <a:ext uri="{FF2B5EF4-FFF2-40B4-BE49-F238E27FC236}">
                <a16:creationId xmlns:a16="http://schemas.microsoft.com/office/drawing/2014/main" id="{B0423FE7-189F-0EEA-4E53-E1A831781258}"/>
              </a:ext>
            </a:extLst>
          </p:cNvPr>
          <p:cNvPicPr>
            <a:picLocks noChangeAspect="1"/>
          </p:cNvPicPr>
          <p:nvPr/>
        </p:nvPicPr>
        <p:blipFill>
          <a:blip r:embed="rId6"/>
          <a:stretch>
            <a:fillRect/>
          </a:stretch>
        </p:blipFill>
        <p:spPr>
          <a:xfrm>
            <a:off x="4415851" y="5104373"/>
            <a:ext cx="3774286" cy="1105731"/>
          </a:xfrm>
          <a:prstGeom prst="rect">
            <a:avLst/>
          </a:prstGeom>
        </p:spPr>
      </p:pic>
      <p:pic>
        <p:nvPicPr>
          <p:cNvPr id="5" name="Picture 4" descr="A person in a suit throwing money&#10;&#10;Description automatically generated">
            <a:extLst>
              <a:ext uri="{FF2B5EF4-FFF2-40B4-BE49-F238E27FC236}">
                <a16:creationId xmlns:a16="http://schemas.microsoft.com/office/drawing/2014/main" id="{74070DB9-B1FB-756B-4A2F-B26ECD82A4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1311" y="121428"/>
            <a:ext cx="5323365" cy="3228363"/>
          </a:xfrm>
          <a:prstGeom prst="rect">
            <a:avLst/>
          </a:prstGeom>
        </p:spPr>
      </p:pic>
    </p:spTree>
    <p:extLst>
      <p:ext uri="{BB962C8B-B14F-4D97-AF65-F5344CB8AC3E}">
        <p14:creationId xmlns:p14="http://schemas.microsoft.com/office/powerpoint/2010/main" val="224700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10104"/>
            <a:ext cx="42551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Spoiled means ruined.</a:t>
            </a:r>
            <a:endParaRPr kumimoji="0" lang="en-US" sz="3200" b="0" i="0" u="sng" strike="noStrike" kern="1200" cap="none" spc="0" normalizeH="0" baseline="0" noProof="0">
              <a:ln>
                <a:noFill/>
              </a:ln>
              <a:solidFill>
                <a:srgbClr val="000000"/>
              </a:solidFill>
              <a:effectLst/>
              <a:uLnTx/>
              <a:uFillTx/>
              <a:latin typeface="Century Gothic" panose="020B0502020202020204" pitchFamily="34" charset="0"/>
              <a:ea typeface="+mn-ea"/>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spoiled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spoiled</a:t>
            </a:r>
          </a:p>
        </p:txBody>
      </p:sp>
      <p:pic>
        <p:nvPicPr>
          <p:cNvPr id="4" name="Picture 3">
            <a:extLst>
              <a:ext uri="{FF2B5EF4-FFF2-40B4-BE49-F238E27FC236}">
                <a16:creationId xmlns:a16="http://schemas.microsoft.com/office/drawing/2014/main" id="{4E0AD170-ED5F-97B4-4CB8-C71E892755BF}"/>
              </a:ext>
            </a:extLst>
          </p:cNvPr>
          <p:cNvPicPr>
            <a:picLocks noChangeAspect="1"/>
          </p:cNvPicPr>
          <p:nvPr/>
        </p:nvPicPr>
        <p:blipFill>
          <a:blip r:embed="rId6"/>
          <a:stretch>
            <a:fillRect/>
          </a:stretch>
        </p:blipFill>
        <p:spPr>
          <a:xfrm>
            <a:off x="4730396" y="5099707"/>
            <a:ext cx="2890974" cy="1257940"/>
          </a:xfrm>
          <a:prstGeom prst="rect">
            <a:avLst/>
          </a:prstGeom>
        </p:spPr>
      </p:pic>
      <p:pic>
        <p:nvPicPr>
          <p:cNvPr id="5" name="Picture 4" descr="A close up of a strawberry&#10;&#10;Description automatically generated">
            <a:extLst>
              <a:ext uri="{FF2B5EF4-FFF2-40B4-BE49-F238E27FC236}">
                <a16:creationId xmlns:a16="http://schemas.microsoft.com/office/drawing/2014/main" id="{FADF91F2-BE6A-0F26-0A2C-DE5CAD7D8F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5402" y="106178"/>
            <a:ext cx="5381195" cy="3263434"/>
          </a:xfrm>
          <a:prstGeom prst="rect">
            <a:avLst/>
          </a:prstGeom>
        </p:spPr>
      </p:pic>
    </p:spTree>
    <p:extLst>
      <p:ext uri="{BB962C8B-B14F-4D97-AF65-F5344CB8AC3E}">
        <p14:creationId xmlns:p14="http://schemas.microsoft.com/office/powerpoint/2010/main" val="215027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10104"/>
            <a:ext cx="81981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rPr>
              <a:t>Fond means to have a strong liking.</a:t>
            </a:r>
            <a:endParaRPr kumimoji="0" lang="en-US" sz="3200" b="0" i="0" u="sng" strike="noStrike" kern="1200" cap="none" spc="0" normalizeH="0" baseline="0" noProof="0">
              <a:ln>
                <a:noFill/>
              </a:ln>
              <a:solidFill>
                <a:srgbClr val="000000"/>
              </a:solidFill>
              <a:effectLst/>
              <a:uLnTx/>
              <a:uFillTx/>
              <a:latin typeface="Century Gothic" panose="020B0502020202020204" pitchFamily="34" charset="0"/>
              <a:ea typeface="+mn-ea"/>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fond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fond</a:t>
            </a:r>
          </a:p>
        </p:txBody>
      </p:sp>
      <p:pic>
        <p:nvPicPr>
          <p:cNvPr id="4" name="Picture 3">
            <a:extLst>
              <a:ext uri="{FF2B5EF4-FFF2-40B4-BE49-F238E27FC236}">
                <a16:creationId xmlns:a16="http://schemas.microsoft.com/office/drawing/2014/main" id="{976C9B99-7064-2BF7-FB2C-0DDC985C3FBC}"/>
              </a:ext>
            </a:extLst>
          </p:cNvPr>
          <p:cNvPicPr>
            <a:picLocks noChangeAspect="1"/>
          </p:cNvPicPr>
          <p:nvPr/>
        </p:nvPicPr>
        <p:blipFill>
          <a:blip r:embed="rId6"/>
          <a:stretch>
            <a:fillRect/>
          </a:stretch>
        </p:blipFill>
        <p:spPr>
          <a:xfrm>
            <a:off x="5255531" y="5099707"/>
            <a:ext cx="1840703" cy="1136288"/>
          </a:xfrm>
          <a:prstGeom prst="rect">
            <a:avLst/>
          </a:prstGeom>
        </p:spPr>
      </p:pic>
      <p:pic>
        <p:nvPicPr>
          <p:cNvPr id="5" name="Picture 4" descr="A person hugging a dog&#10;&#10;Description automatically generated">
            <a:extLst>
              <a:ext uri="{FF2B5EF4-FFF2-40B4-BE49-F238E27FC236}">
                <a16:creationId xmlns:a16="http://schemas.microsoft.com/office/drawing/2014/main" id="{5B8592BF-5D25-7C82-8036-08C0CD3E29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3921" y="150187"/>
            <a:ext cx="5162644" cy="3130894"/>
          </a:xfrm>
          <a:prstGeom prst="rect">
            <a:avLst/>
          </a:prstGeom>
        </p:spPr>
      </p:pic>
    </p:spTree>
    <p:extLst>
      <p:ext uri="{BB962C8B-B14F-4D97-AF65-F5344CB8AC3E}">
        <p14:creationId xmlns:p14="http://schemas.microsoft.com/office/powerpoint/2010/main" val="96997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10104"/>
            <a:ext cx="95039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rPr>
              <a:t>Satisfied means happy, pleased, or content.</a:t>
            </a:r>
            <a:endParaRPr kumimoji="0" lang="en-US" sz="3200" b="0" i="0" u="sng" strike="noStrike" kern="1200" cap="none" spc="0" normalizeH="0" baseline="0" noProof="0">
              <a:ln>
                <a:noFill/>
              </a:ln>
              <a:solidFill>
                <a:srgbClr val="000000"/>
              </a:solidFill>
              <a:effectLst/>
              <a:uLnTx/>
              <a:uFillTx/>
              <a:latin typeface="Century Gothic" panose="020B0502020202020204" pitchFamily="34" charset="0"/>
              <a:ea typeface="+mn-ea"/>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satisfied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satisfied</a:t>
            </a:r>
          </a:p>
        </p:txBody>
      </p:sp>
      <p:pic>
        <p:nvPicPr>
          <p:cNvPr id="4" name="Picture 3">
            <a:extLst>
              <a:ext uri="{FF2B5EF4-FFF2-40B4-BE49-F238E27FC236}">
                <a16:creationId xmlns:a16="http://schemas.microsoft.com/office/drawing/2014/main" id="{08147587-32F4-9232-179E-B22BAA31E34A}"/>
              </a:ext>
            </a:extLst>
          </p:cNvPr>
          <p:cNvPicPr>
            <a:picLocks noChangeAspect="1"/>
          </p:cNvPicPr>
          <p:nvPr/>
        </p:nvPicPr>
        <p:blipFill>
          <a:blip r:embed="rId6"/>
          <a:stretch>
            <a:fillRect/>
          </a:stretch>
        </p:blipFill>
        <p:spPr>
          <a:xfrm>
            <a:off x="4655644" y="5099707"/>
            <a:ext cx="3040477" cy="1215313"/>
          </a:xfrm>
          <a:prstGeom prst="rect">
            <a:avLst/>
          </a:prstGeom>
        </p:spPr>
      </p:pic>
      <p:pic>
        <p:nvPicPr>
          <p:cNvPr id="5" name="Picture 4" descr="A person holding up a chocolate covered ice cream&#10;&#10;Description automatically generated">
            <a:extLst>
              <a:ext uri="{FF2B5EF4-FFF2-40B4-BE49-F238E27FC236}">
                <a16:creationId xmlns:a16="http://schemas.microsoft.com/office/drawing/2014/main" id="{7187C6C7-EA40-0091-2AE5-B74AC75D6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6787" y="234328"/>
            <a:ext cx="4898190" cy="2970515"/>
          </a:xfrm>
          <a:prstGeom prst="rect">
            <a:avLst/>
          </a:prstGeom>
        </p:spPr>
      </p:pic>
    </p:spTree>
    <p:extLst>
      <p:ext uri="{BB962C8B-B14F-4D97-AF65-F5344CB8AC3E}">
        <p14:creationId xmlns:p14="http://schemas.microsoft.com/office/powerpoint/2010/main" val="256679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10104"/>
            <a:ext cx="42551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rPr>
              <a:t>Merry means happy.</a:t>
            </a:r>
            <a:endParaRPr kumimoji="0" lang="en-US" sz="3200" b="0" i="0" u="sng" strike="noStrike" kern="1200" cap="none" spc="0" normalizeH="0" baseline="0" noProof="0">
              <a:ln>
                <a:noFill/>
              </a:ln>
              <a:solidFill>
                <a:srgbClr val="000000"/>
              </a:solidFill>
              <a:effectLst/>
              <a:uLnTx/>
              <a:uFillTx/>
              <a:latin typeface="Century Gothic" panose="020B0502020202020204" pitchFamily="34" charset="0"/>
              <a:ea typeface="+mn-ea"/>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merry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merry</a:t>
            </a:r>
          </a:p>
        </p:txBody>
      </p:sp>
      <p:pic>
        <p:nvPicPr>
          <p:cNvPr id="4" name="Picture 3">
            <a:extLst>
              <a:ext uri="{FF2B5EF4-FFF2-40B4-BE49-F238E27FC236}">
                <a16:creationId xmlns:a16="http://schemas.microsoft.com/office/drawing/2014/main" id="{A58A379E-A940-F770-81F4-8DB162B6CED0}"/>
              </a:ext>
            </a:extLst>
          </p:cNvPr>
          <p:cNvPicPr>
            <a:picLocks noChangeAspect="1"/>
          </p:cNvPicPr>
          <p:nvPr/>
        </p:nvPicPr>
        <p:blipFill>
          <a:blip r:embed="rId6"/>
          <a:stretch>
            <a:fillRect/>
          </a:stretch>
        </p:blipFill>
        <p:spPr>
          <a:xfrm>
            <a:off x="4717171" y="5177242"/>
            <a:ext cx="2757658" cy="1225015"/>
          </a:xfrm>
          <a:prstGeom prst="rect">
            <a:avLst/>
          </a:prstGeom>
        </p:spPr>
      </p:pic>
      <p:pic>
        <p:nvPicPr>
          <p:cNvPr id="5" name="Picture 4" descr="A group of people laughing&#10;&#10;Description automatically generated">
            <a:extLst>
              <a:ext uri="{FF2B5EF4-FFF2-40B4-BE49-F238E27FC236}">
                <a16:creationId xmlns:a16="http://schemas.microsoft.com/office/drawing/2014/main" id="{A1E77573-442B-1ED7-1ADB-E2EF3D1429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6569" y="106178"/>
            <a:ext cx="5458628" cy="3310394"/>
          </a:xfrm>
          <a:prstGeom prst="rect">
            <a:avLst/>
          </a:prstGeom>
        </p:spPr>
      </p:pic>
    </p:spTree>
    <p:extLst>
      <p:ext uri="{BB962C8B-B14F-4D97-AF65-F5344CB8AC3E}">
        <p14:creationId xmlns:p14="http://schemas.microsoft.com/office/powerpoint/2010/main" val="170891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19" y="6210104"/>
            <a:ext cx="8031025" cy="584775"/>
          </a:xfrm>
          <a:prstGeom prst="rect">
            <a:avLst/>
          </a:prstGeom>
          <a:noFill/>
        </p:spPr>
        <p:txBody>
          <a:bodyPr wrap="square" rtlCol="0">
            <a:spAutoFit/>
          </a:bodyPr>
          <a:lstStyle/>
          <a:p>
            <a:pPr lvl="0">
              <a:defRPr/>
            </a:pPr>
            <a:r>
              <a:rPr lang="en-AU" sz="3200">
                <a:latin typeface="Century Gothic" panose="020B0502020202020204" pitchFamily="34" charset="0"/>
                <a:ea typeface="Calibri" panose="020F0502020204030204" pitchFamily="34" charset="0"/>
                <a:cs typeface="Times New Roman" panose="02020603050405020304" pitchFamily="18" charset="0"/>
              </a:rPr>
              <a:t>Dainty means fancy, small, and pretty. </a:t>
            </a:r>
            <a:endParaRPr lang="en-US" sz="3200" u="sng">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dainty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dainty</a:t>
            </a:r>
          </a:p>
        </p:txBody>
      </p:sp>
      <p:pic>
        <p:nvPicPr>
          <p:cNvPr id="4" name="Picture 3">
            <a:extLst>
              <a:ext uri="{FF2B5EF4-FFF2-40B4-BE49-F238E27FC236}">
                <a16:creationId xmlns:a16="http://schemas.microsoft.com/office/drawing/2014/main" id="{E4713577-8A7C-B379-D754-182FD7F737CA}"/>
              </a:ext>
            </a:extLst>
          </p:cNvPr>
          <p:cNvPicPr>
            <a:picLocks noChangeAspect="1"/>
          </p:cNvPicPr>
          <p:nvPr/>
        </p:nvPicPr>
        <p:blipFill>
          <a:blip r:embed="rId6"/>
          <a:stretch>
            <a:fillRect/>
          </a:stretch>
        </p:blipFill>
        <p:spPr>
          <a:xfrm>
            <a:off x="5035342" y="5110817"/>
            <a:ext cx="2121316" cy="952505"/>
          </a:xfrm>
          <a:prstGeom prst="rect">
            <a:avLst/>
          </a:prstGeom>
        </p:spPr>
      </p:pic>
      <p:pic>
        <p:nvPicPr>
          <p:cNvPr id="5" name="Picture 4" descr="A gold necklace with a diamond pendant&#10;&#10;Description automatically generated">
            <a:extLst>
              <a:ext uri="{FF2B5EF4-FFF2-40B4-BE49-F238E27FC236}">
                <a16:creationId xmlns:a16="http://schemas.microsoft.com/office/drawing/2014/main" id="{867A9D19-0094-0CBC-DFDA-85B480511D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3368" y="106178"/>
            <a:ext cx="5365264" cy="3253773"/>
          </a:xfrm>
          <a:prstGeom prst="rect">
            <a:avLst/>
          </a:prstGeom>
        </p:spPr>
      </p:pic>
    </p:spTree>
    <p:extLst>
      <p:ext uri="{BB962C8B-B14F-4D97-AF65-F5344CB8AC3E}">
        <p14:creationId xmlns:p14="http://schemas.microsoft.com/office/powerpoint/2010/main" val="13383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19" y="6210104"/>
            <a:ext cx="8768445" cy="584775"/>
          </a:xfrm>
          <a:prstGeom prst="rect">
            <a:avLst/>
          </a:prstGeom>
          <a:noFill/>
        </p:spPr>
        <p:txBody>
          <a:bodyPr wrap="square" rtlCol="0">
            <a:spAutoFit/>
          </a:bodyPr>
          <a:lstStyle/>
          <a:p>
            <a:pPr lvl="0">
              <a:defRPr/>
            </a:pPr>
            <a:r>
              <a:rPr lang="en-US" sz="3200">
                <a:latin typeface="Century Gothic" panose="020B0502020202020204" pitchFamily="34" charset="0"/>
                <a:cs typeface="Manjari" panose="02000503000000000000" pitchFamily="2" charset="0"/>
              </a:rPr>
              <a:t>Delicate means </a:t>
            </a:r>
            <a:r>
              <a:rPr lang="en-AU" sz="3200">
                <a:latin typeface="Century Gothic" panose="020B0502020202020204" pitchFamily="34" charset="0"/>
                <a:ea typeface="Calibri" panose="020F0502020204030204" pitchFamily="34" charset="0"/>
                <a:cs typeface="Times New Roman" panose="02020603050405020304" pitchFamily="18" charset="0"/>
              </a:rPr>
              <a:t>fragile and easily broken.</a:t>
            </a:r>
            <a:endParaRPr lang="en-US" sz="3200">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delicate</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delicate</a:t>
            </a:r>
          </a:p>
        </p:txBody>
      </p:sp>
      <p:pic>
        <p:nvPicPr>
          <p:cNvPr id="4" name="Picture 3">
            <a:extLst>
              <a:ext uri="{FF2B5EF4-FFF2-40B4-BE49-F238E27FC236}">
                <a16:creationId xmlns:a16="http://schemas.microsoft.com/office/drawing/2014/main" id="{DA0A0438-4A14-7ECA-CC10-1846AF66CB4B}"/>
              </a:ext>
            </a:extLst>
          </p:cNvPr>
          <p:cNvPicPr>
            <a:picLocks noChangeAspect="1"/>
          </p:cNvPicPr>
          <p:nvPr/>
        </p:nvPicPr>
        <p:blipFill>
          <a:blip r:embed="rId6"/>
          <a:stretch>
            <a:fillRect/>
          </a:stretch>
        </p:blipFill>
        <p:spPr>
          <a:xfrm>
            <a:off x="4436103" y="5091064"/>
            <a:ext cx="3319794" cy="1223322"/>
          </a:xfrm>
          <a:prstGeom prst="rect">
            <a:avLst/>
          </a:prstGeom>
        </p:spPr>
      </p:pic>
      <p:pic>
        <p:nvPicPr>
          <p:cNvPr id="3" name="Picture 2" descr="A white vase with a bird on it&#10;&#10;Description automatically generated">
            <a:extLst>
              <a:ext uri="{FF2B5EF4-FFF2-40B4-BE49-F238E27FC236}">
                <a16:creationId xmlns:a16="http://schemas.microsoft.com/office/drawing/2014/main" id="{F5F1DB6A-B875-9EB5-7894-FA39035231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5152" y="375282"/>
            <a:ext cx="4670589" cy="2832486"/>
          </a:xfrm>
          <a:prstGeom prst="rect">
            <a:avLst/>
          </a:prstGeom>
        </p:spPr>
      </p:pic>
    </p:spTree>
    <p:extLst>
      <p:ext uri="{BB962C8B-B14F-4D97-AF65-F5344CB8AC3E}">
        <p14:creationId xmlns:p14="http://schemas.microsoft.com/office/powerpoint/2010/main" val="298872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10104"/>
            <a:ext cx="12101580" cy="523220"/>
          </a:xfrm>
          <a:prstGeom prst="rect">
            <a:avLst/>
          </a:prstGeom>
          <a:noFill/>
        </p:spPr>
        <p:txBody>
          <a:bodyPr wrap="square" rtlCol="0">
            <a:spAutoFit/>
          </a:bodyPr>
          <a:lstStyle/>
          <a:p>
            <a:pPr>
              <a:defRPr/>
            </a:pPr>
            <a:r>
              <a:rPr lang="en-AU" sz="2800">
                <a:latin typeface="Century Gothic" panose="020B0502020202020204" pitchFamily="34" charset="0"/>
                <a:ea typeface="Calibri" panose="020F0502020204030204" pitchFamily="34" charset="0"/>
                <a:cs typeface="Times New Roman" panose="02020603050405020304" pitchFamily="18" charset="0"/>
              </a:rPr>
              <a:t>Graceful means moving, speaking or acting in a beautiful way.</a:t>
            </a:r>
            <a:endParaRPr lang="en-US" sz="2800" u="sng">
              <a:solidFill>
                <a:srgbClr val="003A47"/>
              </a:solidFill>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graceful</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graceful</a:t>
            </a:r>
          </a:p>
        </p:txBody>
      </p:sp>
      <p:pic>
        <p:nvPicPr>
          <p:cNvPr id="4" name="Picture 3">
            <a:extLst>
              <a:ext uri="{FF2B5EF4-FFF2-40B4-BE49-F238E27FC236}">
                <a16:creationId xmlns:a16="http://schemas.microsoft.com/office/drawing/2014/main" id="{B74A952D-9B98-A47E-5193-9F5C411CCDA0}"/>
              </a:ext>
            </a:extLst>
          </p:cNvPr>
          <p:cNvPicPr>
            <a:picLocks noChangeAspect="1"/>
          </p:cNvPicPr>
          <p:nvPr/>
        </p:nvPicPr>
        <p:blipFill>
          <a:blip r:embed="rId6"/>
          <a:stretch>
            <a:fillRect/>
          </a:stretch>
        </p:blipFill>
        <p:spPr>
          <a:xfrm>
            <a:off x="4830684" y="5099707"/>
            <a:ext cx="2690398" cy="1029615"/>
          </a:xfrm>
          <a:prstGeom prst="rect">
            <a:avLst/>
          </a:prstGeom>
        </p:spPr>
      </p:pic>
      <p:pic>
        <p:nvPicPr>
          <p:cNvPr id="5" name="Picture 4" descr="A person in a white dress dancing&#10;&#10;Description automatically generated">
            <a:extLst>
              <a:ext uri="{FF2B5EF4-FFF2-40B4-BE49-F238E27FC236}">
                <a16:creationId xmlns:a16="http://schemas.microsoft.com/office/drawing/2014/main" id="{BF6FDFE2-0B13-7375-1EB2-070389B923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3921" y="261045"/>
            <a:ext cx="4937733" cy="2994496"/>
          </a:xfrm>
          <a:prstGeom prst="rect">
            <a:avLst/>
          </a:prstGeom>
        </p:spPr>
      </p:pic>
    </p:spTree>
    <p:extLst>
      <p:ext uri="{BB962C8B-B14F-4D97-AF65-F5344CB8AC3E}">
        <p14:creationId xmlns:p14="http://schemas.microsoft.com/office/powerpoint/2010/main" val="74900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19" y="6210104"/>
            <a:ext cx="11010199" cy="584775"/>
          </a:xfrm>
          <a:prstGeom prst="rect">
            <a:avLst/>
          </a:prstGeom>
          <a:noFill/>
        </p:spPr>
        <p:txBody>
          <a:bodyPr wrap="square" rtlCol="0">
            <a:spAutoFit/>
          </a:bodyPr>
          <a:lstStyle/>
          <a:p>
            <a:pPr lvl="0">
              <a:defRPr/>
            </a:pPr>
            <a:r>
              <a:rPr lang="en-US" sz="3200">
                <a:latin typeface="Century Gothic" panose="020B0502020202020204" pitchFamily="34" charset="0"/>
                <a:cs typeface="Manjari" panose="02000503000000000000" pitchFamily="2" charset="0"/>
              </a:rPr>
              <a:t>Howled means </a:t>
            </a:r>
            <a:r>
              <a:rPr lang="en-AU" sz="3200">
                <a:latin typeface="Century Gothic" panose="020B0502020202020204" pitchFamily="34" charset="0"/>
                <a:ea typeface="Calibri" panose="020F0502020204030204" pitchFamily="34" charset="0"/>
                <a:cs typeface="Times New Roman" panose="02020603050405020304" pitchFamily="18" charset="0"/>
              </a:rPr>
              <a:t>made a long, loud, and sad sound.</a:t>
            </a:r>
            <a:endParaRPr lang="en-US" sz="3200">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howled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howled</a:t>
            </a:r>
          </a:p>
        </p:txBody>
      </p:sp>
      <p:pic>
        <p:nvPicPr>
          <p:cNvPr id="4" name="Picture 3">
            <a:extLst>
              <a:ext uri="{FF2B5EF4-FFF2-40B4-BE49-F238E27FC236}">
                <a16:creationId xmlns:a16="http://schemas.microsoft.com/office/drawing/2014/main" id="{52199C8C-5EA8-AEEE-3FF5-AF6A203C476F}"/>
              </a:ext>
            </a:extLst>
          </p:cNvPr>
          <p:cNvPicPr>
            <a:picLocks noChangeAspect="1"/>
          </p:cNvPicPr>
          <p:nvPr/>
        </p:nvPicPr>
        <p:blipFill>
          <a:blip r:embed="rId6"/>
          <a:stretch>
            <a:fillRect/>
          </a:stretch>
        </p:blipFill>
        <p:spPr>
          <a:xfrm>
            <a:off x="4627946" y="5099707"/>
            <a:ext cx="3218488" cy="1228430"/>
          </a:xfrm>
          <a:prstGeom prst="rect">
            <a:avLst/>
          </a:prstGeom>
        </p:spPr>
      </p:pic>
      <p:pic>
        <p:nvPicPr>
          <p:cNvPr id="5" name="Picture 4" descr="A wolf howling at the moon&#10;&#10;Description automatically generated">
            <a:extLst>
              <a:ext uri="{FF2B5EF4-FFF2-40B4-BE49-F238E27FC236}">
                <a16:creationId xmlns:a16="http://schemas.microsoft.com/office/drawing/2014/main" id="{0419F04B-D56E-6FD4-C1FD-DFBE0967A5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3921" y="227460"/>
            <a:ext cx="5114498" cy="3101696"/>
          </a:xfrm>
          <a:prstGeom prst="rect">
            <a:avLst/>
          </a:prstGeom>
        </p:spPr>
      </p:pic>
    </p:spTree>
    <p:extLst>
      <p:ext uri="{BB962C8B-B14F-4D97-AF65-F5344CB8AC3E}">
        <p14:creationId xmlns:p14="http://schemas.microsoft.com/office/powerpoint/2010/main" val="37129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10104"/>
            <a:ext cx="5336986" cy="584775"/>
          </a:xfrm>
          <a:prstGeom prst="rect">
            <a:avLst/>
          </a:prstGeom>
          <a:noFill/>
        </p:spPr>
        <p:txBody>
          <a:bodyPr wrap="square" rtlCol="0">
            <a:spAutoFit/>
          </a:bodyPr>
          <a:lstStyle/>
          <a:p>
            <a:pPr lvl="0">
              <a:defRPr/>
            </a:pPr>
            <a:r>
              <a:rPr lang="en-AU" sz="3200">
                <a:latin typeface="Century Gothic" panose="020B0502020202020204" pitchFamily="34" charset="0"/>
                <a:ea typeface="Calibri" panose="020F0502020204030204" pitchFamily="34" charset="0"/>
                <a:cs typeface="Times New Roman" panose="02020603050405020304" pitchFamily="18" charset="0"/>
              </a:rPr>
              <a:t>Merriment means fun. </a:t>
            </a:r>
            <a:endParaRPr lang="en-US" sz="3200" u="sng">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merriment</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merriment</a:t>
            </a:r>
          </a:p>
        </p:txBody>
      </p:sp>
      <p:pic>
        <p:nvPicPr>
          <p:cNvPr id="4" name="Picture 3">
            <a:extLst>
              <a:ext uri="{FF2B5EF4-FFF2-40B4-BE49-F238E27FC236}">
                <a16:creationId xmlns:a16="http://schemas.microsoft.com/office/drawing/2014/main" id="{80965C9B-9AB7-9EE5-2F2E-7BA68C10FDB0}"/>
              </a:ext>
            </a:extLst>
          </p:cNvPr>
          <p:cNvPicPr>
            <a:picLocks noChangeAspect="1"/>
          </p:cNvPicPr>
          <p:nvPr/>
        </p:nvPicPr>
        <p:blipFill>
          <a:blip r:embed="rId6"/>
          <a:stretch>
            <a:fillRect/>
          </a:stretch>
        </p:blipFill>
        <p:spPr>
          <a:xfrm>
            <a:off x="4467153" y="5138420"/>
            <a:ext cx="3417459" cy="977508"/>
          </a:xfrm>
          <a:prstGeom prst="rect">
            <a:avLst/>
          </a:prstGeom>
        </p:spPr>
      </p:pic>
      <p:pic>
        <p:nvPicPr>
          <p:cNvPr id="5" name="Picture 4" descr="A group of kids playing with bubbles&#10;&#10;Description automatically generated">
            <a:extLst>
              <a:ext uri="{FF2B5EF4-FFF2-40B4-BE49-F238E27FC236}">
                <a16:creationId xmlns:a16="http://schemas.microsoft.com/office/drawing/2014/main" id="{4E8BD48F-47E0-309A-B105-992E53A4EE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3921" y="226032"/>
            <a:ext cx="4987907" cy="3024924"/>
          </a:xfrm>
          <a:prstGeom prst="rect">
            <a:avLst/>
          </a:prstGeom>
        </p:spPr>
      </p:pic>
    </p:spTree>
    <p:extLst>
      <p:ext uri="{BB962C8B-B14F-4D97-AF65-F5344CB8AC3E}">
        <p14:creationId xmlns:p14="http://schemas.microsoft.com/office/powerpoint/2010/main" val="96357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r>
              <a:rPr lang="en-US" sz="1000">
                <a:latin typeface="Century Gothic" panose="020B0502020202020204" pitchFamily="34" charset="0"/>
              </a:rPr>
              <a:t>Read Vocabulary</a:t>
            </a:r>
          </a:p>
          <a:p>
            <a:r>
              <a:rPr lang="en-US" sz="1000">
                <a:latin typeface="Century Gothic" panose="020B0502020202020204" pitchFamily="34" charset="0"/>
              </a:rPr>
              <a:t>Read Passage</a:t>
            </a:r>
          </a:p>
          <a:p>
            <a:r>
              <a:rPr lang="en-US" sz="1000">
                <a:latin typeface="Century Gothic" panose="020B0502020202020204" pitchFamily="34" charset="0"/>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a:latin typeface="Century Gothic" panose="020B0502020202020204" pitchFamily="34" charset="0"/>
              </a:rPr>
              <a:t>Why was it difficult to be a king or queen?</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107596"/>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solidFill>
                  <a:schemeClr val="tx1"/>
                </a:solidFill>
                <a:latin typeface="Century Gothic" panose="020B0502020202020204" pitchFamily="34" charset="0"/>
              </a:rPr>
              <a:t>It was difficult to be a king or queen because __________.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101526"/>
            <a:ext cx="1979364"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solidFill>
                  <a:schemeClr val="tx1"/>
                </a:solidFill>
                <a:latin typeface="Century Gothic" panose="020B0502020202020204" pitchFamily="34" charset="0"/>
              </a:rPr>
              <a:t>It was difficult to be a king or queen because </a:t>
            </a:r>
            <a:r>
              <a:rPr lang="en-AU" sz="1400" b="1">
                <a:solidFill>
                  <a:schemeClr val="tx1"/>
                </a:solidFill>
                <a:latin typeface="Century Gothic" panose="020B0502020202020204" pitchFamily="34" charset="0"/>
              </a:rPr>
              <a:t>rulers have to make a lot of important decisions and have a lot or responsibility. </a:t>
            </a:r>
          </a:p>
        </p:txBody>
      </p:sp>
      <p:pic>
        <p:nvPicPr>
          <p:cNvPr id="7" name="Picture 6">
            <a:extLst>
              <a:ext uri="{FF2B5EF4-FFF2-40B4-BE49-F238E27FC236}">
                <a16:creationId xmlns:a16="http://schemas.microsoft.com/office/drawing/2014/main" id="{16386843-9E73-59E1-26E5-AE672FD435EF}"/>
              </a:ext>
            </a:extLst>
          </p:cNvPr>
          <p:cNvPicPr>
            <a:picLocks noChangeAspect="1"/>
          </p:cNvPicPr>
          <p:nvPr/>
        </p:nvPicPr>
        <p:blipFill>
          <a:blip r:embed="rId7"/>
          <a:stretch>
            <a:fillRect/>
          </a:stretch>
        </p:blipFill>
        <p:spPr>
          <a:xfrm>
            <a:off x="2172372" y="976237"/>
            <a:ext cx="4580127" cy="5471652"/>
          </a:xfrm>
          <a:prstGeom prst="rect">
            <a:avLst/>
          </a:prstGeom>
        </p:spPr>
      </p:pic>
      <p:pic>
        <p:nvPicPr>
          <p:cNvPr id="9" name="Picture 8">
            <a:extLst>
              <a:ext uri="{FF2B5EF4-FFF2-40B4-BE49-F238E27FC236}">
                <a16:creationId xmlns:a16="http://schemas.microsoft.com/office/drawing/2014/main" id="{782B3DD5-A6AD-6A75-EFF2-0586626CA981}"/>
              </a:ext>
            </a:extLst>
          </p:cNvPr>
          <p:cNvPicPr>
            <a:picLocks noChangeAspect="1"/>
          </p:cNvPicPr>
          <p:nvPr/>
        </p:nvPicPr>
        <p:blipFill>
          <a:blip r:embed="rId8"/>
          <a:stretch>
            <a:fillRect/>
          </a:stretch>
        </p:blipFill>
        <p:spPr>
          <a:xfrm>
            <a:off x="6902985" y="5769033"/>
            <a:ext cx="1295581" cy="609685"/>
          </a:xfrm>
          <a:prstGeom prst="rect">
            <a:avLst/>
          </a:prstGeom>
        </p:spPr>
      </p:pic>
    </p:spTree>
    <p:extLst>
      <p:ext uri="{BB962C8B-B14F-4D97-AF65-F5344CB8AC3E}">
        <p14:creationId xmlns:p14="http://schemas.microsoft.com/office/powerpoint/2010/main" val="196762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19" y="6210104"/>
            <a:ext cx="5415645" cy="584775"/>
          </a:xfrm>
          <a:prstGeom prst="rect">
            <a:avLst/>
          </a:prstGeom>
          <a:noFill/>
        </p:spPr>
        <p:txBody>
          <a:bodyPr wrap="square" rtlCol="0">
            <a:spAutoFit/>
          </a:bodyPr>
          <a:lstStyle/>
          <a:p>
            <a:pPr lvl="0">
              <a:defRPr/>
            </a:pPr>
            <a:r>
              <a:rPr lang="en-AU" sz="3200">
                <a:latin typeface="Century Gothic" panose="020B0502020202020204" pitchFamily="34" charset="0"/>
                <a:ea typeface="Calibri" panose="020F0502020204030204" pitchFamily="34" charset="0"/>
                <a:cs typeface="Times New Roman" panose="02020603050405020304" pitchFamily="18" charset="0"/>
              </a:rPr>
              <a:t>Stumbled means tripped.</a:t>
            </a:r>
            <a:endParaRPr lang="en-US" sz="3200" u="sng">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stumbled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stumbled</a:t>
            </a:r>
          </a:p>
        </p:txBody>
      </p:sp>
      <p:pic>
        <p:nvPicPr>
          <p:cNvPr id="5" name="Picture 4" descr="A person running on a rug&#10;&#10;Description automatically generated">
            <a:extLst>
              <a:ext uri="{FF2B5EF4-FFF2-40B4-BE49-F238E27FC236}">
                <a16:creationId xmlns:a16="http://schemas.microsoft.com/office/drawing/2014/main" id="{1CBAA4D3-3918-5065-8EF0-FC47D1EEA1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9193" y="172842"/>
            <a:ext cx="5093613" cy="3089030"/>
          </a:xfrm>
          <a:prstGeom prst="rect">
            <a:avLst/>
          </a:prstGeom>
        </p:spPr>
      </p:pic>
      <p:pic>
        <p:nvPicPr>
          <p:cNvPr id="6" name="Picture 5">
            <a:extLst>
              <a:ext uri="{FF2B5EF4-FFF2-40B4-BE49-F238E27FC236}">
                <a16:creationId xmlns:a16="http://schemas.microsoft.com/office/drawing/2014/main" id="{D1146484-CB02-CBF2-98B8-6D4F54969B9E}"/>
              </a:ext>
            </a:extLst>
          </p:cNvPr>
          <p:cNvPicPr>
            <a:picLocks noChangeAspect="1"/>
          </p:cNvPicPr>
          <p:nvPr/>
        </p:nvPicPr>
        <p:blipFill>
          <a:blip r:embed="rId7"/>
          <a:stretch>
            <a:fillRect/>
          </a:stretch>
        </p:blipFill>
        <p:spPr>
          <a:xfrm>
            <a:off x="4460452" y="5115472"/>
            <a:ext cx="3430861" cy="1127409"/>
          </a:xfrm>
          <a:prstGeom prst="rect">
            <a:avLst/>
          </a:prstGeom>
        </p:spPr>
      </p:pic>
    </p:spTree>
    <p:extLst>
      <p:ext uri="{BB962C8B-B14F-4D97-AF65-F5344CB8AC3E}">
        <p14:creationId xmlns:p14="http://schemas.microsoft.com/office/powerpoint/2010/main" val="274645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10104"/>
            <a:ext cx="7903206" cy="584775"/>
          </a:xfrm>
          <a:prstGeom prst="rect">
            <a:avLst/>
          </a:prstGeom>
          <a:noFill/>
        </p:spPr>
        <p:txBody>
          <a:bodyPr wrap="square" rtlCol="0">
            <a:spAutoFit/>
          </a:bodyPr>
          <a:lstStyle/>
          <a:p>
            <a:pPr lvl="0">
              <a:defRPr/>
            </a:pPr>
            <a:r>
              <a:rPr lang="en-AU" sz="3200">
                <a:latin typeface="Century Gothic" panose="020B0502020202020204" pitchFamily="34" charset="0"/>
                <a:ea typeface="Calibri" panose="020F0502020204030204" pitchFamily="34" charset="0"/>
                <a:cs typeface="Times New Roman" panose="02020603050405020304" pitchFamily="18" charset="0"/>
              </a:rPr>
              <a:t>Pity means feeling sorry for someone.  </a:t>
            </a:r>
            <a:endParaRPr lang="en-US" sz="3200" u="sng">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pity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pity</a:t>
            </a:r>
          </a:p>
        </p:txBody>
      </p:sp>
      <p:pic>
        <p:nvPicPr>
          <p:cNvPr id="4" name="Picture 3">
            <a:extLst>
              <a:ext uri="{FF2B5EF4-FFF2-40B4-BE49-F238E27FC236}">
                <a16:creationId xmlns:a16="http://schemas.microsoft.com/office/drawing/2014/main" id="{834F6D5E-3082-F97C-E096-5FB158146D42}"/>
              </a:ext>
            </a:extLst>
          </p:cNvPr>
          <p:cNvPicPr>
            <a:picLocks noChangeAspect="1"/>
          </p:cNvPicPr>
          <p:nvPr/>
        </p:nvPicPr>
        <p:blipFill>
          <a:blip r:embed="rId6"/>
          <a:stretch>
            <a:fillRect/>
          </a:stretch>
        </p:blipFill>
        <p:spPr>
          <a:xfrm>
            <a:off x="5340096" y="5099707"/>
            <a:ext cx="1671574" cy="1251208"/>
          </a:xfrm>
          <a:prstGeom prst="rect">
            <a:avLst/>
          </a:prstGeom>
        </p:spPr>
      </p:pic>
      <p:pic>
        <p:nvPicPr>
          <p:cNvPr id="5" name="Picture 4" descr="A group of children standing outside&#10;&#10;Description automatically generated">
            <a:extLst>
              <a:ext uri="{FF2B5EF4-FFF2-40B4-BE49-F238E27FC236}">
                <a16:creationId xmlns:a16="http://schemas.microsoft.com/office/drawing/2014/main" id="{51404F15-72B1-E52A-7FA8-C457D96B45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1756" y="214292"/>
            <a:ext cx="5168618" cy="3134517"/>
          </a:xfrm>
          <a:prstGeom prst="rect">
            <a:avLst/>
          </a:prstGeom>
        </p:spPr>
      </p:pic>
    </p:spTree>
    <p:extLst>
      <p:ext uri="{BB962C8B-B14F-4D97-AF65-F5344CB8AC3E}">
        <p14:creationId xmlns:p14="http://schemas.microsoft.com/office/powerpoint/2010/main" val="93954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20" y="6210104"/>
            <a:ext cx="4255148" cy="584775"/>
          </a:xfrm>
          <a:prstGeom prst="rect">
            <a:avLst/>
          </a:prstGeom>
          <a:noFill/>
        </p:spPr>
        <p:txBody>
          <a:bodyPr wrap="square" rtlCol="0">
            <a:spAutoFit/>
          </a:bodyPr>
          <a:lstStyle/>
          <a:p>
            <a:pPr lvl="0">
              <a:defRPr/>
            </a:pPr>
            <a:r>
              <a:rPr lang="en-AU" sz="3200">
                <a:latin typeface="Century Gothic" panose="020B0502020202020204" pitchFamily="34" charset="0"/>
                <a:ea typeface="Calibri" panose="020F0502020204030204" pitchFamily="34" charset="0"/>
                <a:cs typeface="Times New Roman" panose="02020603050405020304" pitchFamily="18" charset="0"/>
              </a:rPr>
              <a:t>Rage means anger.</a:t>
            </a:r>
            <a:endParaRPr lang="en-US" sz="3200" u="sng">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rage</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cs typeface="Calibri" panose="020F0502020204030204" pitchFamily="34" charset="0"/>
              </a:rPr>
              <a:t>rage</a:t>
            </a:r>
          </a:p>
        </p:txBody>
      </p:sp>
      <p:pic>
        <p:nvPicPr>
          <p:cNvPr id="4" name="Picture 3">
            <a:extLst>
              <a:ext uri="{FF2B5EF4-FFF2-40B4-BE49-F238E27FC236}">
                <a16:creationId xmlns:a16="http://schemas.microsoft.com/office/drawing/2014/main" id="{66FEC2FE-7044-DE31-AC04-FE0F2867966D}"/>
              </a:ext>
            </a:extLst>
          </p:cNvPr>
          <p:cNvPicPr>
            <a:picLocks noChangeAspect="1"/>
          </p:cNvPicPr>
          <p:nvPr/>
        </p:nvPicPr>
        <p:blipFill>
          <a:blip r:embed="rId6"/>
          <a:stretch>
            <a:fillRect/>
          </a:stretch>
        </p:blipFill>
        <p:spPr>
          <a:xfrm>
            <a:off x="5142889" y="5145517"/>
            <a:ext cx="2071078" cy="1213595"/>
          </a:xfrm>
          <a:prstGeom prst="rect">
            <a:avLst/>
          </a:prstGeom>
        </p:spPr>
      </p:pic>
      <p:pic>
        <p:nvPicPr>
          <p:cNvPr id="5" name="Picture 4" descr="A person with his mouth open and fists in his mouth&#10;&#10;Description automatically generated">
            <a:extLst>
              <a:ext uri="{FF2B5EF4-FFF2-40B4-BE49-F238E27FC236}">
                <a16:creationId xmlns:a16="http://schemas.microsoft.com/office/drawing/2014/main" id="{2E94FBBB-4F56-2575-24FC-0EB396F972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7714" y="175742"/>
            <a:ext cx="5296571" cy="3212114"/>
          </a:xfrm>
          <a:prstGeom prst="rect">
            <a:avLst/>
          </a:prstGeom>
        </p:spPr>
      </p:pic>
    </p:spTree>
    <p:extLst>
      <p:ext uri="{BB962C8B-B14F-4D97-AF65-F5344CB8AC3E}">
        <p14:creationId xmlns:p14="http://schemas.microsoft.com/office/powerpoint/2010/main" val="103828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Review</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3429000"/>
            <a:ext cx="2547366" cy="393954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a:spcAft>
                <a:spcPts val="800"/>
              </a:spcAft>
            </a:pPr>
            <a:r>
              <a:rPr lang="en-GB" sz="1400" b="1">
                <a:latin typeface="Century Gothic" panose="020B0502020202020204" pitchFamily="34" charset="0"/>
                <a:ea typeface="Segoe UI Symbol" panose="020B0502040204020203" pitchFamily="34" charset="0"/>
                <a:cs typeface="Times" charset="0"/>
              </a:rPr>
              <a:t>rules</a:t>
            </a:r>
            <a:r>
              <a:rPr lang="en-GB" sz="1400">
                <a:latin typeface="Century Gothic" panose="020B0502020202020204" pitchFamily="34" charset="0"/>
                <a:ea typeface="Segoe UI Symbol" panose="020B0502040204020203" pitchFamily="34" charset="0"/>
                <a:cs typeface="Times" charset="0"/>
              </a:rPr>
              <a:t> (verb) when a king or queen leads and makes decisions</a:t>
            </a:r>
          </a:p>
          <a:p>
            <a:pPr>
              <a:spcAft>
                <a:spcPts val="800"/>
              </a:spcAft>
            </a:pPr>
            <a:r>
              <a:rPr lang="en-GB" sz="1400" b="1">
                <a:latin typeface="Century Gothic" panose="020B0502020202020204" pitchFamily="34" charset="0"/>
                <a:ea typeface="Segoe UI Symbol" panose="020B0502040204020203" pitchFamily="34" charset="0"/>
                <a:cs typeface="Times" charset="0"/>
              </a:rPr>
              <a:t>kingdom</a:t>
            </a:r>
            <a:r>
              <a:rPr lang="en-GB" sz="1400">
                <a:latin typeface="Century Gothic" panose="020B0502020202020204" pitchFamily="34" charset="0"/>
                <a:ea typeface="Segoe UI Symbol" panose="020B0502040204020203" pitchFamily="34" charset="0"/>
                <a:cs typeface="Times" charset="0"/>
              </a:rPr>
              <a:t> (noun) a place ruled or governed by a king or queen</a:t>
            </a:r>
          </a:p>
          <a:p>
            <a:pPr>
              <a:spcAft>
                <a:spcPts val="800"/>
              </a:spcAft>
            </a:pPr>
            <a:r>
              <a:rPr lang="en-GB" sz="1400" b="1">
                <a:latin typeface="Century Gothic" panose="020B0502020202020204" pitchFamily="34" charset="0"/>
                <a:ea typeface="Segoe UI Symbol" panose="020B0502040204020203" pitchFamily="34" charset="0"/>
                <a:cs typeface="Times" charset="0"/>
              </a:rPr>
              <a:t>servants</a:t>
            </a:r>
            <a:r>
              <a:rPr lang="en-GB" sz="1400">
                <a:latin typeface="Century Gothic" panose="020B0502020202020204" pitchFamily="34" charset="0"/>
                <a:ea typeface="Segoe UI Symbol" panose="020B0502040204020203" pitchFamily="34" charset="0"/>
                <a:cs typeface="Times" charset="0"/>
              </a:rPr>
              <a:t> (noun) men or women who are paid to work for a king or queen</a:t>
            </a:r>
          </a:p>
          <a:p>
            <a:pPr>
              <a:spcAft>
                <a:spcPts val="800"/>
              </a:spcAft>
            </a:pPr>
            <a:r>
              <a:rPr lang="en-GB" sz="1400" b="1">
                <a:latin typeface="Century Gothic" panose="020B0502020202020204" pitchFamily="34" charset="0"/>
                <a:ea typeface="Segoe UI Symbol" panose="020B0502040204020203" pitchFamily="34" charset="0"/>
                <a:cs typeface="Times" charset="0"/>
              </a:rPr>
              <a:t>royal</a:t>
            </a:r>
            <a:r>
              <a:rPr lang="en-GB" sz="1400">
                <a:latin typeface="Century Gothic" panose="020B0502020202020204" pitchFamily="34" charset="0"/>
                <a:ea typeface="Segoe UI Symbol" panose="020B0502040204020203" pitchFamily="34" charset="0"/>
                <a:cs typeface="Times" charset="0"/>
              </a:rPr>
              <a:t> (adjective) anything belonging to a king or queen</a:t>
            </a:r>
          </a:p>
          <a:p>
            <a:pPr>
              <a:spcAft>
                <a:spcPts val="800"/>
              </a:spcAft>
            </a:pPr>
            <a:endParaRPr lang="en-GB" sz="1400">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is one difference between your life and the life of a king or queen?</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5" y="1412572"/>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a:solidFill>
                  <a:srgbClr val="000000"/>
                </a:solidFill>
                <a:latin typeface="Century Gothic" panose="020B0502020202020204" pitchFamily="34" charset="0"/>
              </a:rPr>
              <a:t>My life is different from a king or queen’s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412572"/>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396436"/>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My life is different from a king or queen’s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live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in a house, not a palace.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004EC1A-18DE-4E51-A8C5-2438B0975CF5}"/>
              </a:ext>
            </a:extLst>
          </p:cNvPr>
          <p:cNvSpPr txBox="1"/>
          <p:nvPr/>
        </p:nvSpPr>
        <p:spPr>
          <a:xfrm>
            <a:off x="187449" y="909724"/>
            <a:ext cx="2988839" cy="5308505"/>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Kings and Queens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Kings and queens are the leaders of kingdoms. They make rules and decisions for their lands and people. They live in palaces and have servants who work for them.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AU" sz="1600">
              <a:solidFill>
                <a:srgbClr val="000000"/>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Kings and queens have special objects that show that they are important. Some of these things are crowns, royal sceptres</a:t>
            </a:r>
            <a:r>
              <a:rPr lang="en-AU" sz="1600">
                <a:solidFill>
                  <a:srgbClr val="000000"/>
                </a:solidFill>
                <a:latin typeface="Century Gothic" panose="020B0502020202020204" pitchFamily="34" charset="0"/>
              </a:rPr>
              <a:t>, royal orbs and swords. </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nvGrpSpPr>
          <p:cNvPr id="10" name="Group 9">
            <a:extLst>
              <a:ext uri="{FF2B5EF4-FFF2-40B4-BE49-F238E27FC236}">
                <a16:creationId xmlns:a16="http://schemas.microsoft.com/office/drawing/2014/main" id="{D9CC7408-6422-343B-6908-4E55904F7FD6}"/>
              </a:ext>
            </a:extLst>
          </p:cNvPr>
          <p:cNvGrpSpPr/>
          <p:nvPr/>
        </p:nvGrpSpPr>
        <p:grpSpPr>
          <a:xfrm>
            <a:off x="3420533" y="927596"/>
            <a:ext cx="5979856" cy="5627822"/>
            <a:chOff x="1297928" y="240995"/>
            <a:chExt cx="6378516" cy="6241509"/>
          </a:xfrm>
        </p:grpSpPr>
        <p:pic>
          <p:nvPicPr>
            <p:cNvPr id="2" name="Picture 1">
              <a:extLst>
                <a:ext uri="{FF2B5EF4-FFF2-40B4-BE49-F238E27FC236}">
                  <a16:creationId xmlns:a16="http://schemas.microsoft.com/office/drawing/2014/main" id="{F8CB7697-14D9-9775-FFF2-5EAAA0E9A87D}"/>
                </a:ext>
              </a:extLst>
            </p:cNvPr>
            <p:cNvPicPr>
              <a:picLocks noChangeAspect="1"/>
            </p:cNvPicPr>
            <p:nvPr/>
          </p:nvPicPr>
          <p:blipFill rotWithShape="1">
            <a:blip r:embed="rId7"/>
            <a:srcRect r="1112"/>
            <a:stretch/>
          </p:blipFill>
          <p:spPr>
            <a:xfrm>
              <a:off x="1297928" y="240995"/>
              <a:ext cx="3318822" cy="2242067"/>
            </a:xfrm>
            <a:prstGeom prst="rect">
              <a:avLst/>
            </a:prstGeom>
          </p:spPr>
        </p:pic>
        <p:pic>
          <p:nvPicPr>
            <p:cNvPr id="7" name="Picture 6">
              <a:extLst>
                <a:ext uri="{FF2B5EF4-FFF2-40B4-BE49-F238E27FC236}">
                  <a16:creationId xmlns:a16="http://schemas.microsoft.com/office/drawing/2014/main" id="{6B27836D-111E-936A-731C-E15C361645CB}"/>
                </a:ext>
              </a:extLst>
            </p:cNvPr>
            <p:cNvPicPr>
              <a:picLocks noChangeAspect="1"/>
            </p:cNvPicPr>
            <p:nvPr/>
          </p:nvPicPr>
          <p:blipFill rotWithShape="1">
            <a:blip r:embed="rId8"/>
            <a:srcRect b="13725"/>
            <a:stretch/>
          </p:blipFill>
          <p:spPr>
            <a:xfrm>
              <a:off x="4666564" y="240995"/>
              <a:ext cx="3009880" cy="4209309"/>
            </a:xfrm>
            <a:prstGeom prst="rect">
              <a:avLst/>
            </a:prstGeom>
          </p:spPr>
        </p:pic>
        <p:pic>
          <p:nvPicPr>
            <p:cNvPr id="8" name="Picture 7">
              <a:extLst>
                <a:ext uri="{FF2B5EF4-FFF2-40B4-BE49-F238E27FC236}">
                  <a16:creationId xmlns:a16="http://schemas.microsoft.com/office/drawing/2014/main" id="{A4FFF824-1774-5E06-CA8E-530C769CF670}"/>
                </a:ext>
              </a:extLst>
            </p:cNvPr>
            <p:cNvPicPr>
              <a:picLocks noChangeAspect="1"/>
            </p:cNvPicPr>
            <p:nvPr/>
          </p:nvPicPr>
          <p:blipFill>
            <a:blip r:embed="rId9"/>
            <a:stretch>
              <a:fillRect/>
            </a:stretch>
          </p:blipFill>
          <p:spPr>
            <a:xfrm>
              <a:off x="4666564" y="4469308"/>
              <a:ext cx="3009880" cy="2012435"/>
            </a:xfrm>
            <a:prstGeom prst="rect">
              <a:avLst/>
            </a:prstGeom>
          </p:spPr>
        </p:pic>
        <p:pic>
          <p:nvPicPr>
            <p:cNvPr id="9" name="Picture 8">
              <a:extLst>
                <a:ext uri="{FF2B5EF4-FFF2-40B4-BE49-F238E27FC236}">
                  <a16:creationId xmlns:a16="http://schemas.microsoft.com/office/drawing/2014/main" id="{5C3199E2-6965-BA59-8EB1-1C32A1490D04}"/>
                </a:ext>
              </a:extLst>
            </p:cNvPr>
            <p:cNvPicPr>
              <a:picLocks noChangeAspect="1"/>
            </p:cNvPicPr>
            <p:nvPr/>
          </p:nvPicPr>
          <p:blipFill>
            <a:blip r:embed="rId10"/>
            <a:stretch>
              <a:fillRect/>
            </a:stretch>
          </p:blipFill>
          <p:spPr>
            <a:xfrm>
              <a:off x="1297928" y="2517671"/>
              <a:ext cx="3318822" cy="3964833"/>
            </a:xfrm>
            <a:prstGeom prst="rect">
              <a:avLst/>
            </a:prstGeom>
          </p:spPr>
        </p:pic>
      </p:grpSp>
    </p:spTree>
    <p:extLst>
      <p:ext uri="{BB962C8B-B14F-4D97-AF65-F5344CB8AC3E}">
        <p14:creationId xmlns:p14="http://schemas.microsoft.com/office/powerpoint/2010/main" val="113273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Review</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482029" y="5588093"/>
            <a:ext cx="2547366" cy="10567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crown prince</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the king's oldest son who is next in line to be king</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3479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is a royal family?</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34055" y="900144"/>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royal family is</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911935"/>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royal family is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family of the king and queen. </a:t>
            </a:r>
          </a:p>
        </p:txBody>
      </p:sp>
      <p:sp>
        <p:nvSpPr>
          <p:cNvPr id="15" name="TextBox 14">
            <a:extLst>
              <a:ext uri="{FF2B5EF4-FFF2-40B4-BE49-F238E27FC236}">
                <a16:creationId xmlns:a16="http://schemas.microsoft.com/office/drawing/2014/main" id="{7004EC1A-18DE-4E51-A8C5-2438B0975CF5}"/>
              </a:ext>
            </a:extLst>
          </p:cNvPr>
          <p:cNvSpPr txBox="1"/>
          <p:nvPr/>
        </p:nvSpPr>
        <p:spPr>
          <a:xfrm>
            <a:off x="347176" y="976237"/>
            <a:ext cx="3990908" cy="5308505"/>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Royal Family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royal family is the family of the king and queen. The children are called princes and princess. The oldest son is called the crown prince, and he is in line to be the next king.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Princes and princesses are important in royal families. Their marriages can mean that kingdoms are friends who help each other. Princes and princess have the best of everything, but they also might not get to choose who they marry. </a:t>
            </a:r>
          </a:p>
        </p:txBody>
      </p:sp>
      <p:grpSp>
        <p:nvGrpSpPr>
          <p:cNvPr id="8" name="Group 7">
            <a:extLst>
              <a:ext uri="{FF2B5EF4-FFF2-40B4-BE49-F238E27FC236}">
                <a16:creationId xmlns:a16="http://schemas.microsoft.com/office/drawing/2014/main" id="{37AE506C-B090-3105-EE3D-3492F01C88FA}"/>
              </a:ext>
            </a:extLst>
          </p:cNvPr>
          <p:cNvGrpSpPr/>
          <p:nvPr/>
        </p:nvGrpSpPr>
        <p:grpSpPr>
          <a:xfrm>
            <a:off x="4833413" y="637223"/>
            <a:ext cx="4548614" cy="6007570"/>
            <a:chOff x="4458891" y="637223"/>
            <a:chExt cx="4548614" cy="6007570"/>
          </a:xfrm>
        </p:grpSpPr>
        <p:pic>
          <p:nvPicPr>
            <p:cNvPr id="2" name="Picture 1">
              <a:extLst>
                <a:ext uri="{FF2B5EF4-FFF2-40B4-BE49-F238E27FC236}">
                  <a16:creationId xmlns:a16="http://schemas.microsoft.com/office/drawing/2014/main" id="{2C76F9B2-7735-4872-0B9F-162E65E00F6E}"/>
                </a:ext>
              </a:extLst>
            </p:cNvPr>
            <p:cNvPicPr>
              <a:picLocks noChangeAspect="1"/>
            </p:cNvPicPr>
            <p:nvPr/>
          </p:nvPicPr>
          <p:blipFill>
            <a:blip r:embed="rId6"/>
            <a:stretch>
              <a:fillRect/>
            </a:stretch>
          </p:blipFill>
          <p:spPr>
            <a:xfrm>
              <a:off x="4458891" y="637223"/>
              <a:ext cx="4548614" cy="2930066"/>
            </a:xfrm>
            <a:prstGeom prst="rect">
              <a:avLst/>
            </a:prstGeom>
          </p:spPr>
        </p:pic>
        <p:pic>
          <p:nvPicPr>
            <p:cNvPr id="7" name="Picture 6">
              <a:extLst>
                <a:ext uri="{FF2B5EF4-FFF2-40B4-BE49-F238E27FC236}">
                  <a16:creationId xmlns:a16="http://schemas.microsoft.com/office/drawing/2014/main" id="{B74E7528-10D6-9883-F29B-E485704D4411}"/>
                </a:ext>
              </a:extLst>
            </p:cNvPr>
            <p:cNvPicPr>
              <a:picLocks noChangeAspect="1"/>
            </p:cNvPicPr>
            <p:nvPr/>
          </p:nvPicPr>
          <p:blipFill>
            <a:blip r:embed="rId7"/>
            <a:stretch>
              <a:fillRect/>
            </a:stretch>
          </p:blipFill>
          <p:spPr>
            <a:xfrm>
              <a:off x="4458891" y="3601556"/>
              <a:ext cx="4521489" cy="3043237"/>
            </a:xfrm>
            <a:prstGeom prst="rect">
              <a:avLst/>
            </a:prstGeom>
          </p:spPr>
        </p:pic>
      </p:grpSp>
    </p:spTree>
    <p:extLst>
      <p:ext uri="{BB962C8B-B14F-4D97-AF65-F5344CB8AC3E}">
        <p14:creationId xmlns:p14="http://schemas.microsoft.com/office/powerpoint/2010/main" val="329626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Review</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4358253"/>
            <a:ext cx="2547366" cy="23391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treasures</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things that are valuable because they cost a lot or because they have a special meaning for someone</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satisfied</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happy, pleased or content</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did King Midas realise was more important than gold?</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57494"/>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realised that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i="0" u="none" strike="noStrike" kern="1200" cap="none" spc="0" normalizeH="0" noProof="0">
                <a:ln>
                  <a:noFill/>
                </a:ln>
                <a:solidFill>
                  <a:srgbClr val="000000"/>
                </a:solidFill>
                <a:effectLst/>
                <a:uLnTx/>
                <a:uFillTx/>
                <a:latin typeface="Century Gothic" panose="020B0502020202020204" pitchFamily="34" charset="0"/>
                <a:ea typeface="+mn-ea"/>
                <a:cs typeface="+mn-cs"/>
              </a:rPr>
              <a:t>was more important than gold.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46572"/>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realised that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his daughter</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r>
              <a:rPr kumimoji="0" lang="en-AU" sz="1400" i="0" u="none" strike="noStrike" kern="1200" cap="none" spc="0" normalizeH="0" noProof="0">
                <a:ln>
                  <a:noFill/>
                </a:ln>
                <a:solidFill>
                  <a:srgbClr val="000000"/>
                </a:solidFill>
                <a:effectLst/>
                <a:uLnTx/>
                <a:uFillTx/>
                <a:latin typeface="Century Gothic" panose="020B0502020202020204" pitchFamily="34" charset="0"/>
                <a:ea typeface="+mn-ea"/>
                <a:cs typeface="+mn-cs"/>
              </a:rPr>
              <a:t>was more important than gold.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004EC1A-18DE-4E51-A8C5-2438B0975CF5}"/>
              </a:ext>
            </a:extLst>
          </p:cNvPr>
          <p:cNvSpPr txBox="1"/>
          <p:nvPr/>
        </p:nvSpPr>
        <p:spPr>
          <a:xfrm>
            <a:off x="278044" y="972016"/>
            <a:ext cx="5475547" cy="3461845"/>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and the Golden Touch</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This story is about a king who loved money and treasures. Even though he was very rich, he was not satisfied. A stranger appeared who granted him a wish; anything he touched would turn to gold. King Midas accidentally turned his daughter into a golden statue. This helped him realise that there were more important things than gold. With the help of the stranger, he reversed the spell on his daughter. </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D606DC01-3998-B5DC-6DBD-232EA5E3C71C}"/>
              </a:ext>
            </a:extLst>
          </p:cNvPr>
          <p:cNvPicPr>
            <a:picLocks noChangeAspect="1"/>
          </p:cNvPicPr>
          <p:nvPr/>
        </p:nvPicPr>
        <p:blipFill>
          <a:blip r:embed="rId6"/>
          <a:stretch>
            <a:fillRect/>
          </a:stretch>
        </p:blipFill>
        <p:spPr>
          <a:xfrm>
            <a:off x="5923103" y="1612952"/>
            <a:ext cx="3950509" cy="2645724"/>
          </a:xfrm>
          <a:prstGeom prst="rect">
            <a:avLst/>
          </a:prstGeom>
        </p:spPr>
      </p:pic>
      <p:pic>
        <p:nvPicPr>
          <p:cNvPr id="7" name="Picture 6">
            <a:extLst>
              <a:ext uri="{FF2B5EF4-FFF2-40B4-BE49-F238E27FC236}">
                <a16:creationId xmlns:a16="http://schemas.microsoft.com/office/drawing/2014/main" id="{EAF20A19-5B22-D4A9-5DAB-3C32BF8F083B}"/>
              </a:ext>
            </a:extLst>
          </p:cNvPr>
          <p:cNvPicPr>
            <a:picLocks noChangeAspect="1"/>
          </p:cNvPicPr>
          <p:nvPr/>
        </p:nvPicPr>
        <p:blipFill>
          <a:blip r:embed="rId7"/>
          <a:stretch>
            <a:fillRect/>
          </a:stretch>
        </p:blipFill>
        <p:spPr>
          <a:xfrm>
            <a:off x="3317360" y="4581207"/>
            <a:ext cx="3125331" cy="2088763"/>
          </a:xfrm>
          <a:prstGeom prst="rect">
            <a:avLst/>
          </a:prstGeom>
        </p:spPr>
      </p:pic>
      <p:pic>
        <p:nvPicPr>
          <p:cNvPr id="8" name="Picture 7">
            <a:extLst>
              <a:ext uri="{FF2B5EF4-FFF2-40B4-BE49-F238E27FC236}">
                <a16:creationId xmlns:a16="http://schemas.microsoft.com/office/drawing/2014/main" id="{CF943E7D-8771-A31C-E9C4-826140F1B319}"/>
              </a:ext>
            </a:extLst>
          </p:cNvPr>
          <p:cNvPicPr>
            <a:picLocks noChangeAspect="1"/>
          </p:cNvPicPr>
          <p:nvPr/>
        </p:nvPicPr>
        <p:blipFill>
          <a:blip r:embed="rId8"/>
          <a:stretch>
            <a:fillRect/>
          </a:stretch>
        </p:blipFill>
        <p:spPr>
          <a:xfrm>
            <a:off x="6519303" y="4576882"/>
            <a:ext cx="3125331" cy="2096577"/>
          </a:xfrm>
          <a:prstGeom prst="rect">
            <a:avLst/>
          </a:prstGeom>
        </p:spPr>
      </p:pic>
      <p:pic>
        <p:nvPicPr>
          <p:cNvPr id="9" name="Picture 8">
            <a:extLst>
              <a:ext uri="{FF2B5EF4-FFF2-40B4-BE49-F238E27FC236}">
                <a16:creationId xmlns:a16="http://schemas.microsoft.com/office/drawing/2014/main" id="{3DBF1420-E8EA-FACA-4BD9-FA89E3B7FE87}"/>
              </a:ext>
            </a:extLst>
          </p:cNvPr>
          <p:cNvPicPr>
            <a:picLocks noChangeAspect="1"/>
          </p:cNvPicPr>
          <p:nvPr/>
        </p:nvPicPr>
        <p:blipFill>
          <a:blip r:embed="rId9"/>
          <a:stretch>
            <a:fillRect/>
          </a:stretch>
        </p:blipFill>
        <p:spPr>
          <a:xfrm>
            <a:off x="107633" y="4576882"/>
            <a:ext cx="3133115" cy="2093088"/>
          </a:xfrm>
          <a:prstGeom prst="rect">
            <a:avLst/>
          </a:prstGeom>
        </p:spPr>
      </p:pic>
    </p:spTree>
    <p:extLst>
      <p:ext uri="{BB962C8B-B14F-4D97-AF65-F5344CB8AC3E}">
        <p14:creationId xmlns:p14="http://schemas.microsoft.com/office/powerpoint/2010/main" val="420451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Review</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4495854"/>
            <a:ext cx="2547366" cy="22262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bowl</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large cup or goblet used for drinking</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fiddlers</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people who play stringed musical instruments like the violin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merry</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happy</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soul </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person</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pic>
        <p:nvPicPr>
          <p:cNvPr id="2" name="Picture 1">
            <a:extLst>
              <a:ext uri="{FF2B5EF4-FFF2-40B4-BE49-F238E27FC236}">
                <a16:creationId xmlns:a16="http://schemas.microsoft.com/office/drawing/2014/main" id="{985CEFE7-5450-7AC6-4EDA-B7136DAE394E}"/>
              </a:ext>
            </a:extLst>
          </p:cNvPr>
          <p:cNvPicPr>
            <a:picLocks noChangeAspect="1"/>
          </p:cNvPicPr>
          <p:nvPr/>
        </p:nvPicPr>
        <p:blipFill>
          <a:blip r:embed="rId6"/>
          <a:stretch>
            <a:fillRect/>
          </a:stretch>
        </p:blipFill>
        <p:spPr>
          <a:xfrm>
            <a:off x="5186949" y="3736551"/>
            <a:ext cx="4298197" cy="2875001"/>
          </a:xfrm>
          <a:prstGeom prst="rect">
            <a:avLst/>
          </a:prstGeom>
        </p:spPr>
      </p:pic>
      <p:sp>
        <p:nvSpPr>
          <p:cNvPr id="7" name="TextBox 6">
            <a:extLst>
              <a:ext uri="{FF2B5EF4-FFF2-40B4-BE49-F238E27FC236}">
                <a16:creationId xmlns:a16="http://schemas.microsoft.com/office/drawing/2014/main" id="{A747088E-37D8-0765-99A9-17702750D240}"/>
              </a:ext>
            </a:extLst>
          </p:cNvPr>
          <p:cNvSpPr txBox="1"/>
          <p:nvPr/>
        </p:nvSpPr>
        <p:spPr>
          <a:xfrm>
            <a:off x="333410" y="756355"/>
            <a:ext cx="5762590" cy="4333174"/>
          </a:xfrm>
          <a:prstGeom prst="rect">
            <a:avLst/>
          </a:prstGeom>
          <a:noFill/>
        </p:spPr>
        <p:txBody>
          <a:bodyPr wrap="square" rtlCol="0">
            <a:spAutoFit/>
          </a:bodyPr>
          <a:lstStyle/>
          <a:p>
            <a:pPr lvl="0">
              <a:lnSpc>
                <a:spcPct val="150000"/>
              </a:lnSpc>
              <a:defRPr/>
            </a:pPr>
            <a:r>
              <a:rPr lang="en-AU" sz="2400" b="1">
                <a:solidFill>
                  <a:srgbClr val="000000"/>
                </a:solidFill>
                <a:latin typeface="Century Gothic" panose="020B0502020202020204" pitchFamily="34" charset="0"/>
              </a:rPr>
              <a:t>Old King Cole</a:t>
            </a:r>
          </a:p>
          <a:p>
            <a:pPr lvl="0">
              <a:lnSpc>
                <a:spcPct val="150000"/>
              </a:lnSpc>
              <a:defRPr/>
            </a:pPr>
            <a:r>
              <a:rPr lang="en-AU">
                <a:solidFill>
                  <a:srgbClr val="000000"/>
                </a:solidFill>
                <a:latin typeface="Century Gothic" panose="020B0502020202020204" pitchFamily="34" charset="0"/>
              </a:rPr>
              <a:t>Old King Cole was a merry old soul, </a:t>
            </a:r>
          </a:p>
          <a:p>
            <a:pPr lvl="0">
              <a:lnSpc>
                <a:spcPct val="150000"/>
              </a:lnSpc>
              <a:defRPr/>
            </a:pPr>
            <a:r>
              <a:rPr lang="en-AU">
                <a:solidFill>
                  <a:srgbClr val="000000"/>
                </a:solidFill>
                <a:latin typeface="Century Gothic" panose="020B0502020202020204" pitchFamily="34" charset="0"/>
              </a:rPr>
              <a:t>And a merry old soul was he;</a:t>
            </a:r>
          </a:p>
          <a:p>
            <a:pPr lvl="0">
              <a:lnSpc>
                <a:spcPct val="150000"/>
              </a:lnSpc>
              <a:defRPr/>
            </a:pPr>
            <a:r>
              <a:rPr lang="en-AU">
                <a:solidFill>
                  <a:srgbClr val="000000"/>
                </a:solidFill>
                <a:latin typeface="Century Gothic" panose="020B0502020202020204" pitchFamily="34" charset="0"/>
              </a:rPr>
              <a:t>He called for his pipe, and he called for his bowl, </a:t>
            </a:r>
          </a:p>
          <a:p>
            <a:pPr lvl="0">
              <a:lnSpc>
                <a:spcPct val="150000"/>
              </a:lnSpc>
              <a:defRPr/>
            </a:pPr>
            <a:r>
              <a:rPr lang="en-AU">
                <a:solidFill>
                  <a:srgbClr val="000000"/>
                </a:solidFill>
                <a:latin typeface="Century Gothic" panose="020B0502020202020204" pitchFamily="34" charset="0"/>
              </a:rPr>
              <a:t>And he called for his fiddlers three. </a:t>
            </a:r>
          </a:p>
          <a:p>
            <a:pPr lvl="0">
              <a:lnSpc>
                <a:spcPct val="150000"/>
              </a:lnSpc>
              <a:defRPr/>
            </a:pPr>
            <a:endParaRPr lang="en-AU">
              <a:solidFill>
                <a:srgbClr val="000000"/>
              </a:solidFill>
              <a:latin typeface="Century Gothic" panose="020B0502020202020204" pitchFamily="34" charset="0"/>
            </a:endParaRPr>
          </a:p>
          <a:p>
            <a:pPr lvl="0">
              <a:lnSpc>
                <a:spcPct val="150000"/>
              </a:lnSpc>
              <a:defRPr/>
            </a:pPr>
            <a:r>
              <a:rPr lang="en-AU">
                <a:solidFill>
                  <a:srgbClr val="000000"/>
                </a:solidFill>
                <a:latin typeface="Century Gothic" panose="020B0502020202020204" pitchFamily="34" charset="0"/>
              </a:rPr>
              <a:t>Every fiddler had a very fine fiddle, </a:t>
            </a:r>
          </a:p>
          <a:p>
            <a:pPr lvl="0">
              <a:lnSpc>
                <a:spcPct val="150000"/>
              </a:lnSpc>
              <a:defRPr/>
            </a:pPr>
            <a:r>
              <a:rPr lang="en-AU">
                <a:solidFill>
                  <a:srgbClr val="000000"/>
                </a:solidFill>
                <a:latin typeface="Century Gothic" panose="020B0502020202020204" pitchFamily="34" charset="0"/>
              </a:rPr>
              <a:t>And a very fine fiddle had he. </a:t>
            </a:r>
          </a:p>
          <a:p>
            <a:pPr lvl="0">
              <a:lnSpc>
                <a:spcPct val="150000"/>
              </a:lnSpc>
              <a:defRPr/>
            </a:pPr>
            <a:r>
              <a:rPr lang="en-AU">
                <a:solidFill>
                  <a:srgbClr val="000000"/>
                </a:solidFill>
                <a:latin typeface="Century Gothic" panose="020B0502020202020204" pitchFamily="34" charset="0"/>
              </a:rPr>
              <a:t>Oh, there’s none so rare as can compare </a:t>
            </a:r>
          </a:p>
          <a:p>
            <a:pPr lvl="0">
              <a:lnSpc>
                <a:spcPct val="150000"/>
              </a:lnSpc>
              <a:defRPr/>
            </a:pPr>
            <a:r>
              <a:rPr lang="en-AU">
                <a:solidFill>
                  <a:srgbClr val="000000"/>
                </a:solidFill>
                <a:latin typeface="Century Gothic" panose="020B0502020202020204" pitchFamily="34" charset="0"/>
              </a:rPr>
              <a:t>With King Cole and his fiddlers three. </a:t>
            </a:r>
          </a:p>
        </p:txBody>
      </p:sp>
      <p:sp>
        <p:nvSpPr>
          <p:cNvPr id="8" name="Text Placeholder 1">
            <a:extLst>
              <a:ext uri="{FF2B5EF4-FFF2-40B4-BE49-F238E27FC236}">
                <a16:creationId xmlns:a16="http://schemas.microsoft.com/office/drawing/2014/main" id="{C3998CA0-DC6C-5C56-B472-E1707A4F5B3B}"/>
              </a:ext>
            </a:extLst>
          </p:cNvPr>
          <p:cNvSpPr txBox="1">
            <a:spLocks/>
          </p:cNvSpPr>
          <p:nvPr/>
        </p:nvSpPr>
        <p:spPr>
          <a:xfrm>
            <a:off x="10212636" y="508237"/>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Was King Cole a happy king or a sad king? How do you know?</a:t>
            </a:r>
          </a:p>
        </p:txBody>
      </p:sp>
      <p:sp>
        <p:nvSpPr>
          <p:cNvPr id="9" name="Text Placeholder 1">
            <a:extLst>
              <a:ext uri="{FF2B5EF4-FFF2-40B4-BE49-F238E27FC236}">
                <a16:creationId xmlns:a16="http://schemas.microsoft.com/office/drawing/2014/main" id="{2890CF66-80A7-8981-928A-0E0A139C8654}"/>
              </a:ext>
            </a:extLst>
          </p:cNvPr>
          <p:cNvSpPr txBox="1">
            <a:spLocks/>
          </p:cNvSpPr>
          <p:nvPr/>
        </p:nvSpPr>
        <p:spPr>
          <a:xfrm>
            <a:off x="10212636" y="1217916"/>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Cole was a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king because </a:t>
            </a:r>
            <a:r>
              <a:rPr lang="en-AU" sz="1400" u="sng">
                <a:solidFill>
                  <a:srgbClr val="000000"/>
                </a:solidFill>
                <a:latin typeface="Century Gothic" panose="020B0502020202020204" pitchFamily="34" charset="0"/>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sp>
        <p:nvSpPr>
          <p:cNvPr id="10" name="Text Placeholder 1">
            <a:extLst>
              <a:ext uri="{FF2B5EF4-FFF2-40B4-BE49-F238E27FC236}">
                <a16:creationId xmlns:a16="http://schemas.microsoft.com/office/drawing/2014/main" id="{E6751F5D-1660-FEC5-605E-8F4460C6DD59}"/>
              </a:ext>
            </a:extLst>
          </p:cNvPr>
          <p:cNvSpPr txBox="1">
            <a:spLocks/>
          </p:cNvSpPr>
          <p:nvPr/>
        </p:nvSpPr>
        <p:spPr>
          <a:xfrm>
            <a:off x="10212636" y="1296258"/>
            <a:ext cx="1979364" cy="108559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King Cole was a </a:t>
            </a:r>
            <a:r>
              <a:rPr lang="en-AU" sz="1400" b="1">
                <a:solidFill>
                  <a:srgbClr val="000000"/>
                </a:solidFill>
                <a:latin typeface="Century Gothic" panose="020B0502020202020204" pitchFamily="34" charset="0"/>
              </a:rPr>
              <a:t>happy king </a:t>
            </a:r>
            <a:r>
              <a:rPr lang="en-AU" sz="1400">
                <a:solidFill>
                  <a:srgbClr val="000000"/>
                </a:solidFill>
                <a:latin typeface="Century Gothic" panose="020B0502020202020204" pitchFamily="34" charset="0"/>
              </a:rPr>
              <a:t>because </a:t>
            </a:r>
            <a:r>
              <a:rPr lang="en-AU" sz="1400" b="1">
                <a:solidFill>
                  <a:srgbClr val="000000"/>
                </a:solidFill>
                <a:latin typeface="Century Gothic" panose="020B0502020202020204" pitchFamily="34" charset="0"/>
              </a:rPr>
              <a:t>merry means happy</a:t>
            </a:r>
            <a:r>
              <a:rPr lang="en-AU" sz="1400">
                <a:solidFill>
                  <a:srgbClr val="000000"/>
                </a:solidFill>
                <a:latin typeface="Century Gothic" panose="020B0502020202020204" pitchFamily="34" charset="0"/>
              </a:rPr>
              <a:t>.</a:t>
            </a:r>
          </a:p>
          <a:p>
            <a:pPr lvl="0">
              <a:defRPr/>
            </a:pPr>
            <a:endParaRPr lang="en-AU" sz="140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83977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Review</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1" name="TextBox 10">
            <a:extLst>
              <a:ext uri="{FF2B5EF4-FFF2-40B4-BE49-F238E27FC236}">
                <a16:creationId xmlns:a16="http://schemas.microsoft.com/office/drawing/2014/main" id="{11BFF349-FEC5-58F7-DBAB-D882CA4240C8}"/>
              </a:ext>
            </a:extLst>
          </p:cNvPr>
          <p:cNvSpPr txBox="1"/>
          <p:nvPr/>
        </p:nvSpPr>
        <p:spPr>
          <a:xfrm>
            <a:off x="107633" y="1817656"/>
            <a:ext cx="5269948" cy="4835106"/>
          </a:xfrm>
          <a:prstGeom prst="rect">
            <a:avLst/>
          </a:prstGeom>
          <a:noFill/>
        </p:spPr>
        <p:txBody>
          <a:bodyPr wrap="square" rtlCol="0">
            <a:spAutoFit/>
          </a:bodyPr>
          <a:lstStyle/>
          <a:p>
            <a:pPr lvl="0">
              <a:lnSpc>
                <a:spcPct val="150000"/>
              </a:lnSpc>
              <a:defRPr/>
            </a:pPr>
            <a:r>
              <a:rPr lang="en-AU" sz="2800" b="1">
                <a:solidFill>
                  <a:srgbClr val="000000"/>
                </a:solidFill>
                <a:latin typeface="Century Gothic" panose="020B0502020202020204" pitchFamily="34" charset="0"/>
              </a:rPr>
              <a:t>Sing a Song of Sixpence</a:t>
            </a:r>
          </a:p>
          <a:p>
            <a:pPr lvl="0">
              <a:lnSpc>
                <a:spcPct val="150000"/>
              </a:lnSpc>
              <a:defRPr/>
            </a:pPr>
            <a:r>
              <a:rPr lang="en-AU" sz="2000">
                <a:solidFill>
                  <a:srgbClr val="000000"/>
                </a:solidFill>
                <a:latin typeface="Century Gothic" panose="020B0502020202020204" pitchFamily="34" charset="0"/>
              </a:rPr>
              <a:t>Sing a song of sixpence, </a:t>
            </a:r>
          </a:p>
          <a:p>
            <a:pPr lvl="0">
              <a:lnSpc>
                <a:spcPct val="150000"/>
              </a:lnSpc>
              <a:defRPr/>
            </a:pPr>
            <a:r>
              <a:rPr lang="en-AU" sz="2000">
                <a:solidFill>
                  <a:srgbClr val="000000"/>
                </a:solidFill>
                <a:latin typeface="Century Gothic" panose="020B0502020202020204" pitchFamily="34" charset="0"/>
              </a:rPr>
              <a:t>A pocket full of rye, </a:t>
            </a:r>
          </a:p>
          <a:p>
            <a:pPr lvl="0">
              <a:lnSpc>
                <a:spcPct val="150000"/>
              </a:lnSpc>
              <a:defRPr/>
            </a:pPr>
            <a:r>
              <a:rPr lang="en-AU" sz="2000">
                <a:solidFill>
                  <a:srgbClr val="000000"/>
                </a:solidFill>
                <a:latin typeface="Century Gothic" panose="020B0502020202020204" pitchFamily="34" charset="0"/>
              </a:rPr>
              <a:t>Four and twenty blackbirds</a:t>
            </a:r>
          </a:p>
          <a:p>
            <a:pPr lvl="0">
              <a:lnSpc>
                <a:spcPct val="150000"/>
              </a:lnSpc>
              <a:defRPr/>
            </a:pPr>
            <a:r>
              <a:rPr lang="en-AU" sz="2000">
                <a:solidFill>
                  <a:srgbClr val="000000"/>
                </a:solidFill>
                <a:latin typeface="Century Gothic" panose="020B0502020202020204" pitchFamily="34" charset="0"/>
              </a:rPr>
              <a:t>Baked in a pie. </a:t>
            </a:r>
          </a:p>
          <a:p>
            <a:pPr lvl="0">
              <a:lnSpc>
                <a:spcPct val="150000"/>
              </a:lnSpc>
              <a:defRPr/>
            </a:pPr>
            <a:endParaRPr lang="en-AU" sz="2000">
              <a:solidFill>
                <a:srgbClr val="000000"/>
              </a:solidFill>
              <a:latin typeface="Century Gothic" panose="020B0502020202020204" pitchFamily="34" charset="0"/>
            </a:endParaRPr>
          </a:p>
          <a:p>
            <a:pPr lvl="0">
              <a:lnSpc>
                <a:spcPct val="150000"/>
              </a:lnSpc>
              <a:defRPr/>
            </a:pPr>
            <a:r>
              <a:rPr lang="en-AU" sz="2000">
                <a:solidFill>
                  <a:srgbClr val="000000"/>
                </a:solidFill>
                <a:latin typeface="Century Gothic" panose="020B0502020202020204" pitchFamily="34" charset="0"/>
              </a:rPr>
              <a:t>When the pie was opened, </a:t>
            </a:r>
          </a:p>
          <a:p>
            <a:pPr lvl="0">
              <a:lnSpc>
                <a:spcPct val="150000"/>
              </a:lnSpc>
              <a:defRPr/>
            </a:pPr>
            <a:r>
              <a:rPr lang="en-AU" sz="2000">
                <a:solidFill>
                  <a:srgbClr val="000000"/>
                </a:solidFill>
                <a:latin typeface="Century Gothic" panose="020B0502020202020204" pitchFamily="34" charset="0"/>
              </a:rPr>
              <a:t>The birds began sing;</a:t>
            </a:r>
          </a:p>
          <a:p>
            <a:pPr lvl="0">
              <a:lnSpc>
                <a:spcPct val="150000"/>
              </a:lnSpc>
              <a:defRPr/>
            </a:pPr>
            <a:r>
              <a:rPr lang="en-AU" sz="2000">
                <a:solidFill>
                  <a:srgbClr val="000000"/>
                </a:solidFill>
                <a:latin typeface="Century Gothic" panose="020B0502020202020204" pitchFamily="34" charset="0"/>
              </a:rPr>
              <a:t>Now wasn’t that a dainty dish</a:t>
            </a:r>
          </a:p>
          <a:p>
            <a:pPr lvl="0">
              <a:lnSpc>
                <a:spcPct val="150000"/>
              </a:lnSpc>
              <a:defRPr/>
            </a:pPr>
            <a:r>
              <a:rPr lang="en-AU" sz="2000">
                <a:solidFill>
                  <a:srgbClr val="000000"/>
                </a:solidFill>
                <a:latin typeface="Century Gothic" panose="020B0502020202020204" pitchFamily="34" charset="0"/>
              </a:rPr>
              <a:t>To set before the king?</a:t>
            </a:r>
          </a:p>
        </p:txBody>
      </p:sp>
      <p:sp>
        <p:nvSpPr>
          <p:cNvPr id="12" name="TextBox 11">
            <a:extLst>
              <a:ext uri="{FF2B5EF4-FFF2-40B4-BE49-F238E27FC236}">
                <a16:creationId xmlns:a16="http://schemas.microsoft.com/office/drawing/2014/main" id="{217BB8AD-6015-0A60-F0FC-3E66EC922EE8}"/>
              </a:ext>
            </a:extLst>
          </p:cNvPr>
          <p:cNvSpPr txBox="1"/>
          <p:nvPr/>
        </p:nvSpPr>
        <p:spPr>
          <a:xfrm>
            <a:off x="4179447" y="2551391"/>
            <a:ext cx="5269948" cy="4188775"/>
          </a:xfrm>
          <a:prstGeom prst="rect">
            <a:avLst/>
          </a:prstGeom>
          <a:noFill/>
        </p:spPr>
        <p:txBody>
          <a:bodyPr wrap="square" rtlCol="0">
            <a:spAutoFit/>
          </a:bodyPr>
          <a:lstStyle/>
          <a:p>
            <a:pPr lvl="0">
              <a:lnSpc>
                <a:spcPct val="150000"/>
              </a:lnSpc>
              <a:defRPr/>
            </a:pPr>
            <a:r>
              <a:rPr lang="en-AU" sz="2000">
                <a:solidFill>
                  <a:srgbClr val="000000"/>
                </a:solidFill>
                <a:latin typeface="Century Gothic" panose="020B0502020202020204" pitchFamily="34" charset="0"/>
              </a:rPr>
              <a:t>The king was in his counting house </a:t>
            </a:r>
          </a:p>
          <a:p>
            <a:pPr lvl="0">
              <a:lnSpc>
                <a:spcPct val="150000"/>
              </a:lnSpc>
              <a:defRPr/>
            </a:pPr>
            <a:r>
              <a:rPr lang="en-AU" sz="2000">
                <a:solidFill>
                  <a:srgbClr val="000000"/>
                </a:solidFill>
                <a:latin typeface="Century Gothic" panose="020B0502020202020204" pitchFamily="34" charset="0"/>
              </a:rPr>
              <a:t>Counting out his money; </a:t>
            </a:r>
          </a:p>
          <a:p>
            <a:pPr lvl="0">
              <a:lnSpc>
                <a:spcPct val="150000"/>
              </a:lnSpc>
              <a:defRPr/>
            </a:pPr>
            <a:r>
              <a:rPr lang="en-AU" sz="2000">
                <a:solidFill>
                  <a:srgbClr val="000000"/>
                </a:solidFill>
                <a:latin typeface="Century Gothic" panose="020B0502020202020204" pitchFamily="34" charset="0"/>
              </a:rPr>
              <a:t>The queen was in the parlour, </a:t>
            </a:r>
          </a:p>
          <a:p>
            <a:pPr lvl="0">
              <a:lnSpc>
                <a:spcPct val="150000"/>
              </a:lnSpc>
              <a:defRPr/>
            </a:pPr>
            <a:r>
              <a:rPr lang="en-AU" sz="2000">
                <a:solidFill>
                  <a:srgbClr val="000000"/>
                </a:solidFill>
                <a:latin typeface="Century Gothic" panose="020B0502020202020204" pitchFamily="34" charset="0"/>
              </a:rPr>
              <a:t>Eating breading and honey. </a:t>
            </a:r>
          </a:p>
          <a:p>
            <a:pPr lvl="0">
              <a:lnSpc>
                <a:spcPct val="150000"/>
              </a:lnSpc>
              <a:defRPr/>
            </a:pPr>
            <a:endParaRPr lang="en-AU" sz="2000">
              <a:solidFill>
                <a:srgbClr val="000000"/>
              </a:solidFill>
              <a:latin typeface="Century Gothic" panose="020B0502020202020204" pitchFamily="34" charset="0"/>
            </a:endParaRPr>
          </a:p>
          <a:p>
            <a:pPr lvl="0">
              <a:lnSpc>
                <a:spcPct val="150000"/>
              </a:lnSpc>
              <a:defRPr/>
            </a:pPr>
            <a:r>
              <a:rPr lang="en-AU" sz="2000">
                <a:solidFill>
                  <a:srgbClr val="000000"/>
                </a:solidFill>
                <a:latin typeface="Century Gothic" panose="020B0502020202020204" pitchFamily="34" charset="0"/>
              </a:rPr>
              <a:t>The maid was in the garden, </a:t>
            </a:r>
          </a:p>
          <a:p>
            <a:pPr lvl="0">
              <a:lnSpc>
                <a:spcPct val="150000"/>
              </a:lnSpc>
              <a:defRPr/>
            </a:pPr>
            <a:r>
              <a:rPr lang="en-AU" sz="2000">
                <a:solidFill>
                  <a:srgbClr val="000000"/>
                </a:solidFill>
                <a:latin typeface="Century Gothic" panose="020B0502020202020204" pitchFamily="34" charset="0"/>
              </a:rPr>
              <a:t>Hanging out the clothes, </a:t>
            </a:r>
          </a:p>
          <a:p>
            <a:pPr lvl="0">
              <a:lnSpc>
                <a:spcPct val="150000"/>
              </a:lnSpc>
              <a:defRPr/>
            </a:pPr>
            <a:r>
              <a:rPr lang="en-AU" sz="2000">
                <a:solidFill>
                  <a:srgbClr val="000000"/>
                </a:solidFill>
                <a:latin typeface="Century Gothic" panose="020B0502020202020204" pitchFamily="34" charset="0"/>
              </a:rPr>
              <a:t>When down came a blackbird</a:t>
            </a:r>
          </a:p>
          <a:p>
            <a:pPr lvl="0">
              <a:lnSpc>
                <a:spcPct val="150000"/>
              </a:lnSpc>
              <a:defRPr/>
            </a:pPr>
            <a:r>
              <a:rPr lang="en-AU" sz="2000">
                <a:solidFill>
                  <a:srgbClr val="000000"/>
                </a:solidFill>
                <a:latin typeface="Century Gothic" panose="020B0502020202020204" pitchFamily="34" charset="0"/>
              </a:rPr>
              <a:t>And pecked at her toes! </a:t>
            </a:r>
          </a:p>
        </p:txBody>
      </p:sp>
      <p:pic>
        <p:nvPicPr>
          <p:cNvPr id="14" name="Picture 13">
            <a:extLst>
              <a:ext uri="{FF2B5EF4-FFF2-40B4-BE49-F238E27FC236}">
                <a16:creationId xmlns:a16="http://schemas.microsoft.com/office/drawing/2014/main" id="{B63E0AE4-ED65-C6B0-344A-14A1AC7217B8}"/>
              </a:ext>
            </a:extLst>
          </p:cNvPr>
          <p:cNvPicPr>
            <a:picLocks noChangeAspect="1"/>
          </p:cNvPicPr>
          <p:nvPr/>
        </p:nvPicPr>
        <p:blipFill rotWithShape="1">
          <a:blip r:embed="rId3"/>
          <a:srcRect t="14252" r="27837" b="53808"/>
          <a:stretch/>
        </p:blipFill>
        <p:spPr>
          <a:xfrm>
            <a:off x="4736508" y="1099843"/>
            <a:ext cx="4437029" cy="1313072"/>
          </a:xfrm>
          <a:prstGeom prst="rect">
            <a:avLst/>
          </a:prstGeom>
        </p:spPr>
      </p:pic>
      <p:pic>
        <p:nvPicPr>
          <p:cNvPr id="15" name="Picture 14">
            <a:extLst>
              <a:ext uri="{FF2B5EF4-FFF2-40B4-BE49-F238E27FC236}">
                <a16:creationId xmlns:a16="http://schemas.microsoft.com/office/drawing/2014/main" id="{61E5AA80-8849-14E2-1B27-BD977B2124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16" name="Text Placeholder 1">
            <a:extLst>
              <a:ext uri="{FF2B5EF4-FFF2-40B4-BE49-F238E27FC236}">
                <a16:creationId xmlns:a16="http://schemas.microsoft.com/office/drawing/2014/main" id="{85E12BFB-9D88-AC73-62A4-CDFF4F285448}"/>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7" name="Text Placeholder 1">
            <a:extLst>
              <a:ext uri="{FF2B5EF4-FFF2-40B4-BE49-F238E27FC236}">
                <a16:creationId xmlns:a16="http://schemas.microsoft.com/office/drawing/2014/main" id="{1A5F275D-F146-F2C5-462B-BF2E0F7C4113}"/>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are the king and queen doing in the story?</a:t>
            </a:r>
          </a:p>
        </p:txBody>
      </p:sp>
      <p:pic>
        <p:nvPicPr>
          <p:cNvPr id="20" name="Picture Placeholder 12">
            <a:extLst>
              <a:ext uri="{FF2B5EF4-FFF2-40B4-BE49-F238E27FC236}">
                <a16:creationId xmlns:a16="http://schemas.microsoft.com/office/drawing/2014/main" id="{D8988590-026F-6E94-F7CC-7F8FCCD1A5C2}"/>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2" name="Text Placeholder 1">
            <a:extLst>
              <a:ext uri="{FF2B5EF4-FFF2-40B4-BE49-F238E27FC236}">
                <a16:creationId xmlns:a16="http://schemas.microsoft.com/office/drawing/2014/main" id="{20939703-905D-4BD8-9DC2-36953CC9056E}"/>
              </a:ext>
            </a:extLst>
          </p:cNvPr>
          <p:cNvSpPr txBox="1">
            <a:spLocks/>
          </p:cNvSpPr>
          <p:nvPr/>
        </p:nvSpPr>
        <p:spPr>
          <a:xfrm>
            <a:off x="10212636" y="1327186"/>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king is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and the queen is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3" name="Picture 22" descr="Logo, icon&#10;&#10;Description automatically generated">
            <a:extLst>
              <a:ext uri="{FF2B5EF4-FFF2-40B4-BE49-F238E27FC236}">
                <a16:creationId xmlns:a16="http://schemas.microsoft.com/office/drawing/2014/main" id="{971B2056-31FF-A27C-9AE3-A3A7205A09F2}"/>
              </a:ext>
            </a:extLst>
          </p:cNvPr>
          <p:cNvPicPr>
            <a:picLocks noChangeAspect="1"/>
          </p:cNvPicPr>
          <p:nvPr/>
        </p:nvPicPr>
        <p:blipFill>
          <a:blip r:embed="rId6"/>
          <a:stretch>
            <a:fillRect/>
          </a:stretch>
        </p:blipFill>
        <p:spPr>
          <a:xfrm>
            <a:off x="9644634" y="1230237"/>
            <a:ext cx="468000" cy="468000"/>
          </a:xfrm>
          <a:prstGeom prst="rect">
            <a:avLst/>
          </a:prstGeom>
        </p:spPr>
      </p:pic>
      <p:sp>
        <p:nvSpPr>
          <p:cNvPr id="24" name="Text Placeholder 1">
            <a:extLst>
              <a:ext uri="{FF2B5EF4-FFF2-40B4-BE49-F238E27FC236}">
                <a16:creationId xmlns:a16="http://schemas.microsoft.com/office/drawing/2014/main" id="{5604DF97-1856-0F86-C4D2-B02D9BAEFE3C}"/>
              </a:ext>
            </a:extLst>
          </p:cNvPr>
          <p:cNvSpPr txBox="1">
            <a:spLocks/>
          </p:cNvSpPr>
          <p:nvPr/>
        </p:nvSpPr>
        <p:spPr>
          <a:xfrm>
            <a:off x="10212636" y="123023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king is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counting money, </a:t>
            </a:r>
            <a:r>
              <a:rPr kumimoji="0" lang="en-AU" sz="140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and the queen is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eating bread and honey.</a:t>
            </a:r>
          </a:p>
        </p:txBody>
      </p:sp>
      <p:sp>
        <p:nvSpPr>
          <p:cNvPr id="26" name="Rectangle 25">
            <a:extLst>
              <a:ext uri="{FF2B5EF4-FFF2-40B4-BE49-F238E27FC236}">
                <a16:creationId xmlns:a16="http://schemas.microsoft.com/office/drawing/2014/main" id="{1E07F2FF-03F0-1E91-6CDC-EDCFA8832CBD}"/>
              </a:ext>
            </a:extLst>
          </p:cNvPr>
          <p:cNvSpPr/>
          <p:nvPr/>
        </p:nvSpPr>
        <p:spPr>
          <a:xfrm>
            <a:off x="9449395" y="4458212"/>
            <a:ext cx="2547366" cy="23391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a:spcAft>
                <a:spcPts val="800"/>
              </a:spcAft>
              <a:defRPr/>
            </a:pPr>
            <a:r>
              <a:rPr lang="en-GB" sz="1400" b="1">
                <a:solidFill>
                  <a:srgbClr val="000000"/>
                </a:solidFill>
                <a:latin typeface="Century Gothic" panose="020B0502020202020204" pitchFamily="34" charset="0"/>
                <a:ea typeface="Segoe UI Symbol" panose="020B0502040204020203" pitchFamily="34" charset="0"/>
                <a:cs typeface="Times" charset="0"/>
              </a:rPr>
              <a:t>dainty</a:t>
            </a:r>
            <a:r>
              <a:rPr lang="en-GB" sz="1400">
                <a:solidFill>
                  <a:srgbClr val="000000"/>
                </a:solidFill>
                <a:latin typeface="Century Gothic" panose="020B0502020202020204" pitchFamily="34" charset="0"/>
                <a:ea typeface="Segoe UI Symbol" panose="020B0502040204020203" pitchFamily="34" charset="0"/>
                <a:cs typeface="Times" charset="0"/>
              </a:rPr>
              <a:t> (adjective) fancy, small, and pretty</a:t>
            </a:r>
            <a:endPar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maid</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person who cleans the inside of a house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pecked</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bitten, struck, or poked by a bird’s beak </a:t>
            </a:r>
          </a:p>
        </p:txBody>
      </p:sp>
    </p:spTree>
    <p:extLst>
      <p:ext uri="{BB962C8B-B14F-4D97-AF65-F5344CB8AC3E}">
        <p14:creationId xmlns:p14="http://schemas.microsoft.com/office/powerpoint/2010/main" val="61178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Review</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How do you think the lives of the ladies changed when they become princesses?</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396436"/>
            <a:ext cx="1979364" cy="89169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a:solidFill>
                  <a:srgbClr val="000000"/>
                </a:solidFill>
                <a:latin typeface="Century Gothic" panose="020B0502020202020204" pitchFamily="34" charset="0"/>
              </a:rPr>
              <a:t>When they became princesses,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strike="noStrike" kern="1200" cap="none" spc="0" normalizeH="0" baseline="0" noProof="0">
                <a:ln>
                  <a:noFill/>
                </a:ln>
                <a:solidFill>
                  <a:srgbClr val="000000"/>
                </a:solidFill>
                <a:effectLst/>
                <a:uLnTx/>
                <a:uFillTx/>
                <a:latin typeface="Century Gothic" panose="020B0502020202020204" pitchFamily="34" charset="0"/>
                <a:ea typeface="+mn-ea"/>
                <a:cs typeface="+mn-cs"/>
              </a:rPr>
              <a:t> .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350874"/>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421593"/>
            <a:ext cx="1979364"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When they became</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princesses, they moved to live in a castle, got fancy clothes and became very important.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004EC1A-18DE-4E51-A8C5-2438B0975CF5}"/>
              </a:ext>
            </a:extLst>
          </p:cNvPr>
          <p:cNvSpPr txBox="1"/>
          <p:nvPr/>
        </p:nvSpPr>
        <p:spPr>
          <a:xfrm>
            <a:off x="224614" y="976237"/>
            <a:ext cx="5475547" cy="281551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2000" b="1">
                <a:solidFill>
                  <a:srgbClr val="000000"/>
                </a:solidFill>
                <a:latin typeface="Century Gothic" panose="020B0502020202020204" pitchFamily="34" charset="0"/>
              </a:rPr>
              <a:t>The Princess and the Pea, Cinderella &amp; Snow White and the Seven Miners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The Princess and the Pea, Cinderella &amp; Snow White and the Seven Miners are all stories about ladies who marry a prince. They face problems in their lives, overcome challenges and their lives change when they become princesses. </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84243A85-AAD2-31A0-58BD-199D469C062D}"/>
              </a:ext>
            </a:extLst>
          </p:cNvPr>
          <p:cNvPicPr>
            <a:picLocks noChangeAspect="1"/>
          </p:cNvPicPr>
          <p:nvPr/>
        </p:nvPicPr>
        <p:blipFill rotWithShape="1">
          <a:blip r:embed="rId6"/>
          <a:srcRect l="24812" t="7011" r="28272" b="27477"/>
          <a:stretch/>
        </p:blipFill>
        <p:spPr>
          <a:xfrm>
            <a:off x="5924716" y="240995"/>
            <a:ext cx="3569448" cy="3550756"/>
          </a:xfrm>
          <a:prstGeom prst="rect">
            <a:avLst/>
          </a:prstGeom>
        </p:spPr>
      </p:pic>
      <p:pic>
        <p:nvPicPr>
          <p:cNvPr id="11" name="Picture 10">
            <a:extLst>
              <a:ext uri="{FF2B5EF4-FFF2-40B4-BE49-F238E27FC236}">
                <a16:creationId xmlns:a16="http://schemas.microsoft.com/office/drawing/2014/main" id="{C383DF5C-FB5B-1D3A-35CD-4116A224482C}"/>
              </a:ext>
            </a:extLst>
          </p:cNvPr>
          <p:cNvPicPr>
            <a:picLocks noChangeAspect="1"/>
          </p:cNvPicPr>
          <p:nvPr/>
        </p:nvPicPr>
        <p:blipFill rotWithShape="1">
          <a:blip r:embed="rId7"/>
          <a:srcRect t="26356" r="24232" b="-687"/>
          <a:stretch/>
        </p:blipFill>
        <p:spPr>
          <a:xfrm>
            <a:off x="224614" y="3930183"/>
            <a:ext cx="4201232" cy="2767172"/>
          </a:xfrm>
          <a:prstGeom prst="rect">
            <a:avLst/>
          </a:prstGeom>
        </p:spPr>
      </p:pic>
      <p:pic>
        <p:nvPicPr>
          <p:cNvPr id="12" name="Picture 11">
            <a:extLst>
              <a:ext uri="{FF2B5EF4-FFF2-40B4-BE49-F238E27FC236}">
                <a16:creationId xmlns:a16="http://schemas.microsoft.com/office/drawing/2014/main" id="{0519FDEF-4003-51A8-7EAA-9B5F8747C875}"/>
              </a:ext>
            </a:extLst>
          </p:cNvPr>
          <p:cNvPicPr>
            <a:picLocks noChangeAspect="1"/>
          </p:cNvPicPr>
          <p:nvPr/>
        </p:nvPicPr>
        <p:blipFill rotWithShape="1">
          <a:blip r:embed="rId8"/>
          <a:srcRect l="27740" t="5641" r="24513" b="45949"/>
          <a:stretch/>
        </p:blipFill>
        <p:spPr>
          <a:xfrm>
            <a:off x="4741969" y="3930183"/>
            <a:ext cx="4005116" cy="2767172"/>
          </a:xfrm>
          <a:prstGeom prst="rect">
            <a:avLst/>
          </a:prstGeom>
        </p:spPr>
      </p:pic>
    </p:spTree>
    <p:extLst>
      <p:ext uri="{BB962C8B-B14F-4D97-AF65-F5344CB8AC3E}">
        <p14:creationId xmlns:p14="http://schemas.microsoft.com/office/powerpoint/2010/main" val="361545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59.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4"/>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Assessment</a:t>
            </a:r>
          </a:p>
        </p:txBody>
      </p:sp>
      <p:sp>
        <p:nvSpPr>
          <p:cNvPr id="13" name="Rectangle 12">
            <a:extLst>
              <a:ext uri="{FF2B5EF4-FFF2-40B4-BE49-F238E27FC236}">
                <a16:creationId xmlns:a16="http://schemas.microsoft.com/office/drawing/2014/main" id="{409A19CB-19BA-76FE-F17A-7AE6444BB397}"/>
              </a:ext>
            </a:extLst>
          </p:cNvPr>
          <p:cNvSpPr/>
          <p:nvPr/>
        </p:nvSpPr>
        <p:spPr>
          <a:xfrm>
            <a:off x="294166" y="1342233"/>
            <a:ext cx="11734786" cy="2188228"/>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Complete the unit assessment</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Questions: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Teacher reads out questions. Students answer on answer sheet (with pictures).</a:t>
            </a:r>
          </a:p>
          <a:p>
            <a:pPr marL="0" marR="0" lvl="0" indent="0" algn="l" defTabSz="914400" rtl="0" eaLnBrk="1" fontAlgn="auto" latinLnBrk="0" hangingPunct="1">
              <a:lnSpc>
                <a:spcPct val="150000"/>
              </a:lnSpc>
              <a:spcBef>
                <a:spcPts val="0"/>
              </a:spcBef>
              <a:spcAft>
                <a:spcPts val="1200"/>
              </a:spcAft>
              <a:buClrTx/>
              <a:buSzTx/>
              <a:buFontTx/>
              <a:buNone/>
              <a:tabLst/>
              <a:defRPr/>
            </a:pPr>
            <a:r>
              <a:rPr lang="en-AU" sz="2000" u="sng">
                <a:solidFill>
                  <a:srgbClr val="000000"/>
                </a:solidFill>
                <a:latin typeface="Century Gothic" panose="020B0502020202020204" pitchFamily="34" charset="0"/>
                <a:ea typeface="Segoe UI Symbol" panose="020B0502040204020203" pitchFamily="34" charset="0"/>
              </a:rPr>
              <a:t>Sentence Expansion: </a:t>
            </a:r>
            <a:r>
              <a:rPr lang="en-AU" sz="2000">
                <a:solidFill>
                  <a:srgbClr val="000000"/>
                </a:solidFill>
                <a:latin typeface="Century Gothic" panose="020B0502020202020204" pitchFamily="34" charset="0"/>
                <a:ea typeface="Segoe UI Symbol" panose="020B0502040204020203" pitchFamily="34" charset="0"/>
              </a:rPr>
              <a:t>Students expand simple sentences by adding when, who/what and where. </a:t>
            </a: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4" name="Picture 3">
            <a:extLst>
              <a:ext uri="{FF2B5EF4-FFF2-40B4-BE49-F238E27FC236}">
                <a16:creationId xmlns:a16="http://schemas.microsoft.com/office/drawing/2014/main" id="{9B58FF2A-AC3F-2650-9440-C3CEE1024CA5}"/>
              </a:ext>
            </a:extLst>
          </p:cNvPr>
          <p:cNvPicPr>
            <a:picLocks noChangeAspect="1"/>
          </p:cNvPicPr>
          <p:nvPr/>
        </p:nvPicPr>
        <p:blipFill>
          <a:blip r:embed="rId6"/>
          <a:stretch>
            <a:fillRect/>
          </a:stretch>
        </p:blipFill>
        <p:spPr>
          <a:xfrm>
            <a:off x="3811345" y="3711995"/>
            <a:ext cx="4160072" cy="2849364"/>
          </a:xfrm>
          <a:prstGeom prst="rect">
            <a:avLst/>
          </a:prstGeom>
        </p:spPr>
      </p:pic>
    </p:spTree>
    <p:extLst>
      <p:ext uri="{BB962C8B-B14F-4D97-AF65-F5344CB8AC3E}">
        <p14:creationId xmlns:p14="http://schemas.microsoft.com/office/powerpoint/2010/main" val="2363077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3952732" y="664022"/>
            <a:ext cx="4476743" cy="120032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are some objects that are linked to royalty?</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2" name="Picture 21">
            <a:extLst>
              <a:ext uri="{FF2B5EF4-FFF2-40B4-BE49-F238E27FC236}">
                <a16:creationId xmlns:a16="http://schemas.microsoft.com/office/drawing/2014/main" id="{94506CE1-4E17-54C2-EAA8-68BC26C2EF43}"/>
              </a:ext>
            </a:extLst>
          </p:cNvPr>
          <p:cNvPicPr>
            <a:picLocks noChangeAspect="1"/>
          </p:cNvPicPr>
          <p:nvPr/>
        </p:nvPicPr>
        <p:blipFill>
          <a:blip r:embed="rId9"/>
          <a:stretch>
            <a:fillRect/>
          </a:stretch>
        </p:blipFill>
        <p:spPr>
          <a:xfrm>
            <a:off x="471391" y="1995292"/>
            <a:ext cx="3481341" cy="2325709"/>
          </a:xfrm>
          <a:prstGeom prst="rect">
            <a:avLst/>
          </a:prstGeom>
        </p:spPr>
      </p:pic>
      <p:pic>
        <p:nvPicPr>
          <p:cNvPr id="31" name="Picture 30">
            <a:extLst>
              <a:ext uri="{FF2B5EF4-FFF2-40B4-BE49-F238E27FC236}">
                <a16:creationId xmlns:a16="http://schemas.microsoft.com/office/drawing/2014/main" id="{10B1DE77-9F44-17D0-FAD3-F5C4BC10F178}"/>
              </a:ext>
            </a:extLst>
          </p:cNvPr>
          <p:cNvPicPr>
            <a:picLocks noChangeAspect="1"/>
          </p:cNvPicPr>
          <p:nvPr/>
        </p:nvPicPr>
        <p:blipFill rotWithShape="1">
          <a:blip r:embed="rId10"/>
          <a:srcRect b="32722"/>
          <a:stretch/>
        </p:blipFill>
        <p:spPr>
          <a:xfrm>
            <a:off x="4795682" y="1995292"/>
            <a:ext cx="2790842" cy="3043580"/>
          </a:xfrm>
          <a:prstGeom prst="rect">
            <a:avLst/>
          </a:prstGeom>
        </p:spPr>
      </p:pic>
      <p:pic>
        <p:nvPicPr>
          <p:cNvPr id="32" name="Picture 31">
            <a:extLst>
              <a:ext uri="{FF2B5EF4-FFF2-40B4-BE49-F238E27FC236}">
                <a16:creationId xmlns:a16="http://schemas.microsoft.com/office/drawing/2014/main" id="{FA36FD9B-120C-E2BA-2CB9-76849093B81A}"/>
              </a:ext>
            </a:extLst>
          </p:cNvPr>
          <p:cNvPicPr>
            <a:picLocks noChangeAspect="1"/>
          </p:cNvPicPr>
          <p:nvPr/>
        </p:nvPicPr>
        <p:blipFill>
          <a:blip r:embed="rId11"/>
          <a:stretch>
            <a:fillRect/>
          </a:stretch>
        </p:blipFill>
        <p:spPr>
          <a:xfrm>
            <a:off x="8684794" y="2054272"/>
            <a:ext cx="2547673" cy="3043580"/>
          </a:xfrm>
          <a:prstGeom prst="rect">
            <a:avLst/>
          </a:prstGeom>
        </p:spPr>
      </p:pic>
      <p:cxnSp>
        <p:nvCxnSpPr>
          <p:cNvPr id="34" name="Straight Arrow Connector 33">
            <a:extLst>
              <a:ext uri="{FF2B5EF4-FFF2-40B4-BE49-F238E27FC236}">
                <a16:creationId xmlns:a16="http://schemas.microsoft.com/office/drawing/2014/main" id="{78B33F6B-3CEA-AE38-03C2-8B135768CFA4}"/>
              </a:ext>
            </a:extLst>
          </p:cNvPr>
          <p:cNvCxnSpPr>
            <a:cxnSpLocks/>
          </p:cNvCxnSpPr>
          <p:nvPr/>
        </p:nvCxnSpPr>
        <p:spPr>
          <a:xfrm>
            <a:off x="2212061" y="1706306"/>
            <a:ext cx="1" cy="5779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6788DCE-8F61-FE34-15CA-0273049515AD}"/>
              </a:ext>
            </a:extLst>
          </p:cNvPr>
          <p:cNvCxnSpPr>
            <a:cxnSpLocks/>
          </p:cNvCxnSpPr>
          <p:nvPr/>
        </p:nvCxnSpPr>
        <p:spPr>
          <a:xfrm>
            <a:off x="5051002" y="3576062"/>
            <a:ext cx="567543" cy="5629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DD466B3-69AD-76C0-F171-EEB0B3DE4E59}"/>
              </a:ext>
            </a:extLst>
          </p:cNvPr>
          <p:cNvCxnSpPr>
            <a:cxnSpLocks/>
          </p:cNvCxnSpPr>
          <p:nvPr/>
        </p:nvCxnSpPr>
        <p:spPr>
          <a:xfrm flipH="1">
            <a:off x="7032145" y="2427120"/>
            <a:ext cx="501376" cy="3641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5D95B64-E0BC-2256-BFF4-9F199A6679D6}"/>
              </a:ext>
            </a:extLst>
          </p:cNvPr>
          <p:cNvCxnSpPr>
            <a:cxnSpLocks/>
          </p:cNvCxnSpPr>
          <p:nvPr/>
        </p:nvCxnSpPr>
        <p:spPr>
          <a:xfrm>
            <a:off x="9943467" y="1458082"/>
            <a:ext cx="1" cy="5779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42BD4C3-9244-2EA3-EE7A-39911D663B51}"/>
              </a:ext>
            </a:extLst>
          </p:cNvPr>
          <p:cNvCxnSpPr>
            <a:cxnSpLocks/>
          </p:cNvCxnSpPr>
          <p:nvPr/>
        </p:nvCxnSpPr>
        <p:spPr>
          <a:xfrm flipH="1">
            <a:off x="10641330" y="2609201"/>
            <a:ext cx="966922" cy="4488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25B0683-14FA-B215-DDA0-F0ADABA77429}"/>
              </a:ext>
            </a:extLst>
          </p:cNvPr>
          <p:cNvCxnSpPr>
            <a:cxnSpLocks/>
          </p:cNvCxnSpPr>
          <p:nvPr/>
        </p:nvCxnSpPr>
        <p:spPr>
          <a:xfrm flipV="1">
            <a:off x="8544670" y="3158146"/>
            <a:ext cx="998390" cy="417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A0D88C5-8487-99D3-72A7-98C7D817BA5F}"/>
              </a:ext>
            </a:extLst>
          </p:cNvPr>
          <p:cNvSpPr txBox="1"/>
          <p:nvPr/>
        </p:nvSpPr>
        <p:spPr>
          <a:xfrm>
            <a:off x="1685925" y="1336974"/>
            <a:ext cx="1052271" cy="369332"/>
          </a:xfrm>
          <a:prstGeom prst="rect">
            <a:avLst/>
          </a:prstGeom>
          <a:noFill/>
        </p:spPr>
        <p:txBody>
          <a:bodyPr wrap="square" rtlCol="0">
            <a:spAutoFit/>
          </a:bodyPr>
          <a:lstStyle/>
          <a:p>
            <a:pPr algn="ctr"/>
            <a:r>
              <a:rPr lang="en-AU" b="1">
                <a:solidFill>
                  <a:srgbClr val="FF0000"/>
                </a:solidFill>
                <a:latin typeface="Century Gothic" panose="020B0502020202020204" pitchFamily="34" charset="0"/>
              </a:rPr>
              <a:t>Palace</a:t>
            </a:r>
          </a:p>
        </p:txBody>
      </p:sp>
      <p:sp>
        <p:nvSpPr>
          <p:cNvPr id="47" name="TextBox 46">
            <a:extLst>
              <a:ext uri="{FF2B5EF4-FFF2-40B4-BE49-F238E27FC236}">
                <a16:creationId xmlns:a16="http://schemas.microsoft.com/office/drawing/2014/main" id="{B928AE13-8F9A-F6DC-69E4-FFC020A050EA}"/>
              </a:ext>
            </a:extLst>
          </p:cNvPr>
          <p:cNvSpPr txBox="1"/>
          <p:nvPr/>
        </p:nvSpPr>
        <p:spPr>
          <a:xfrm>
            <a:off x="4269546" y="3097272"/>
            <a:ext cx="1052271" cy="646331"/>
          </a:xfrm>
          <a:prstGeom prst="rect">
            <a:avLst/>
          </a:prstGeom>
          <a:noFill/>
        </p:spPr>
        <p:txBody>
          <a:bodyPr wrap="square" rtlCol="0">
            <a:spAutoFit/>
          </a:bodyPr>
          <a:lstStyle/>
          <a:p>
            <a:pPr algn="ctr"/>
            <a:r>
              <a:rPr lang="en-AU" b="1">
                <a:solidFill>
                  <a:srgbClr val="FF0000"/>
                </a:solidFill>
                <a:latin typeface="Century Gothic" panose="020B0502020202020204" pitchFamily="34" charset="0"/>
              </a:rPr>
              <a:t>Royal orb</a:t>
            </a:r>
          </a:p>
        </p:txBody>
      </p:sp>
      <p:sp>
        <p:nvSpPr>
          <p:cNvPr id="48" name="TextBox 47">
            <a:extLst>
              <a:ext uri="{FF2B5EF4-FFF2-40B4-BE49-F238E27FC236}">
                <a16:creationId xmlns:a16="http://schemas.microsoft.com/office/drawing/2014/main" id="{E86B92F7-41CA-E2B7-9ED7-6A23BB07679C}"/>
              </a:ext>
            </a:extLst>
          </p:cNvPr>
          <p:cNvSpPr txBox="1"/>
          <p:nvPr/>
        </p:nvSpPr>
        <p:spPr>
          <a:xfrm>
            <a:off x="7492399" y="2098041"/>
            <a:ext cx="1052271" cy="646331"/>
          </a:xfrm>
          <a:prstGeom prst="rect">
            <a:avLst/>
          </a:prstGeom>
          <a:noFill/>
        </p:spPr>
        <p:txBody>
          <a:bodyPr wrap="square" rtlCol="0">
            <a:spAutoFit/>
          </a:bodyPr>
          <a:lstStyle/>
          <a:p>
            <a:pPr algn="ctr"/>
            <a:r>
              <a:rPr lang="en-AU" b="1">
                <a:solidFill>
                  <a:srgbClr val="FF0000"/>
                </a:solidFill>
                <a:latin typeface="Century Gothic" panose="020B0502020202020204" pitchFamily="34" charset="0"/>
              </a:rPr>
              <a:t>Royal sceptre</a:t>
            </a:r>
          </a:p>
        </p:txBody>
      </p:sp>
      <p:sp>
        <p:nvSpPr>
          <p:cNvPr id="49" name="TextBox 48">
            <a:extLst>
              <a:ext uri="{FF2B5EF4-FFF2-40B4-BE49-F238E27FC236}">
                <a16:creationId xmlns:a16="http://schemas.microsoft.com/office/drawing/2014/main" id="{67F48914-EDBB-FAA7-FF0A-82B3DF73136D}"/>
              </a:ext>
            </a:extLst>
          </p:cNvPr>
          <p:cNvSpPr txBox="1"/>
          <p:nvPr/>
        </p:nvSpPr>
        <p:spPr>
          <a:xfrm>
            <a:off x="7609523" y="3429764"/>
            <a:ext cx="1052271" cy="369332"/>
          </a:xfrm>
          <a:prstGeom prst="rect">
            <a:avLst/>
          </a:prstGeom>
          <a:noFill/>
        </p:spPr>
        <p:txBody>
          <a:bodyPr wrap="square" rtlCol="0">
            <a:spAutoFit/>
          </a:bodyPr>
          <a:lstStyle/>
          <a:p>
            <a:pPr algn="ctr"/>
            <a:r>
              <a:rPr lang="en-AU" b="1">
                <a:solidFill>
                  <a:srgbClr val="FF0000"/>
                </a:solidFill>
                <a:latin typeface="Century Gothic" panose="020B0502020202020204" pitchFamily="34" charset="0"/>
              </a:rPr>
              <a:t>Sword</a:t>
            </a:r>
          </a:p>
        </p:txBody>
      </p:sp>
      <p:sp>
        <p:nvSpPr>
          <p:cNvPr id="50" name="TextBox 49">
            <a:extLst>
              <a:ext uri="{FF2B5EF4-FFF2-40B4-BE49-F238E27FC236}">
                <a16:creationId xmlns:a16="http://schemas.microsoft.com/office/drawing/2014/main" id="{A38EC15D-70E8-F698-8C09-71E6B1C254E3}"/>
              </a:ext>
            </a:extLst>
          </p:cNvPr>
          <p:cNvSpPr txBox="1"/>
          <p:nvPr/>
        </p:nvSpPr>
        <p:spPr>
          <a:xfrm>
            <a:off x="9386886" y="1050406"/>
            <a:ext cx="1052271" cy="369332"/>
          </a:xfrm>
          <a:prstGeom prst="rect">
            <a:avLst/>
          </a:prstGeom>
          <a:noFill/>
        </p:spPr>
        <p:txBody>
          <a:bodyPr wrap="square" rtlCol="0">
            <a:spAutoFit/>
          </a:bodyPr>
          <a:lstStyle/>
          <a:p>
            <a:pPr algn="ctr"/>
            <a:r>
              <a:rPr lang="en-AU" b="1">
                <a:solidFill>
                  <a:srgbClr val="FF0000"/>
                </a:solidFill>
                <a:latin typeface="Century Gothic" panose="020B0502020202020204" pitchFamily="34" charset="0"/>
              </a:rPr>
              <a:t>Crown</a:t>
            </a:r>
          </a:p>
        </p:txBody>
      </p:sp>
      <p:sp>
        <p:nvSpPr>
          <p:cNvPr id="51" name="TextBox 50">
            <a:extLst>
              <a:ext uri="{FF2B5EF4-FFF2-40B4-BE49-F238E27FC236}">
                <a16:creationId xmlns:a16="http://schemas.microsoft.com/office/drawing/2014/main" id="{7741339C-9C49-1755-A005-028AC001FF19}"/>
              </a:ext>
            </a:extLst>
          </p:cNvPr>
          <p:cNvSpPr txBox="1"/>
          <p:nvPr/>
        </p:nvSpPr>
        <p:spPr>
          <a:xfrm>
            <a:off x="11124791" y="2197528"/>
            <a:ext cx="1052271" cy="369332"/>
          </a:xfrm>
          <a:prstGeom prst="rect">
            <a:avLst/>
          </a:prstGeom>
          <a:noFill/>
        </p:spPr>
        <p:txBody>
          <a:bodyPr wrap="square" rtlCol="0">
            <a:spAutoFit/>
          </a:bodyPr>
          <a:lstStyle/>
          <a:p>
            <a:pPr algn="ctr"/>
            <a:r>
              <a:rPr lang="en-AU" b="1">
                <a:solidFill>
                  <a:srgbClr val="FF0000"/>
                </a:solidFill>
                <a:latin typeface="Century Gothic" panose="020B0502020202020204" pitchFamily="34" charset="0"/>
              </a:rPr>
              <a:t>Throne</a:t>
            </a:r>
          </a:p>
        </p:txBody>
      </p:sp>
      <p:sp>
        <p:nvSpPr>
          <p:cNvPr id="55" name="TextBox 54">
            <a:extLst>
              <a:ext uri="{FF2B5EF4-FFF2-40B4-BE49-F238E27FC236}">
                <a16:creationId xmlns:a16="http://schemas.microsoft.com/office/drawing/2014/main" id="{5B13C1FE-1B64-EC72-D1C5-55EA83DE8B87}"/>
              </a:ext>
            </a:extLst>
          </p:cNvPr>
          <p:cNvSpPr txBox="1"/>
          <p:nvPr/>
        </p:nvSpPr>
        <p:spPr>
          <a:xfrm>
            <a:off x="235474" y="5817686"/>
            <a:ext cx="5503946" cy="646331"/>
          </a:xfrm>
          <a:prstGeom prst="rect">
            <a:avLst/>
          </a:prstGeom>
          <a:noFill/>
        </p:spPr>
        <p:txBody>
          <a:bodyPr wrap="square" rtlCol="0">
            <a:spAutoFit/>
          </a:bodyPr>
          <a:lstStyle/>
          <a:p>
            <a:pPr algn="ctr"/>
            <a:r>
              <a:rPr lang="en-AU">
                <a:solidFill>
                  <a:schemeClr val="bg1"/>
                </a:solidFill>
                <a:latin typeface="Century Gothic" panose="020B0502020202020204" pitchFamily="34" charset="0"/>
              </a:rPr>
              <a:t>Royal objects remind people of the ruler’s power and importance. </a:t>
            </a:r>
          </a:p>
        </p:txBody>
      </p:sp>
    </p:spTree>
    <p:extLst>
      <p:ext uri="{BB962C8B-B14F-4D97-AF65-F5344CB8AC3E}">
        <p14:creationId xmlns:p14="http://schemas.microsoft.com/office/powerpoint/2010/main" val="202223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8" grpId="0"/>
      <p:bldP spid="49" grpId="0"/>
      <p:bldP spid="50" grpId="0"/>
      <p:bldP spid="51" grpId="0"/>
      <p:bldP spid="5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4"/>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41096"/>
            <a:ext cx="11734786" cy="5265993"/>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Identifying statements and questions</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Read the sentence.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Label each sentence with a Q for question or a S for statement. </a:t>
            </a:r>
          </a:p>
          <a:p>
            <a:pPr marR="0" lvl="0" algn="l" defTabSz="914400" rtl="0" eaLnBrk="1" fontAlgn="auto" latinLnBrk="0" hangingPunct="1">
              <a:lnSpc>
                <a:spcPct val="150000"/>
              </a:lnSpc>
              <a:spcBef>
                <a:spcPts val="0"/>
              </a:spcBef>
              <a:spcAft>
                <a:spcPts val="1200"/>
              </a:spcAft>
              <a:buClrTx/>
              <a:buSzTx/>
              <a:tabLst/>
              <a:defRPr/>
            </a:pPr>
            <a:r>
              <a:rPr lang="en-AU" sz="2000" i="1">
                <a:solidFill>
                  <a:srgbClr val="000000"/>
                </a:solidFill>
                <a:latin typeface="Century Gothic" panose="020B0502020202020204" pitchFamily="34" charset="0"/>
                <a:ea typeface="Segoe UI Symbol" panose="020B0502040204020203" pitchFamily="34" charset="0"/>
              </a:rPr>
              <a:t>Hint: these sentences do not have punctuation, so you need to think about whether it is telling you something (statement) or asking something (question)</a:t>
            </a: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lang="en-AU" sz="2000" noProof="0">
                <a:solidFill>
                  <a:srgbClr val="000000"/>
                </a:solidFill>
                <a:latin typeface="Century Gothic" panose="020B0502020202020204" pitchFamily="34" charset="0"/>
                <a:ea typeface="Segoe UI Symbol" panose="020B0502040204020203" pitchFamily="34" charset="0"/>
              </a:rPr>
              <a:t>why do kings and queens have royal objects</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p>
          <a:p>
            <a:pPr>
              <a:lnSpc>
                <a:spcPct val="150000"/>
              </a:lnSpc>
              <a:spcAft>
                <a:spcPts val="1200"/>
              </a:spcAft>
              <a:defRPr/>
            </a:pPr>
            <a:r>
              <a:rPr lang="en-AU" sz="2000">
                <a:solidFill>
                  <a:srgbClr val="000000"/>
                </a:solidFill>
                <a:latin typeface="Century Gothic" panose="020B0502020202020204" pitchFamily="34" charset="0"/>
                <a:ea typeface="Segoe UI Symbol" panose="020B0502040204020203" pitchFamily="34" charset="0"/>
              </a:rPr>
              <a:t>kings sit on fancy chairs called thrones		</a:t>
            </a:r>
            <a:r>
              <a:rPr lang="en-AU" sz="2000" u="sng">
                <a:solidFill>
                  <a:srgbClr val="000000"/>
                </a:solidFill>
                <a:latin typeface="Century Gothic" panose="020B0502020202020204" pitchFamily="34" charset="0"/>
                <a:ea typeface="Segoe UI Symbol" panose="020B0502040204020203" pitchFamily="34" charset="0"/>
              </a:rPr>
              <a:t>	</a:t>
            </a:r>
          </a:p>
          <a:p>
            <a:pPr>
              <a:lnSpc>
                <a:spcPct val="150000"/>
              </a:lnSpc>
              <a:spcAft>
                <a:spcPts val="1200"/>
              </a:spcAft>
              <a:defRPr/>
            </a:pPr>
            <a:r>
              <a:rPr lang="en-AU" sz="2000">
                <a:solidFill>
                  <a:srgbClr val="000000"/>
                </a:solidFill>
                <a:latin typeface="Century Gothic" panose="020B0502020202020204" pitchFamily="34" charset="0"/>
                <a:ea typeface="Segoe UI Symbol" panose="020B0502040204020203" pitchFamily="34" charset="0"/>
              </a:rPr>
              <a:t>the king holds the royal orb				</a:t>
            </a:r>
            <a:r>
              <a:rPr lang="en-AU" sz="2000" u="sng">
                <a:solidFill>
                  <a:srgbClr val="000000"/>
                </a:solidFill>
                <a:latin typeface="Century Gothic" panose="020B0502020202020204" pitchFamily="34" charset="0"/>
                <a:ea typeface="Segoe UI Symbol" panose="020B0502040204020203" pitchFamily="34" charset="0"/>
              </a:rPr>
              <a:t>	</a:t>
            </a:r>
          </a:p>
          <a:p>
            <a:pPr>
              <a:lnSpc>
                <a:spcPct val="150000"/>
              </a:lnSpc>
              <a:spcAft>
                <a:spcPts val="1200"/>
              </a:spcAft>
              <a:defRPr/>
            </a:pPr>
            <a:r>
              <a:rPr lang="en-AU" sz="2000">
                <a:solidFill>
                  <a:srgbClr val="000000"/>
                </a:solidFill>
                <a:latin typeface="Century Gothic" panose="020B0502020202020204" pitchFamily="34" charset="0"/>
                <a:ea typeface="Segoe UI Symbol" panose="020B0502040204020203" pitchFamily="34" charset="0"/>
              </a:rPr>
              <a:t>where does the king keep his crown			</a:t>
            </a:r>
            <a:r>
              <a:rPr lang="en-AU" sz="2000" u="sng">
                <a:solidFill>
                  <a:srgbClr val="000000"/>
                </a:solidFill>
                <a:latin typeface="Century Gothic" panose="020B0502020202020204" pitchFamily="34" charset="0"/>
                <a:ea typeface="Segoe UI Symbol" panose="020B0502040204020203" pitchFamily="34" charset="0"/>
              </a:rPr>
              <a:t>	</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2" name="TextBox 1">
            <a:extLst>
              <a:ext uri="{FF2B5EF4-FFF2-40B4-BE49-F238E27FC236}">
                <a16:creationId xmlns:a16="http://schemas.microsoft.com/office/drawing/2014/main" id="{E1DBD913-1515-C7BF-7D9D-170D46513C1D}"/>
              </a:ext>
            </a:extLst>
          </p:cNvPr>
          <p:cNvSpPr txBox="1"/>
          <p:nvPr/>
        </p:nvSpPr>
        <p:spPr>
          <a:xfrm>
            <a:off x="6959641" y="4161800"/>
            <a:ext cx="6292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b="1">
                <a:solidFill>
                  <a:srgbClr val="FF0000"/>
                </a:solidFill>
                <a:latin typeface="Century Gothic" panose="020B0502020202020204" pitchFamily="34" charset="0"/>
              </a:rPr>
              <a:t>Q</a:t>
            </a:r>
            <a:endParaRPr kumimoji="0" lang="en-AU" sz="2800" b="1" i="0" u="none" strike="noStrike" kern="1200" cap="none" spc="0" normalizeH="0" baseline="0" noProof="0">
              <a:ln>
                <a:noFill/>
              </a:ln>
              <a:solidFill>
                <a:srgbClr val="FF000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CBD604CB-276B-8DB3-3AF1-6EBB2776BA24}"/>
              </a:ext>
            </a:extLst>
          </p:cNvPr>
          <p:cNvSpPr txBox="1"/>
          <p:nvPr/>
        </p:nvSpPr>
        <p:spPr>
          <a:xfrm>
            <a:off x="6969474" y="4766484"/>
            <a:ext cx="6292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b="1">
                <a:solidFill>
                  <a:srgbClr val="FF0000"/>
                </a:solidFill>
                <a:latin typeface="Century Gothic" panose="020B0502020202020204" pitchFamily="34" charset="0"/>
              </a:rPr>
              <a:t>S</a:t>
            </a:r>
            <a:endParaRPr kumimoji="0" lang="en-AU" sz="2800" b="1" i="0" u="none" strike="noStrike" kern="1200" cap="none" spc="0" normalizeH="0" baseline="0" noProof="0">
              <a:ln>
                <a:noFill/>
              </a:ln>
              <a:solidFill>
                <a:srgbClr val="FF000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611892F3-45F2-D7FC-67DD-87D12678C81C}"/>
              </a:ext>
            </a:extLst>
          </p:cNvPr>
          <p:cNvSpPr txBox="1"/>
          <p:nvPr/>
        </p:nvSpPr>
        <p:spPr>
          <a:xfrm>
            <a:off x="6969474" y="5371168"/>
            <a:ext cx="6292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b="1">
                <a:solidFill>
                  <a:srgbClr val="FF0000"/>
                </a:solidFill>
                <a:latin typeface="Century Gothic" panose="020B0502020202020204" pitchFamily="34" charset="0"/>
              </a:rPr>
              <a:t>S</a:t>
            </a:r>
            <a:endParaRPr kumimoji="0" lang="en-AU" sz="2800" b="1" i="0" u="none" strike="noStrike" kern="1200" cap="none" spc="0" normalizeH="0" baseline="0" noProof="0">
              <a:ln>
                <a:noFill/>
              </a:ln>
              <a:solidFill>
                <a:srgbClr val="FF000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C14199B6-5181-5D4C-106E-1F0687661D23}"/>
              </a:ext>
            </a:extLst>
          </p:cNvPr>
          <p:cNvSpPr txBox="1"/>
          <p:nvPr/>
        </p:nvSpPr>
        <p:spPr>
          <a:xfrm>
            <a:off x="6969474" y="5988094"/>
            <a:ext cx="6292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b="1">
                <a:solidFill>
                  <a:srgbClr val="FF0000"/>
                </a:solidFill>
                <a:latin typeface="Century Gothic" panose="020B0502020202020204" pitchFamily="34" charset="0"/>
              </a:rPr>
              <a:t>Q</a:t>
            </a:r>
            <a:endParaRPr kumimoji="0" lang="en-AU" sz="2800" b="1" i="0" u="none" strike="noStrike" kern="1200" cap="none" spc="0" normalizeH="0" baseline="0" noProof="0">
              <a:ln>
                <a:noFill/>
              </a:ln>
              <a:solidFill>
                <a:srgbClr val="FF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0575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The Royal Family Part 1</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3</a:t>
            </a: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 </a:t>
            </a:r>
            <a:r>
              <a:rPr kumimoji="0" lang="en-US" sz="2400" b="0" i="0"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What is a royal family?</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2685033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reign</a:t>
            </a:r>
          </a:p>
        </p:txBody>
      </p:sp>
      <p:sp>
        <p:nvSpPr>
          <p:cNvPr id="16" name="Rectangle 15">
            <a:extLst>
              <a:ext uri="{FF2B5EF4-FFF2-40B4-BE49-F238E27FC236}">
                <a16:creationId xmlns:a16="http://schemas.microsoft.com/office/drawing/2014/main" id="{E7CE2A78-A365-4FAB-AD12-8C894050792F}"/>
              </a:ext>
            </a:extLst>
          </p:cNvPr>
          <p:cNvSpPr/>
          <p:nvPr/>
        </p:nvSpPr>
        <p:spPr>
          <a:xfrm>
            <a:off x="4780375" y="4391866"/>
            <a:ext cx="1459060" cy="2064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4143348"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4EEF168-600A-BBFC-AB22-B7D3A22BF6BE}"/>
              </a:ext>
            </a:extLst>
          </p:cNvPr>
          <p:cNvSpPr/>
          <p:nvPr/>
        </p:nvSpPr>
        <p:spPr>
          <a:xfrm>
            <a:off x="6669984" y="4391866"/>
            <a:ext cx="1459060" cy="2064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331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cs typeface="Segoe UI" panose="020B0502040204020203" pitchFamily="34" charset="0"/>
              </a:rPr>
              <a:t>What are Kings and Queens? Part 1</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1</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2400" b="0" u="sng">
                <a:solidFill>
                  <a:schemeClr val="tx1"/>
                </a:solidFill>
                <a:latin typeface="Century Gothic" panose="020B0502020202020204" pitchFamily="34" charset="0"/>
                <a:ea typeface="Segoe UI Symbol" panose="020B0502040204020203" pitchFamily="34" charset="0"/>
              </a:rPr>
              <a:t>The Big Question: </a:t>
            </a:r>
            <a:r>
              <a:rPr lang="en-US" sz="2400" b="0">
                <a:solidFill>
                  <a:schemeClr val="tx1"/>
                </a:solidFill>
                <a:latin typeface="Century Gothic" panose="020B0502020202020204" pitchFamily="34" charset="0"/>
                <a:ea typeface="Segoe UI Symbol" panose="020B0502040204020203" pitchFamily="34" charset="0"/>
              </a:rPr>
              <a:t>What does a king or queen do?</a:t>
            </a:r>
          </a:p>
          <a:p>
            <a:endParaRPr lang="en-US" sz="2400">
              <a:latin typeface="Century Gothic" panose="020B0502020202020204" pitchFamily="34" charset="0"/>
              <a:ea typeface="Segoe UI Symbol" panose="020B0502040204020203" pitchFamily="34" charset="0"/>
            </a:endParaRPr>
          </a:p>
        </p:txBody>
      </p:sp>
    </p:spTree>
    <p:extLst>
      <p:ext uri="{BB962C8B-B14F-4D97-AF65-F5344CB8AC3E}">
        <p14:creationId xmlns:p14="http://schemas.microsoft.com/office/powerpoint/2010/main" val="1703689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strike="noStrike" kern="1200" cap="none" spc="0" normalizeH="0" baseline="0" noProof="0">
                <a:ln>
                  <a:noFill/>
                </a:ln>
                <a:effectLst/>
                <a:uLnTx/>
                <a:uFillTx/>
                <a:latin typeface="Century Gothic" panose="020B0502020202020204" pitchFamily="34" charset="0"/>
                <a:cs typeface="Manjari" panose="02000503000000000000" pitchFamily="2" charset="0"/>
              </a:rPr>
              <a:t>A rei</a:t>
            </a:r>
            <a:r>
              <a:rPr lang="en-US" sz="6000" err="1">
                <a:latin typeface="Century Gothic" panose="020B0502020202020204" pitchFamily="34" charset="0"/>
                <a:cs typeface="Manjari" panose="02000503000000000000" pitchFamily="2" charset="0"/>
              </a:rPr>
              <a:t>gn</a:t>
            </a:r>
            <a:r>
              <a:rPr lang="en-US" sz="6000">
                <a:latin typeface="Century Gothic" panose="020B0502020202020204" pitchFamily="34" charset="0"/>
                <a:cs typeface="Manjari" panose="02000503000000000000" pitchFamily="2" charset="0"/>
              </a:rPr>
              <a:t> is </a:t>
            </a:r>
            <a:r>
              <a:rPr lang="en-AU" sz="6000">
                <a:effectLst/>
                <a:latin typeface="Century Gothic" panose="020B0502020202020204" pitchFamily="34" charset="0"/>
                <a:ea typeface="Calibri" panose="020F0502020204030204" pitchFamily="34" charset="0"/>
                <a:cs typeface="Times New Roman" panose="02020603050405020304" pitchFamily="18" charset="0"/>
              </a:rPr>
              <a:t>the period of time when a king or queen ruled</a:t>
            </a:r>
            <a:r>
              <a:rPr lang="en-US" sz="6000">
                <a:latin typeface="Century Gothic" panose="020B0502020202020204" pitchFamily="34" charset="0"/>
                <a:cs typeface="Times New Roman" panose="02020603050405020304" pitchFamily="18" charset="0"/>
              </a:rPr>
              <a:t>. </a:t>
            </a:r>
            <a:endParaRPr kumimoji="0" lang="en-US" sz="6000" b="0" i="0" strike="noStrike" kern="1200" cap="none" spc="0" normalizeH="0" baseline="0" noProof="0">
              <a:ln>
                <a:noFill/>
              </a:ln>
              <a:effectLst/>
              <a:uLnTx/>
              <a:uFillTx/>
              <a:latin typeface="Century Gothic" panose="020B0502020202020204" pitchFamily="34" charset="0"/>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3796118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reign</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reign</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reign</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reign</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4532671"/>
            <a:ext cx="5667375" cy="6056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1952 – 2022: The Reign of Queen Elizabeth II</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4532671"/>
            <a:ext cx="5667375" cy="6056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a:solidFill>
                  <a:srgbClr val="000000"/>
                </a:solidFill>
                <a:latin typeface="Century Gothic" panose="020B0502020202020204" pitchFamily="34" charset="0"/>
              </a:rPr>
              <a:t>Rain - water falling from the sky</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3" name="Picture 2" descr="A person holding an umbrella in the rain&#10;&#10;Description automatically generated">
            <a:extLst>
              <a:ext uri="{FF2B5EF4-FFF2-40B4-BE49-F238E27FC236}">
                <a16:creationId xmlns:a16="http://schemas.microsoft.com/office/drawing/2014/main" id="{5C1ACA86-FAB2-5697-C74E-2EB653EB9B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9349" y="1574840"/>
            <a:ext cx="4638960" cy="2813305"/>
          </a:xfrm>
          <a:prstGeom prst="rect">
            <a:avLst/>
          </a:prstGeom>
        </p:spPr>
      </p:pic>
      <p:pic>
        <p:nvPicPr>
          <p:cNvPr id="5" name="Picture 4" descr="A close up of a person's face&#10;&#10;Description automatically generated">
            <a:extLst>
              <a:ext uri="{FF2B5EF4-FFF2-40B4-BE49-F238E27FC236}">
                <a16:creationId xmlns:a16="http://schemas.microsoft.com/office/drawing/2014/main" id="{9A68B9D9-86F2-306C-F000-0761095E90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586" y="1276836"/>
            <a:ext cx="5669292" cy="3438151"/>
          </a:xfrm>
          <a:prstGeom prst="rect">
            <a:avLst/>
          </a:prstGeom>
        </p:spPr>
      </p:pic>
    </p:spTree>
    <p:extLst>
      <p:ext uri="{BB962C8B-B14F-4D97-AF65-F5344CB8AC3E}">
        <p14:creationId xmlns:p14="http://schemas.microsoft.com/office/powerpoint/2010/main" val="3324369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reign</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reign</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person riding a horse&#10;&#10;Description automatically generated">
            <a:extLst>
              <a:ext uri="{FF2B5EF4-FFF2-40B4-BE49-F238E27FC236}">
                <a16:creationId xmlns:a16="http://schemas.microsoft.com/office/drawing/2014/main" id="{198DD4D8-E86F-A4C6-2907-7BD9694974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27956301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reign</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reign</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person and person in historical clothing&#10;&#10;Description automatically generated">
            <a:extLst>
              <a:ext uri="{FF2B5EF4-FFF2-40B4-BE49-F238E27FC236}">
                <a16:creationId xmlns:a16="http://schemas.microsoft.com/office/drawing/2014/main" id="{1956461F-CC48-2FBE-8A84-8E11628FC6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2559407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queen had a long, peaceful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reign</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a:t>
            </a:r>
          </a:p>
        </p:txBody>
      </p:sp>
    </p:spTree>
    <p:extLst>
      <p:ext uri="{BB962C8B-B14F-4D97-AF65-F5344CB8AC3E}">
        <p14:creationId xmlns:p14="http://schemas.microsoft.com/office/powerpoint/2010/main" val="1230875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king had a short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reign</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but he achieved a lot for his country. </a:t>
            </a:r>
          </a:p>
        </p:txBody>
      </p:sp>
    </p:spTree>
    <p:extLst>
      <p:ext uri="{BB962C8B-B14F-4D97-AF65-F5344CB8AC3E}">
        <p14:creationId xmlns:p14="http://schemas.microsoft.com/office/powerpoint/2010/main" val="2373388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200">
                <a:solidFill>
                  <a:srgbClr val="003A47"/>
                </a:solidFill>
                <a:latin typeface="Century Gothic" panose="020B0502020202020204" pitchFamily="34" charset="0"/>
                <a:cs typeface="Manjari" panose="02000503000000000000" pitchFamily="2" charset="0"/>
              </a:rPr>
              <a:t>After his </a:t>
            </a:r>
            <a:r>
              <a:rPr lang="en-US" sz="6200">
                <a:solidFill>
                  <a:srgbClr val="FF0000"/>
                </a:solidFill>
                <a:latin typeface="Century Gothic" panose="020B0502020202020204" pitchFamily="34" charset="0"/>
                <a:cs typeface="Manjari" panose="02000503000000000000" pitchFamily="2" charset="0"/>
              </a:rPr>
              <a:t>reign</a:t>
            </a:r>
            <a:r>
              <a:rPr lang="en-US" sz="6200">
                <a:solidFill>
                  <a:srgbClr val="003A47"/>
                </a:solidFill>
                <a:latin typeface="Century Gothic" panose="020B0502020202020204" pitchFamily="34" charset="0"/>
                <a:cs typeface="Manjari" panose="02000503000000000000" pitchFamily="2" charset="0"/>
              </a:rPr>
              <a:t> had ended, the people remembered the king fondly. </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2522989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reign</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reign</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 name="Picture 2" descr="Water droplets on a glass surface&#10;&#10;Description automatically generated">
            <a:extLst>
              <a:ext uri="{FF2B5EF4-FFF2-40B4-BE49-F238E27FC236}">
                <a16:creationId xmlns:a16="http://schemas.microsoft.com/office/drawing/2014/main" id="{D45E664C-0A4B-0417-FFFB-285C78A713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1234" y="679672"/>
            <a:ext cx="4009320" cy="2431459"/>
          </a:xfrm>
          <a:prstGeom prst="rect">
            <a:avLst/>
          </a:prstGeom>
        </p:spPr>
      </p:pic>
      <p:pic>
        <p:nvPicPr>
          <p:cNvPr id="5" name="Picture 4" descr="A person holding a flower&#10;&#10;Description automatically generated">
            <a:extLst>
              <a:ext uri="{FF2B5EF4-FFF2-40B4-BE49-F238E27FC236}">
                <a16:creationId xmlns:a16="http://schemas.microsoft.com/office/drawing/2014/main" id="{EED338EA-3385-2866-D309-2C7DA45D35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450" y="709152"/>
            <a:ext cx="3960710" cy="2401979"/>
          </a:xfrm>
          <a:prstGeom prst="rect">
            <a:avLst/>
          </a:prstGeom>
        </p:spPr>
      </p:pic>
      <p:pic>
        <p:nvPicPr>
          <p:cNvPr id="8" name="Picture 7" descr="A person in a garment holding a cup&#10;&#10;Description automatically generated">
            <a:extLst>
              <a:ext uri="{FF2B5EF4-FFF2-40B4-BE49-F238E27FC236}">
                <a16:creationId xmlns:a16="http://schemas.microsoft.com/office/drawing/2014/main" id="{D71307BE-1927-B0C5-6697-5E1CEC51C2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0729" y="3757458"/>
            <a:ext cx="3960710" cy="2401979"/>
          </a:xfrm>
          <a:prstGeom prst="rect">
            <a:avLst/>
          </a:prstGeom>
        </p:spPr>
      </p:pic>
      <p:pic>
        <p:nvPicPr>
          <p:cNvPr id="15" name="Picture 14" descr="A painting of a person in a blue dress&#10;&#10;Description automatically generated">
            <a:extLst>
              <a:ext uri="{FF2B5EF4-FFF2-40B4-BE49-F238E27FC236}">
                <a16:creationId xmlns:a16="http://schemas.microsoft.com/office/drawing/2014/main" id="{7445559D-8F87-5C81-6DF2-9914E042F4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399" y="3757458"/>
            <a:ext cx="3960710" cy="2401979"/>
          </a:xfrm>
          <a:prstGeom prst="rect">
            <a:avLst/>
          </a:prstGeom>
        </p:spPr>
      </p:pic>
    </p:spTree>
    <p:extLst>
      <p:ext uri="{BB962C8B-B14F-4D97-AF65-F5344CB8AC3E}">
        <p14:creationId xmlns:p14="http://schemas.microsoft.com/office/powerpoint/2010/main" val="458823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0420" y="6210104"/>
            <a:ext cx="11413322" cy="584775"/>
          </a:xfrm>
          <a:prstGeom prst="rect">
            <a:avLst/>
          </a:prstGeom>
          <a:noFill/>
        </p:spPr>
        <p:txBody>
          <a:bodyPr wrap="square" rtlCol="0">
            <a:spAutoFit/>
          </a:bodyPr>
          <a:lstStyle/>
          <a:p>
            <a:pPr lvl="0">
              <a:defRPr/>
            </a:pPr>
            <a:r>
              <a:rPr lang="en-US" sz="3200">
                <a:latin typeface="Century Gothic" panose="020B0502020202020204" pitchFamily="34" charset="0"/>
                <a:cs typeface="Manjari" panose="02000503000000000000" pitchFamily="2" charset="0"/>
              </a:rPr>
              <a:t>A reign is </a:t>
            </a:r>
            <a:r>
              <a:rPr lang="en-AU" sz="3200">
                <a:latin typeface="Century Gothic" panose="020B0502020202020204" pitchFamily="34" charset="0"/>
                <a:ea typeface="Calibri" panose="020F0502020204030204" pitchFamily="34" charset="0"/>
                <a:cs typeface="Times New Roman" panose="02020603050405020304" pitchFamily="18" charset="0"/>
              </a:rPr>
              <a:t>the period of time when a king or queen ruled</a:t>
            </a:r>
            <a:r>
              <a:rPr lang="en-US" sz="3200">
                <a:latin typeface="Century Gothic" panose="020B0502020202020204" pitchFamily="34" charset="0"/>
                <a:cs typeface="Times New Roman" panose="02020603050405020304" pitchFamily="18" charset="0"/>
              </a:rPr>
              <a:t>. </a:t>
            </a:r>
            <a:endParaRPr lang="en-US" sz="3200">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reign</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reign</a:t>
            </a:r>
          </a:p>
        </p:txBody>
      </p:sp>
      <p:sp>
        <p:nvSpPr>
          <p:cNvPr id="5" name="Rectangle 4">
            <a:extLst>
              <a:ext uri="{FF2B5EF4-FFF2-40B4-BE49-F238E27FC236}">
                <a16:creationId xmlns:a16="http://schemas.microsoft.com/office/drawing/2014/main" id="{473E5172-C709-DE3D-227E-7260C6FB4557}"/>
              </a:ext>
            </a:extLst>
          </p:cNvPr>
          <p:cNvSpPr/>
          <p:nvPr/>
        </p:nvSpPr>
        <p:spPr>
          <a:xfrm>
            <a:off x="4142865" y="2346201"/>
            <a:ext cx="4066036" cy="67322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1952 – 2022: The Reign of Queen Elizabeth II</a:t>
            </a:r>
          </a:p>
        </p:txBody>
      </p:sp>
      <p:pic>
        <p:nvPicPr>
          <p:cNvPr id="6" name="Picture 5" descr="A close up of a person's face&#10;&#10;Description automatically generated">
            <a:extLst>
              <a:ext uri="{FF2B5EF4-FFF2-40B4-BE49-F238E27FC236}">
                <a16:creationId xmlns:a16="http://schemas.microsoft.com/office/drawing/2014/main" id="{87A98CE4-895D-CA07-8FAF-C0948CB34D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1490" y="40208"/>
            <a:ext cx="4067411" cy="2466688"/>
          </a:xfrm>
          <a:prstGeom prst="rect">
            <a:avLst/>
          </a:prstGeom>
        </p:spPr>
      </p:pic>
      <p:pic>
        <p:nvPicPr>
          <p:cNvPr id="9" name="Picture 8">
            <a:extLst>
              <a:ext uri="{FF2B5EF4-FFF2-40B4-BE49-F238E27FC236}">
                <a16:creationId xmlns:a16="http://schemas.microsoft.com/office/drawing/2014/main" id="{8C760C4D-CF89-DF07-C335-B44C7092BEF7}"/>
              </a:ext>
            </a:extLst>
          </p:cNvPr>
          <p:cNvPicPr>
            <a:picLocks noChangeAspect="1"/>
          </p:cNvPicPr>
          <p:nvPr/>
        </p:nvPicPr>
        <p:blipFill>
          <a:blip r:embed="rId7"/>
          <a:stretch>
            <a:fillRect/>
          </a:stretch>
        </p:blipFill>
        <p:spPr>
          <a:xfrm>
            <a:off x="4999414" y="5099707"/>
            <a:ext cx="2305750" cy="1220105"/>
          </a:xfrm>
          <a:prstGeom prst="rect">
            <a:avLst/>
          </a:prstGeom>
        </p:spPr>
      </p:pic>
    </p:spTree>
    <p:extLst>
      <p:ext uri="{BB962C8B-B14F-4D97-AF65-F5344CB8AC3E}">
        <p14:creationId xmlns:p14="http://schemas.microsoft.com/office/powerpoint/2010/main" val="142638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244862" y="1733613"/>
            <a:ext cx="5728277" cy="372711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What Are Kings and Queens?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Kings and queens are rulers of land and people, known as kingdoms. They become leaders because they are born into royal families. They have a lot of fancy things, like palaces, crowns and thrones. They also have important work to do making decisions and rules, and they have a lot of responsibilities. </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are some royal objects that a king or queen might have?</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51288"/>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example of a royal object is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41945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5424" y="1251288"/>
            <a:ext cx="1979364" cy="250239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 example</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of a royal object is a</a:t>
            </a:r>
          </a:p>
          <a:p>
            <a:pPr marL="285750" marR="0" lvl="0" indent="-285750" algn="l" defTabSz="914400" rtl="0" eaLnBrk="1" fontAlgn="auto" latinLnBrk="0" hangingPunct="1">
              <a:lnSpc>
                <a:spcPct val="90000"/>
              </a:lnSpc>
              <a:spcBef>
                <a:spcPts val="1000"/>
              </a:spcBef>
              <a:spcAft>
                <a:spcPts val="0"/>
              </a:spcAft>
              <a:buClrTx/>
              <a:buSzTx/>
              <a:buFontTx/>
              <a:buChar char="-"/>
              <a:tabLst/>
              <a:defRPr/>
            </a:pPr>
            <a:r>
              <a:rPr lang="en-AU" sz="1400" b="1">
                <a:solidFill>
                  <a:srgbClr val="000000"/>
                </a:solidFill>
                <a:latin typeface="Century Gothic" panose="020B0502020202020204" pitchFamily="34" charset="0"/>
              </a:rPr>
              <a:t>palace</a:t>
            </a:r>
          </a:p>
          <a:p>
            <a:pPr marL="285750" marR="0" lvl="0" indent="-285750" algn="l" defTabSz="914400" rtl="0" eaLnBrk="1" fontAlgn="auto" latinLnBrk="0" hangingPunct="1">
              <a:lnSpc>
                <a:spcPct val="90000"/>
              </a:lnSpc>
              <a:spcBef>
                <a:spcPts val="1000"/>
              </a:spcBef>
              <a:spcAft>
                <a:spcPts val="0"/>
              </a:spcAft>
              <a:buClrTx/>
              <a:buSzTx/>
              <a:buFontTx/>
              <a:buChar char="-"/>
              <a:tabLst/>
              <a:defRPr/>
            </a:pPr>
            <a:r>
              <a:rPr lang="en-AU" sz="1400" b="1">
                <a:solidFill>
                  <a:srgbClr val="000000"/>
                </a:solidFill>
                <a:latin typeface="Century Gothic" panose="020B0502020202020204" pitchFamily="34" charset="0"/>
              </a:rPr>
              <a:t>throne</a:t>
            </a:r>
          </a:p>
          <a:p>
            <a:pPr marL="285750" marR="0" lvl="0" indent="-285750" algn="l" defTabSz="914400" rtl="0" eaLnBrk="1" fontAlgn="auto" latinLnBrk="0" hangingPunct="1">
              <a:lnSpc>
                <a:spcPct val="90000"/>
              </a:lnSpc>
              <a:spcBef>
                <a:spcPts val="1000"/>
              </a:spcBef>
              <a:spcAft>
                <a:spcPts val="0"/>
              </a:spcAft>
              <a:buClrTx/>
              <a:buSzTx/>
              <a:buFontTx/>
              <a:buChar char="-"/>
              <a:tabLst/>
              <a:defRPr/>
            </a:pPr>
            <a:r>
              <a:rPr lang="en-AU" sz="1400" b="1">
                <a:solidFill>
                  <a:srgbClr val="000000"/>
                </a:solidFill>
                <a:latin typeface="Century Gothic" panose="020B0502020202020204" pitchFamily="34" charset="0"/>
              </a:rPr>
              <a:t>crown</a:t>
            </a:r>
          </a:p>
          <a:p>
            <a:pPr marL="285750" marR="0" lvl="0" indent="-285750" algn="l" defTabSz="914400" rtl="0" eaLnBrk="1" fontAlgn="auto" latinLnBrk="0" hangingPunct="1">
              <a:lnSpc>
                <a:spcPct val="90000"/>
              </a:lnSpc>
              <a:spcBef>
                <a:spcPts val="1000"/>
              </a:spcBef>
              <a:spcAft>
                <a:spcPts val="0"/>
              </a:spcAft>
              <a:buClrTx/>
              <a:buSzTx/>
              <a:buFontTx/>
              <a:buChar char="-"/>
              <a:tabLst/>
              <a:defRPr/>
            </a:pPr>
            <a:r>
              <a:rPr lang="en-AU" sz="1400" b="1">
                <a:solidFill>
                  <a:srgbClr val="000000"/>
                </a:solidFill>
                <a:latin typeface="Century Gothic" panose="020B0502020202020204" pitchFamily="34" charset="0"/>
              </a:rPr>
              <a:t>royal orb</a:t>
            </a:r>
          </a:p>
          <a:p>
            <a:pPr marL="285750" marR="0" lvl="0" indent="-285750" algn="l" defTabSz="914400" rtl="0" eaLnBrk="1" fontAlgn="auto" latinLnBrk="0" hangingPunct="1">
              <a:lnSpc>
                <a:spcPct val="90000"/>
              </a:lnSpc>
              <a:spcBef>
                <a:spcPts val="1000"/>
              </a:spcBef>
              <a:spcAft>
                <a:spcPts val="0"/>
              </a:spcAft>
              <a:buClrTx/>
              <a:buSzTx/>
              <a:buFontTx/>
              <a:buChar char="-"/>
              <a:tabLst/>
              <a:defRPr/>
            </a:pPr>
            <a:r>
              <a:rPr lang="en-AU" sz="1400" b="1">
                <a:solidFill>
                  <a:srgbClr val="000000"/>
                </a:solidFill>
                <a:latin typeface="Century Gothic" panose="020B0502020202020204" pitchFamily="34" charset="0"/>
              </a:rPr>
              <a:t>royal sceptre</a:t>
            </a:r>
          </a:p>
          <a:p>
            <a:pPr marL="285750" marR="0" lvl="0" indent="-285750" algn="l" defTabSz="914400" rtl="0" eaLnBrk="1" fontAlgn="auto" latinLnBrk="0" hangingPunct="1">
              <a:lnSpc>
                <a:spcPct val="90000"/>
              </a:lnSpc>
              <a:spcBef>
                <a:spcPts val="1000"/>
              </a:spcBef>
              <a:spcAft>
                <a:spcPts val="0"/>
              </a:spcAft>
              <a:buClrTx/>
              <a:buSzTx/>
              <a:buFontTx/>
              <a:buChar char="-"/>
              <a:tabLst/>
              <a:defRPr/>
            </a:pPr>
            <a:r>
              <a:rPr lang="en-AU" sz="1400" b="1">
                <a:solidFill>
                  <a:srgbClr val="000000"/>
                </a:solidFill>
                <a:latin typeface="Century Gothic" panose="020B0502020202020204" pitchFamily="34" charset="0"/>
              </a:rPr>
              <a:t>sword</a:t>
            </a: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7" name="Picture 6">
            <a:extLst>
              <a:ext uri="{FF2B5EF4-FFF2-40B4-BE49-F238E27FC236}">
                <a16:creationId xmlns:a16="http://schemas.microsoft.com/office/drawing/2014/main" id="{F365B55D-6BD4-E94B-3668-0AB1045D819E}"/>
              </a:ext>
            </a:extLst>
          </p:cNvPr>
          <p:cNvPicPr>
            <a:picLocks noChangeAspect="1"/>
          </p:cNvPicPr>
          <p:nvPr/>
        </p:nvPicPr>
        <p:blipFill>
          <a:blip r:embed="rId7"/>
          <a:stretch>
            <a:fillRect/>
          </a:stretch>
        </p:blipFill>
        <p:spPr>
          <a:xfrm>
            <a:off x="6393682" y="2073574"/>
            <a:ext cx="3608150" cy="4310479"/>
          </a:xfrm>
          <a:prstGeom prst="rect">
            <a:avLst/>
          </a:prstGeom>
        </p:spPr>
      </p:pic>
    </p:spTree>
    <p:extLst>
      <p:ext uri="{BB962C8B-B14F-4D97-AF65-F5344CB8AC3E}">
        <p14:creationId xmlns:p14="http://schemas.microsoft.com/office/powerpoint/2010/main" val="162392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algn="ctr"/>
            <a:r>
              <a:rPr lang="en-AU" sz="13800">
                <a:latin typeface="Century Gothic" panose="020B0502020202020204" pitchFamily="34" charset="0"/>
              </a:rPr>
              <a:t>servants</a:t>
            </a:r>
          </a:p>
        </p:txBody>
      </p:sp>
      <p:sp>
        <p:nvSpPr>
          <p:cNvPr id="6" name="Oval 5">
            <a:extLst>
              <a:ext uri="{FF2B5EF4-FFF2-40B4-BE49-F238E27FC236}">
                <a16:creationId xmlns:a16="http://schemas.microsoft.com/office/drawing/2014/main" id="{4EED4316-6FEF-42DE-BEA5-29313CDC04AC}"/>
              </a:ext>
            </a:extLst>
          </p:cNvPr>
          <p:cNvSpPr/>
          <p:nvPr/>
        </p:nvSpPr>
        <p:spPr>
          <a:xfrm>
            <a:off x="8588585" y="4391865"/>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B98861DE-21C5-48D4-811E-738555D6F960}"/>
              </a:ext>
            </a:extLst>
          </p:cNvPr>
          <p:cNvSpPr/>
          <p:nvPr/>
        </p:nvSpPr>
        <p:spPr>
          <a:xfrm>
            <a:off x="5467181"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2666BDA7-230C-4325-A586-C3A4D4341A4F}"/>
              </a:ext>
            </a:extLst>
          </p:cNvPr>
          <p:cNvSpPr/>
          <p:nvPr/>
        </p:nvSpPr>
        <p:spPr>
          <a:xfrm>
            <a:off x="2990013"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857F2CD9-3122-0946-5D0D-FE9854D7E111}"/>
              </a:ext>
            </a:extLst>
          </p:cNvPr>
          <p:cNvSpPr/>
          <p:nvPr/>
        </p:nvSpPr>
        <p:spPr>
          <a:xfrm>
            <a:off x="3644691" y="4423104"/>
            <a:ext cx="1232109" cy="1752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 name="Oval 3">
            <a:extLst>
              <a:ext uri="{FF2B5EF4-FFF2-40B4-BE49-F238E27FC236}">
                <a16:creationId xmlns:a16="http://schemas.microsoft.com/office/drawing/2014/main" id="{74D861DC-4605-1FC7-2A3D-BF9E43019910}"/>
              </a:ext>
            </a:extLst>
          </p:cNvPr>
          <p:cNvSpPr/>
          <p:nvPr/>
        </p:nvSpPr>
        <p:spPr>
          <a:xfrm>
            <a:off x="6616772"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5754B237-7A78-1FD5-B8B6-7B595368A241}"/>
              </a:ext>
            </a:extLst>
          </p:cNvPr>
          <p:cNvSpPr/>
          <p:nvPr/>
        </p:nvSpPr>
        <p:spPr>
          <a:xfrm>
            <a:off x="7766363"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2C8CC549-2862-089A-06CE-4DF80C8E1AA8}"/>
              </a:ext>
            </a:extLst>
          </p:cNvPr>
          <p:cNvSpPr/>
          <p:nvPr/>
        </p:nvSpPr>
        <p:spPr>
          <a:xfrm>
            <a:off x="9326342" y="4391865"/>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36973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a:bodyPr>
          <a:lstStyle/>
          <a:p>
            <a:pPr>
              <a:lnSpc>
                <a:spcPct val="150000"/>
              </a:lnSpc>
            </a:pPr>
            <a:r>
              <a:rPr lang="en-AU" sz="4000" b="0">
                <a:latin typeface="Century Gothic" panose="020B0502020202020204" pitchFamily="34" charset="0"/>
              </a:rPr>
              <a:t>I can describe a royal family. </a:t>
            </a:r>
            <a:endParaRPr lang="en-US" sz="4000" b="0">
              <a:latin typeface="Century Gothic" panose="020B0502020202020204" pitchFamily="34" charset="0"/>
            </a:endParaRPr>
          </a:p>
        </p:txBody>
      </p:sp>
    </p:spTree>
    <p:extLst>
      <p:ext uri="{BB962C8B-B14F-4D97-AF65-F5344CB8AC3E}">
        <p14:creationId xmlns:p14="http://schemas.microsoft.com/office/powerpoint/2010/main" val="1082352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8823960" y="3128496"/>
            <a:ext cx="3368040" cy="41447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advantages</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things that are good about a situation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disadvantages</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things that are not good about a situation</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prosperity</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having a lot of money, success or good luck</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prosperity</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having a lot of money, success or good luck</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reign</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the period of time when a king or queen ruled</a:t>
            </a:r>
          </a:p>
          <a:p>
            <a:pPr>
              <a:spcAft>
                <a:spcPts val="800"/>
              </a:spcAf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crown prince</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the king's oldest son who is next in line to be king</a:t>
            </a:r>
          </a:p>
          <a:p>
            <a:pPr>
              <a:spcAft>
                <a:spcPts val="800"/>
              </a:spcAft>
              <a:defRPr/>
            </a:pPr>
            <a:endPar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were the children of royal families important?</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3023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Children of royal families were important 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4691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46918"/>
            <a:ext cx="1979364"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Children of royal families were important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kingdom</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was passed on to them when the king or queen died.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004EC1A-18DE-4E51-A8C5-2438B0975CF5}"/>
              </a:ext>
            </a:extLst>
          </p:cNvPr>
          <p:cNvSpPr txBox="1"/>
          <p:nvPr/>
        </p:nvSpPr>
        <p:spPr>
          <a:xfrm>
            <a:off x="258841" y="892648"/>
            <a:ext cx="4011237" cy="49449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Royal Family</a:t>
            </a:r>
          </a:p>
        </p:txBody>
      </p:sp>
      <p:pic>
        <p:nvPicPr>
          <p:cNvPr id="9" name="Picture 8">
            <a:extLst>
              <a:ext uri="{FF2B5EF4-FFF2-40B4-BE49-F238E27FC236}">
                <a16:creationId xmlns:a16="http://schemas.microsoft.com/office/drawing/2014/main" id="{3EA92873-E850-531F-F680-10FFB04CC108}"/>
              </a:ext>
            </a:extLst>
          </p:cNvPr>
          <p:cNvPicPr>
            <a:picLocks noChangeAspect="1"/>
          </p:cNvPicPr>
          <p:nvPr/>
        </p:nvPicPr>
        <p:blipFill>
          <a:blip r:embed="rId7"/>
          <a:stretch>
            <a:fillRect/>
          </a:stretch>
        </p:blipFill>
        <p:spPr>
          <a:xfrm>
            <a:off x="258841" y="1500873"/>
            <a:ext cx="7856459" cy="5060870"/>
          </a:xfrm>
          <a:prstGeom prst="rect">
            <a:avLst/>
          </a:prstGeom>
        </p:spPr>
      </p:pic>
    </p:spTree>
    <p:extLst>
      <p:ext uri="{BB962C8B-B14F-4D97-AF65-F5344CB8AC3E}">
        <p14:creationId xmlns:p14="http://schemas.microsoft.com/office/powerpoint/2010/main" val="72346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232808" y="1337718"/>
            <a:ext cx="4476743" cy="830997"/>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is a royal family?</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 name="Picture 1">
            <a:extLst>
              <a:ext uri="{FF2B5EF4-FFF2-40B4-BE49-F238E27FC236}">
                <a16:creationId xmlns:a16="http://schemas.microsoft.com/office/drawing/2014/main" id="{E42C3916-36F8-9F4D-5B71-9D759C4FAB82}"/>
              </a:ext>
            </a:extLst>
          </p:cNvPr>
          <p:cNvPicPr>
            <a:picLocks noChangeAspect="1"/>
          </p:cNvPicPr>
          <p:nvPr/>
        </p:nvPicPr>
        <p:blipFill>
          <a:blip r:embed="rId9"/>
          <a:stretch>
            <a:fillRect/>
          </a:stretch>
        </p:blipFill>
        <p:spPr>
          <a:xfrm>
            <a:off x="342691" y="1074919"/>
            <a:ext cx="6646501" cy="4281455"/>
          </a:xfrm>
          <a:prstGeom prst="rect">
            <a:avLst/>
          </a:prstGeom>
        </p:spPr>
      </p:pic>
      <p:sp>
        <p:nvSpPr>
          <p:cNvPr id="3" name="TextBox 2">
            <a:extLst>
              <a:ext uri="{FF2B5EF4-FFF2-40B4-BE49-F238E27FC236}">
                <a16:creationId xmlns:a16="http://schemas.microsoft.com/office/drawing/2014/main" id="{D9597920-11DA-F638-483C-9216D47BD671}"/>
              </a:ext>
            </a:extLst>
          </p:cNvPr>
          <p:cNvSpPr txBox="1"/>
          <p:nvPr/>
        </p:nvSpPr>
        <p:spPr>
          <a:xfrm>
            <a:off x="7475220" y="2480310"/>
            <a:ext cx="4476743" cy="1477328"/>
          </a:xfrm>
          <a:prstGeom prst="rect">
            <a:avLst/>
          </a:prstGeom>
          <a:noFill/>
        </p:spPr>
        <p:txBody>
          <a:bodyPr wrap="square" rtlCol="0">
            <a:spAutoFit/>
          </a:bodyPr>
          <a:lstStyle/>
          <a:p>
            <a:r>
              <a:rPr lang="en-AU">
                <a:solidFill>
                  <a:schemeClr val="bg1"/>
                </a:solidFill>
                <a:latin typeface="Century Gothic" panose="020B0502020202020204" pitchFamily="34" charset="0"/>
              </a:rPr>
              <a:t>A royal family is the family of the king and queen. The children in the family are called princes and princesses. The royal children take over ruling the kingdom when the king or queen die. </a:t>
            </a:r>
          </a:p>
        </p:txBody>
      </p:sp>
    </p:spTree>
    <p:extLst>
      <p:ext uri="{BB962C8B-B14F-4D97-AF65-F5344CB8AC3E}">
        <p14:creationId xmlns:p14="http://schemas.microsoft.com/office/powerpoint/2010/main" val="170001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4"/>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41096"/>
            <a:ext cx="6663683" cy="2803781"/>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Writing statements and questions</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Look at the picture</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Write a statement based on the picture prompt.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Remember: a statement starts with a capital letter, ends with a full stop and tells your reader something. </a:t>
            </a: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7" name="TextBox 6">
            <a:extLst>
              <a:ext uri="{FF2B5EF4-FFF2-40B4-BE49-F238E27FC236}">
                <a16:creationId xmlns:a16="http://schemas.microsoft.com/office/drawing/2014/main" id="{EAC40404-4C2A-9F57-F2B7-DB87A1DA63BF}"/>
              </a:ext>
            </a:extLst>
          </p:cNvPr>
          <p:cNvSpPr txBox="1"/>
          <p:nvPr/>
        </p:nvSpPr>
        <p:spPr>
          <a:xfrm>
            <a:off x="228607" y="4450356"/>
            <a:ext cx="9917694" cy="1938992"/>
          </a:xfrm>
          <a:prstGeom prst="rect">
            <a:avLst/>
          </a:prstGeom>
          <a:noFill/>
        </p:spPr>
        <p:txBody>
          <a:bodyPr wrap="square" rtlCol="0">
            <a:spAutoFit/>
          </a:bodyPr>
          <a:lstStyle/>
          <a:p>
            <a:r>
              <a:rPr lang="en-AU" sz="2400">
                <a:solidFill>
                  <a:schemeClr val="bg1"/>
                </a:solidFill>
                <a:latin typeface="Century Gothic" panose="020B0502020202020204" pitchFamily="34" charset="0"/>
              </a:rPr>
              <a:t>The princess is holding ___________________________________. </a:t>
            </a:r>
          </a:p>
          <a:p>
            <a:endParaRPr lang="en-AU" sz="2400">
              <a:solidFill>
                <a:schemeClr val="bg1"/>
              </a:solidFill>
              <a:latin typeface="Century Gothic" panose="020B0502020202020204" pitchFamily="34" charset="0"/>
            </a:endParaRPr>
          </a:p>
          <a:p>
            <a:r>
              <a:rPr lang="en-AU" sz="2400">
                <a:solidFill>
                  <a:schemeClr val="bg1"/>
                </a:solidFill>
                <a:latin typeface="Century Gothic" panose="020B0502020202020204" pitchFamily="34" charset="0"/>
              </a:rPr>
              <a:t>The king is wearing _______________________________________. </a:t>
            </a:r>
          </a:p>
          <a:p>
            <a:endParaRPr lang="en-AU" sz="2400">
              <a:solidFill>
                <a:schemeClr val="bg1"/>
              </a:solidFill>
              <a:latin typeface="Century Gothic" panose="020B0502020202020204" pitchFamily="34" charset="0"/>
            </a:endParaRPr>
          </a:p>
          <a:p>
            <a:r>
              <a:rPr lang="en-AU" sz="2400">
                <a:solidFill>
                  <a:schemeClr val="bg1"/>
                </a:solidFill>
                <a:latin typeface="Century Gothic" panose="020B0502020202020204" pitchFamily="34" charset="0"/>
              </a:rPr>
              <a:t>The queen has ___________________________________________. </a:t>
            </a:r>
          </a:p>
        </p:txBody>
      </p:sp>
      <p:pic>
        <p:nvPicPr>
          <p:cNvPr id="14" name="Picture 13">
            <a:extLst>
              <a:ext uri="{FF2B5EF4-FFF2-40B4-BE49-F238E27FC236}">
                <a16:creationId xmlns:a16="http://schemas.microsoft.com/office/drawing/2014/main" id="{95664CFF-B97B-713A-3481-DD811C6A79D5}"/>
              </a:ext>
            </a:extLst>
          </p:cNvPr>
          <p:cNvPicPr>
            <a:picLocks noChangeAspect="1"/>
          </p:cNvPicPr>
          <p:nvPr/>
        </p:nvPicPr>
        <p:blipFill rotWithShape="1">
          <a:blip r:embed="rId6"/>
          <a:srcRect b="11913"/>
          <a:stretch/>
        </p:blipFill>
        <p:spPr>
          <a:xfrm>
            <a:off x="7113425" y="1255250"/>
            <a:ext cx="4941225" cy="2803782"/>
          </a:xfrm>
          <a:prstGeom prst="rect">
            <a:avLst/>
          </a:prstGeom>
        </p:spPr>
      </p:pic>
    </p:spTree>
    <p:extLst>
      <p:ext uri="{BB962C8B-B14F-4D97-AF65-F5344CB8AC3E}">
        <p14:creationId xmlns:p14="http://schemas.microsoft.com/office/powerpoint/2010/main" val="161128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The Royal Family Part 2</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4</a:t>
            </a: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 </a:t>
            </a:r>
            <a:r>
              <a:rPr kumimoji="0" lang="en-US" sz="2400" b="0" i="0"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What makes a royal family successful?</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1844219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prosperity</a:t>
            </a:r>
          </a:p>
        </p:txBody>
      </p:sp>
      <p:sp>
        <p:nvSpPr>
          <p:cNvPr id="6" name="Oval 5">
            <a:extLst>
              <a:ext uri="{FF2B5EF4-FFF2-40B4-BE49-F238E27FC236}">
                <a16:creationId xmlns:a16="http://schemas.microsoft.com/office/drawing/2014/main" id="{4EED4316-6FEF-42DE-BEA5-29313CDC04AC}"/>
              </a:ext>
            </a:extLst>
          </p:cNvPr>
          <p:cNvSpPr/>
          <p:nvPr/>
        </p:nvSpPr>
        <p:spPr>
          <a:xfrm>
            <a:off x="7212315" y="4386971"/>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3442741" y="4386971"/>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2590354"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A8481170-9F8E-305A-03FA-F07C72F6B6D1}"/>
              </a:ext>
            </a:extLst>
          </p:cNvPr>
          <p:cNvSpPr/>
          <p:nvPr/>
        </p:nvSpPr>
        <p:spPr>
          <a:xfrm>
            <a:off x="4370321" y="4386971"/>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FD6C9558-6799-BC63-ACAB-FE46A0579023}"/>
              </a:ext>
            </a:extLst>
          </p:cNvPr>
          <p:cNvSpPr/>
          <p:nvPr/>
        </p:nvSpPr>
        <p:spPr>
          <a:xfrm>
            <a:off x="5078007" y="4386971"/>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9DA69837-3C4A-42F9-B37D-32FE597477D3}"/>
              </a:ext>
            </a:extLst>
          </p:cNvPr>
          <p:cNvSpPr/>
          <p:nvPr/>
        </p:nvSpPr>
        <p:spPr>
          <a:xfrm>
            <a:off x="6145161" y="4386971"/>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CA15488E-CC0F-A456-80A4-FD3CBA623C89}"/>
              </a:ext>
            </a:extLst>
          </p:cNvPr>
          <p:cNvSpPr/>
          <p:nvPr/>
        </p:nvSpPr>
        <p:spPr>
          <a:xfrm>
            <a:off x="8072991" y="4386971"/>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68A33398-FD41-9038-1D31-298C869372DC}"/>
              </a:ext>
            </a:extLst>
          </p:cNvPr>
          <p:cNvSpPr/>
          <p:nvPr/>
        </p:nvSpPr>
        <p:spPr>
          <a:xfrm>
            <a:off x="8564904" y="4386971"/>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E5E8C59B-7C3F-12E9-338D-EE63164D07BF}"/>
              </a:ext>
            </a:extLst>
          </p:cNvPr>
          <p:cNvSpPr/>
          <p:nvPr/>
        </p:nvSpPr>
        <p:spPr>
          <a:xfrm>
            <a:off x="9171558" y="4386971"/>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46C0BE78-0488-F326-00FA-29CB10EDA083}"/>
              </a:ext>
            </a:extLst>
          </p:cNvPr>
          <p:cNvSpPr/>
          <p:nvPr/>
        </p:nvSpPr>
        <p:spPr>
          <a:xfrm>
            <a:off x="9778212" y="4386971"/>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141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48628" y="2382560"/>
            <a:ext cx="1062419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6000">
                <a:effectLst/>
                <a:latin typeface="Century Gothic" panose="020B0502020202020204" pitchFamily="34" charset="0"/>
                <a:ea typeface="Calibri" panose="020F0502020204030204" pitchFamily="34" charset="0"/>
                <a:cs typeface="Times New Roman" panose="02020603050405020304" pitchFamily="18" charset="0"/>
              </a:rPr>
              <a:t>Prosperity means having a lot of money, success, or good luck. </a:t>
            </a:r>
            <a:endParaRPr kumimoji="0" lang="en-US" sz="6000" b="0" i="0" u="sng" strike="noStrike" kern="1200" cap="none" spc="0" normalizeH="0" baseline="0" noProof="0">
              <a:ln>
                <a:noFill/>
              </a:ln>
              <a:effectLst/>
              <a:uLnTx/>
              <a:uFillTx/>
              <a:latin typeface="Century Gothic" panose="020B0502020202020204" pitchFamily="34" charset="0"/>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1363466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prosperity</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prosperity</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prosperity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prosperity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pic>
        <p:nvPicPr>
          <p:cNvPr id="3" name="Picture 2" descr="A person in a suit throwing money&#10;&#10;Description automatically generated">
            <a:extLst>
              <a:ext uri="{FF2B5EF4-FFF2-40B4-BE49-F238E27FC236}">
                <a16:creationId xmlns:a16="http://schemas.microsoft.com/office/drawing/2014/main" id="{317368EA-C744-3502-B0D1-8B4FFDE2A1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697" y="1565882"/>
            <a:ext cx="5890724" cy="3572439"/>
          </a:xfrm>
          <a:prstGeom prst="rect">
            <a:avLst/>
          </a:prstGeom>
        </p:spPr>
      </p:pic>
      <p:pic>
        <p:nvPicPr>
          <p:cNvPr id="5" name="Picture 4" descr="A person holding an empty wallet&#10;&#10;Description automatically generated">
            <a:extLst>
              <a:ext uri="{FF2B5EF4-FFF2-40B4-BE49-F238E27FC236}">
                <a16:creationId xmlns:a16="http://schemas.microsoft.com/office/drawing/2014/main" id="{0D7CD21C-0E76-9006-F809-A2866FAC17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1565881"/>
            <a:ext cx="5890724" cy="3572439"/>
          </a:xfrm>
          <a:prstGeom prst="rect">
            <a:avLst/>
          </a:prstGeom>
        </p:spPr>
      </p:pic>
    </p:spTree>
    <p:extLst>
      <p:ext uri="{BB962C8B-B14F-4D97-AF65-F5344CB8AC3E}">
        <p14:creationId xmlns:p14="http://schemas.microsoft.com/office/powerpoint/2010/main" val="6269119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prosperity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prosperity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house with a pool in the front&#10;&#10;Description automatically generated">
            <a:extLst>
              <a:ext uri="{FF2B5EF4-FFF2-40B4-BE49-F238E27FC236}">
                <a16:creationId xmlns:a16="http://schemas.microsoft.com/office/drawing/2014/main" id="{4F5AAF01-5B13-A271-486D-E460360D09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41310300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prosperity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prosperity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wooden building in the woods&#10;&#10;Description automatically generated">
            <a:extLst>
              <a:ext uri="{FF2B5EF4-FFF2-40B4-BE49-F238E27FC236}">
                <a16:creationId xmlns:a16="http://schemas.microsoft.com/office/drawing/2014/main" id="{EF3E50E3-9EA5-E9DA-40DD-713EE91892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215156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2862322"/>
          </a:xfrm>
          <a:prstGeom prst="rect">
            <a:avLst/>
          </a:prstGeom>
          <a:noFill/>
        </p:spPr>
        <p:txBody>
          <a:bodyPr wrap="square" rtlCol="0">
            <a:spAutoFit/>
          </a:bodyPr>
          <a:lstStyle/>
          <a:p>
            <a:r>
              <a:rPr lang="en-US" sz="6000">
                <a:latin typeface="Century Gothic" panose="020B0502020202020204" pitchFamily="34" charset="0"/>
                <a:cs typeface="Manjari" panose="02000503000000000000" pitchFamily="2" charset="0"/>
              </a:rPr>
              <a:t>Servants are </a:t>
            </a:r>
            <a:r>
              <a:rPr lang="en-AU" sz="6000">
                <a:effectLst/>
                <a:latin typeface="Century Gothic" panose="020B0502020202020204" pitchFamily="34" charset="0"/>
                <a:ea typeface="Calibri" panose="020F0502020204030204" pitchFamily="34" charset="0"/>
                <a:cs typeface="Times New Roman" panose="02020603050405020304" pitchFamily="18" charset="0"/>
              </a:rPr>
              <a:t>people who are paid to work for a king or queen.</a:t>
            </a:r>
            <a:endParaRPr lang="en-US" sz="6000">
              <a:latin typeface="Century Gothic" panose="020B0502020202020204" pitchFamily="34" charset="0"/>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rtlCol="0">
            <a:spAutoFit/>
          </a:bodyPr>
          <a:lstStyle/>
          <a:p>
            <a:r>
              <a:rPr lang="en-US" sz="6600">
                <a:solidFill>
                  <a:srgbClr val="003A47"/>
                </a:solidFill>
                <a:latin typeface="Arial Rounded MT Bold" panose="020F0704030504030204" pitchFamily="34" charset="77"/>
                <a:cs typeface="Manjari" panose="02000503000000000000" pitchFamily="2" charset="0"/>
              </a:rPr>
              <a:t>definition: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atin typeface="Century Gothic" panose="020B0502020202020204" pitchFamily="34" charset="0"/>
                <a:ea typeface="Segoe UI Symbol" panose="020B0502040204020203" pitchFamily="34" charset="0"/>
                <a:cs typeface="Sassoon Infant Std" charset="0"/>
              </a:rPr>
              <a:t>Read with me</a:t>
            </a:r>
          </a:p>
          <a:p>
            <a:pPr>
              <a:lnSpc>
                <a:spcPct val="120000"/>
              </a:lnSpc>
              <a:spcBef>
                <a:spcPts val="0"/>
              </a:spcBef>
            </a:pPr>
            <a:r>
              <a:rPr lang="en-US">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1949378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kingdom enjoyed peace and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prosperity</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Tree>
    <p:extLst>
      <p:ext uri="{BB962C8B-B14F-4D97-AF65-F5344CB8AC3E}">
        <p14:creationId xmlns:p14="http://schemas.microsoft.com/office/powerpoint/2010/main" val="14624098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farmers had a good harvest, so the village experienced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prosperity</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Tree>
    <p:extLst>
      <p:ext uri="{BB962C8B-B14F-4D97-AF65-F5344CB8AC3E}">
        <p14:creationId xmlns:p14="http://schemas.microsoft.com/office/powerpoint/2010/main" val="38889330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As the community helped each other, they learned that true </a:t>
            </a:r>
            <a:r>
              <a:rPr kumimoji="0" lang="en-US" sz="54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prosperity</a:t>
            </a:r>
            <a:r>
              <a:rPr kumimoji="0" lang="en-US" sz="54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was about kindness. </a:t>
            </a:r>
          </a:p>
        </p:txBody>
      </p:sp>
    </p:spTree>
    <p:extLst>
      <p:ext uri="{BB962C8B-B14F-4D97-AF65-F5344CB8AC3E}">
        <p14:creationId xmlns:p14="http://schemas.microsoft.com/office/powerpoint/2010/main" val="16266714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prosperity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prosperity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 name="Picture 2" descr="A person holding a coin&#10;&#10;Description automatically generated">
            <a:extLst>
              <a:ext uri="{FF2B5EF4-FFF2-40B4-BE49-F238E27FC236}">
                <a16:creationId xmlns:a16="http://schemas.microsoft.com/office/drawing/2014/main" id="{8DF3343A-83EB-A41C-3622-E1E3269B98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199" y="3704150"/>
            <a:ext cx="3939854" cy="2389331"/>
          </a:xfrm>
          <a:prstGeom prst="rect">
            <a:avLst/>
          </a:prstGeom>
        </p:spPr>
      </p:pic>
      <p:pic>
        <p:nvPicPr>
          <p:cNvPr id="5" name="Picture 4" descr="A person holding an empty wallet&#10;&#10;Description automatically generated">
            <a:extLst>
              <a:ext uri="{FF2B5EF4-FFF2-40B4-BE49-F238E27FC236}">
                <a16:creationId xmlns:a16="http://schemas.microsoft.com/office/drawing/2014/main" id="{3B675B3F-B000-C44A-1003-D4DC99C2CB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945" y="3723188"/>
            <a:ext cx="3877071" cy="2351256"/>
          </a:xfrm>
          <a:prstGeom prst="rect">
            <a:avLst/>
          </a:prstGeom>
        </p:spPr>
      </p:pic>
      <p:pic>
        <p:nvPicPr>
          <p:cNvPr id="8" name="Picture 7" descr="A person holding a fan&#10;&#10;Description automatically generated">
            <a:extLst>
              <a:ext uri="{FF2B5EF4-FFF2-40B4-BE49-F238E27FC236}">
                <a16:creationId xmlns:a16="http://schemas.microsoft.com/office/drawing/2014/main" id="{7E14E4D5-73BC-2D75-A267-5BB97C8F92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5199" y="754080"/>
            <a:ext cx="3899464" cy="2364836"/>
          </a:xfrm>
          <a:prstGeom prst="rect">
            <a:avLst/>
          </a:prstGeom>
        </p:spPr>
      </p:pic>
      <p:pic>
        <p:nvPicPr>
          <p:cNvPr id="15" name="Picture 14" descr="A person walking towards an airplane&#10;&#10;Description automatically generated">
            <a:extLst>
              <a:ext uri="{FF2B5EF4-FFF2-40B4-BE49-F238E27FC236}">
                <a16:creationId xmlns:a16="http://schemas.microsoft.com/office/drawing/2014/main" id="{74272A71-2B34-D856-839E-F19F66E064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8945" y="754080"/>
            <a:ext cx="3899464" cy="2364836"/>
          </a:xfrm>
          <a:prstGeom prst="rect">
            <a:avLst/>
          </a:prstGeom>
        </p:spPr>
      </p:pic>
    </p:spTree>
    <p:extLst>
      <p:ext uri="{BB962C8B-B14F-4D97-AF65-F5344CB8AC3E}">
        <p14:creationId xmlns:p14="http://schemas.microsoft.com/office/powerpoint/2010/main" val="8411078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0420" y="6289313"/>
            <a:ext cx="12101580" cy="523220"/>
          </a:xfrm>
          <a:prstGeom prst="rect">
            <a:avLst/>
          </a:prstGeom>
          <a:noFill/>
        </p:spPr>
        <p:txBody>
          <a:bodyPr wrap="square" rtlCol="0">
            <a:spAutoFit/>
          </a:bodyPr>
          <a:lstStyle/>
          <a:p>
            <a:pPr lvl="0">
              <a:defRPr/>
            </a:pPr>
            <a:r>
              <a:rPr lang="en-AU" sz="2800">
                <a:latin typeface="Century Gothic" panose="020B0502020202020204" pitchFamily="34" charset="0"/>
                <a:ea typeface="Calibri" panose="020F0502020204030204" pitchFamily="34" charset="0"/>
                <a:cs typeface="Times New Roman" panose="02020603050405020304" pitchFamily="18" charset="0"/>
              </a:rPr>
              <a:t>Prosperity means having a lot of money, success, or good luck. </a:t>
            </a:r>
            <a:endParaRPr lang="en-US" sz="2800" u="sng">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prosperity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674799" y="3657823"/>
            <a:ext cx="500216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prosperity</a:t>
            </a:r>
          </a:p>
        </p:txBody>
      </p:sp>
      <p:pic>
        <p:nvPicPr>
          <p:cNvPr id="4" name="Picture 3">
            <a:extLst>
              <a:ext uri="{FF2B5EF4-FFF2-40B4-BE49-F238E27FC236}">
                <a16:creationId xmlns:a16="http://schemas.microsoft.com/office/drawing/2014/main" id="{B0423FE7-189F-0EEA-4E53-E1A831781258}"/>
              </a:ext>
            </a:extLst>
          </p:cNvPr>
          <p:cNvPicPr>
            <a:picLocks noChangeAspect="1"/>
          </p:cNvPicPr>
          <p:nvPr/>
        </p:nvPicPr>
        <p:blipFill>
          <a:blip r:embed="rId6"/>
          <a:stretch>
            <a:fillRect/>
          </a:stretch>
        </p:blipFill>
        <p:spPr>
          <a:xfrm>
            <a:off x="4415851" y="5104373"/>
            <a:ext cx="3774286" cy="1105731"/>
          </a:xfrm>
          <a:prstGeom prst="rect">
            <a:avLst/>
          </a:prstGeom>
        </p:spPr>
      </p:pic>
      <p:pic>
        <p:nvPicPr>
          <p:cNvPr id="5" name="Picture 4" descr="A person in a suit throwing money&#10;&#10;Description automatically generated">
            <a:extLst>
              <a:ext uri="{FF2B5EF4-FFF2-40B4-BE49-F238E27FC236}">
                <a16:creationId xmlns:a16="http://schemas.microsoft.com/office/drawing/2014/main" id="{74070DB9-B1FB-756B-4A2F-B26ECD82A4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1311" y="121428"/>
            <a:ext cx="5323365" cy="3228363"/>
          </a:xfrm>
          <a:prstGeom prst="rect">
            <a:avLst/>
          </a:prstGeom>
        </p:spPr>
      </p:pic>
    </p:spTree>
    <p:extLst>
      <p:ext uri="{BB962C8B-B14F-4D97-AF65-F5344CB8AC3E}">
        <p14:creationId xmlns:p14="http://schemas.microsoft.com/office/powerpoint/2010/main" val="268010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were the children of royal families important?</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3023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Children of royal families were important 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4691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30237"/>
            <a:ext cx="1979364"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Children of royal families were important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kingdom</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was passed on to them when the king or queen died.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3EA92873-E850-531F-F680-10FFB04CC108}"/>
              </a:ext>
            </a:extLst>
          </p:cNvPr>
          <p:cNvPicPr>
            <a:picLocks noChangeAspect="1"/>
          </p:cNvPicPr>
          <p:nvPr/>
        </p:nvPicPr>
        <p:blipFill>
          <a:blip r:embed="rId7"/>
          <a:stretch>
            <a:fillRect/>
          </a:stretch>
        </p:blipFill>
        <p:spPr>
          <a:xfrm>
            <a:off x="6096000" y="2911699"/>
            <a:ext cx="5861483" cy="3775773"/>
          </a:xfrm>
          <a:prstGeom prst="rect">
            <a:avLst/>
          </a:prstGeom>
        </p:spPr>
      </p:pic>
      <p:sp>
        <p:nvSpPr>
          <p:cNvPr id="2" name="Subtitle 2">
            <a:extLst>
              <a:ext uri="{FF2B5EF4-FFF2-40B4-BE49-F238E27FC236}">
                <a16:creationId xmlns:a16="http://schemas.microsoft.com/office/drawing/2014/main" id="{C658A306-3CAE-BA25-CCC3-5C590452BEE3}"/>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sp>
        <p:nvSpPr>
          <p:cNvPr id="8" name="TextBox 7">
            <a:extLst>
              <a:ext uri="{FF2B5EF4-FFF2-40B4-BE49-F238E27FC236}">
                <a16:creationId xmlns:a16="http://schemas.microsoft.com/office/drawing/2014/main" id="{816B62F9-9DDD-9C62-A65B-3B0ACCA783D1}"/>
              </a:ext>
            </a:extLst>
          </p:cNvPr>
          <p:cNvSpPr txBox="1"/>
          <p:nvPr/>
        </p:nvSpPr>
        <p:spPr>
          <a:xfrm>
            <a:off x="367723" y="1653458"/>
            <a:ext cx="4011237" cy="372711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Royal Family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family of the king or queen is </a:t>
            </a:r>
            <a:r>
              <a:rPr kumimoji="0" lang="en-AU" sz="2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calle</a:t>
            </a:r>
            <a:r>
              <a:rPr lang="en-AU" sz="2000">
                <a:solidFill>
                  <a:srgbClr val="000000"/>
                </a:solidFill>
                <a:latin typeface="Century Gothic" panose="020B0502020202020204" pitchFamily="34" charset="0"/>
              </a:rPr>
              <a:t>d the royal family</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Children in the royal family are important, because they inherit the kingdom. The oldest son of the king is called the crown prince. </a:t>
            </a:r>
          </a:p>
        </p:txBody>
      </p:sp>
    </p:spTree>
    <p:extLst>
      <p:ext uri="{BB962C8B-B14F-4D97-AF65-F5344CB8AC3E}">
        <p14:creationId xmlns:p14="http://schemas.microsoft.com/office/powerpoint/2010/main" val="266776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fontScale="90000"/>
          </a:bodyPr>
          <a:lstStyle/>
          <a:p>
            <a:pPr>
              <a:lnSpc>
                <a:spcPct val="150000"/>
              </a:lnSpc>
            </a:pPr>
            <a:r>
              <a:rPr lang="en-AU" sz="4000" b="0">
                <a:latin typeface="Century Gothic" panose="020B0502020202020204" pitchFamily="34" charset="0"/>
              </a:rPr>
              <a:t>I can identify things that make a royal family successful. </a:t>
            </a:r>
            <a:endParaRPr lang="en-US" sz="4000" b="0">
              <a:latin typeface="Century Gothic" panose="020B0502020202020204" pitchFamily="34" charset="0"/>
            </a:endParaRPr>
          </a:p>
        </p:txBody>
      </p:sp>
    </p:spTree>
    <p:extLst>
      <p:ext uri="{BB962C8B-B14F-4D97-AF65-F5344CB8AC3E}">
        <p14:creationId xmlns:p14="http://schemas.microsoft.com/office/powerpoint/2010/main" val="36669110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is the king’s oldest called?</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64038"/>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king’s oldest son is called the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064038"/>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The king’s oldest son is called the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crown prince. </a:t>
            </a:r>
          </a:p>
        </p:txBody>
      </p:sp>
      <p:pic>
        <p:nvPicPr>
          <p:cNvPr id="7" name="Picture 6">
            <a:extLst>
              <a:ext uri="{FF2B5EF4-FFF2-40B4-BE49-F238E27FC236}">
                <a16:creationId xmlns:a16="http://schemas.microsoft.com/office/drawing/2014/main" id="{B471914B-DD8E-51DA-04D3-9D1B9BE362B1}"/>
              </a:ext>
            </a:extLst>
          </p:cNvPr>
          <p:cNvPicPr>
            <a:picLocks noChangeAspect="1"/>
          </p:cNvPicPr>
          <p:nvPr/>
        </p:nvPicPr>
        <p:blipFill>
          <a:blip r:embed="rId7"/>
          <a:stretch>
            <a:fillRect/>
          </a:stretch>
        </p:blipFill>
        <p:spPr>
          <a:xfrm>
            <a:off x="546348" y="866246"/>
            <a:ext cx="8574129" cy="5751723"/>
          </a:xfrm>
          <a:prstGeom prst="rect">
            <a:avLst/>
          </a:prstGeom>
        </p:spPr>
      </p:pic>
    </p:spTree>
    <p:extLst>
      <p:ext uri="{BB962C8B-B14F-4D97-AF65-F5344CB8AC3E}">
        <p14:creationId xmlns:p14="http://schemas.microsoft.com/office/powerpoint/2010/main" val="349897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is one disadvantage of being a prince or princess?</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72282"/>
            <a:ext cx="1979364" cy="108559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disadvantage of being a prince or princess is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4691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49470"/>
            <a:ext cx="1979364" cy="3087169"/>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AU" sz="1400">
                <a:solidFill>
                  <a:srgbClr val="000000"/>
                </a:solidFill>
                <a:latin typeface="Century Gothic" panose="020B0502020202020204" pitchFamily="34" charset="0"/>
              </a:rPr>
              <a:t>A disadvantage of being a prince or princess is</a:t>
            </a:r>
          </a:p>
          <a:p>
            <a:pPr marL="285750" marR="0" lvl="0" indent="-285750" algn="l" defTabSz="914400" rtl="0" eaLnBrk="1" fontAlgn="auto" latinLnBrk="0" hangingPunct="1">
              <a:lnSpc>
                <a:spcPct val="90000"/>
              </a:lnSpc>
              <a:spcBef>
                <a:spcPts val="1000"/>
              </a:spcBef>
              <a:spcAft>
                <a:spcPts val="0"/>
              </a:spcAft>
              <a:buClrTx/>
              <a:buSzTx/>
              <a:buFontTx/>
              <a:buChar char="-"/>
              <a:tabLst/>
              <a:defRPr/>
            </a:pPr>
            <a:r>
              <a:rPr lang="en-AU" sz="1400" b="1">
                <a:solidFill>
                  <a:srgbClr val="000000"/>
                </a:solidFill>
                <a:latin typeface="Century Gothic" panose="020B0502020202020204" pitchFamily="34" charset="0"/>
              </a:rPr>
              <a:t>they</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might not be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able to choose who to marry</a:t>
            </a:r>
          </a:p>
          <a:p>
            <a:pPr marL="285750" marR="0" lvl="0" indent="-285750" algn="l" defTabSz="914400" rtl="0" eaLnBrk="1" fontAlgn="auto" latinLnBrk="0" hangingPunct="1">
              <a:lnSpc>
                <a:spcPct val="90000"/>
              </a:lnSpc>
              <a:spcBef>
                <a:spcPts val="1000"/>
              </a:spcBef>
              <a:spcAft>
                <a:spcPts val="0"/>
              </a:spcAft>
              <a:buClrTx/>
              <a:buSzTx/>
              <a:buFontTx/>
              <a:buChar char="-"/>
              <a:tabLst/>
              <a:defRPr/>
            </a:pPr>
            <a:r>
              <a:rPr lang="en-AU" sz="1400" b="1" baseline="0">
                <a:solidFill>
                  <a:srgbClr val="000000"/>
                </a:solidFill>
                <a:latin typeface="Century Gothic" panose="020B0502020202020204" pitchFamily="34" charset="0"/>
              </a:rPr>
              <a:t>everything they do is watched</a:t>
            </a:r>
          </a:p>
          <a:p>
            <a:pPr marL="285750" marR="0" lvl="0" indent="-285750" algn="l" defTabSz="914400" rtl="0" eaLnBrk="1" fontAlgn="auto" latinLnBrk="0" hangingPunct="1">
              <a:lnSpc>
                <a:spcPct val="90000"/>
              </a:lnSpc>
              <a:spcBef>
                <a:spcPts val="1000"/>
              </a:spcBef>
              <a:spcAft>
                <a:spcPts val="0"/>
              </a:spcAft>
              <a:buClrTx/>
              <a:buSzTx/>
              <a:buFontTx/>
              <a:buChar char="-"/>
              <a:tabLst/>
              <a:defRPr/>
            </a:pP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they had to behave themselves all the time</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9828C45D-571C-714B-9CC2-79BC99602B8F}"/>
              </a:ext>
            </a:extLst>
          </p:cNvPr>
          <p:cNvPicPr>
            <a:picLocks noChangeAspect="1"/>
          </p:cNvPicPr>
          <p:nvPr/>
        </p:nvPicPr>
        <p:blipFill>
          <a:blip r:embed="rId7"/>
          <a:stretch>
            <a:fillRect/>
          </a:stretch>
        </p:blipFill>
        <p:spPr>
          <a:xfrm>
            <a:off x="268678" y="819074"/>
            <a:ext cx="8738827" cy="5881763"/>
          </a:xfrm>
          <a:prstGeom prst="rect">
            <a:avLst/>
          </a:prstGeom>
        </p:spPr>
      </p:pic>
      <p:sp>
        <p:nvSpPr>
          <p:cNvPr id="9" name="TextBox 8">
            <a:extLst>
              <a:ext uri="{FF2B5EF4-FFF2-40B4-BE49-F238E27FC236}">
                <a16:creationId xmlns:a16="http://schemas.microsoft.com/office/drawing/2014/main" id="{8FEC68FB-5179-D990-79B7-B7A78308EA07}"/>
              </a:ext>
            </a:extLst>
          </p:cNvPr>
          <p:cNvSpPr txBox="1"/>
          <p:nvPr/>
        </p:nvSpPr>
        <p:spPr>
          <a:xfrm>
            <a:off x="9175433" y="4529088"/>
            <a:ext cx="3134677" cy="22365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advantages</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things that are good about a situation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disadvantages</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things that are not good about a situation</a:t>
            </a:r>
          </a:p>
        </p:txBody>
      </p:sp>
    </p:spTree>
    <p:extLst>
      <p:ext uri="{BB962C8B-B14F-4D97-AF65-F5344CB8AC3E}">
        <p14:creationId xmlns:p14="http://schemas.microsoft.com/office/powerpoint/2010/main" val="299377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1323937"/>
            <a:ext cx="4476743" cy="120032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makes a royal family successful?</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 name="Picture 1">
            <a:extLst>
              <a:ext uri="{FF2B5EF4-FFF2-40B4-BE49-F238E27FC236}">
                <a16:creationId xmlns:a16="http://schemas.microsoft.com/office/drawing/2014/main" id="{BADB3B6F-4675-74D7-39D0-9464BBF34F4D}"/>
              </a:ext>
            </a:extLst>
          </p:cNvPr>
          <p:cNvPicPr>
            <a:picLocks noChangeAspect="1"/>
          </p:cNvPicPr>
          <p:nvPr/>
        </p:nvPicPr>
        <p:blipFill>
          <a:blip r:embed="rId9"/>
          <a:stretch>
            <a:fillRect/>
          </a:stretch>
        </p:blipFill>
        <p:spPr>
          <a:xfrm>
            <a:off x="451558" y="1323937"/>
            <a:ext cx="6255193" cy="4210126"/>
          </a:xfrm>
          <a:prstGeom prst="rect">
            <a:avLst/>
          </a:prstGeom>
        </p:spPr>
      </p:pic>
      <p:sp>
        <p:nvSpPr>
          <p:cNvPr id="3" name="TextBox 2">
            <a:extLst>
              <a:ext uri="{FF2B5EF4-FFF2-40B4-BE49-F238E27FC236}">
                <a16:creationId xmlns:a16="http://schemas.microsoft.com/office/drawing/2014/main" id="{384239E5-A46F-ACAC-B24E-068AD0ADC504}"/>
              </a:ext>
            </a:extLst>
          </p:cNvPr>
          <p:cNvSpPr txBox="1"/>
          <p:nvPr/>
        </p:nvSpPr>
        <p:spPr>
          <a:xfrm>
            <a:off x="7141367" y="2598578"/>
            <a:ext cx="4476743" cy="2585323"/>
          </a:xfrm>
          <a:prstGeom prst="rect">
            <a:avLst/>
          </a:prstGeom>
          <a:noFill/>
        </p:spPr>
        <p:txBody>
          <a:bodyPr wrap="square" rtlCol="0">
            <a:spAutoFit/>
          </a:bodyPr>
          <a:lstStyle/>
          <a:p>
            <a:r>
              <a:rPr lang="en-AU">
                <a:solidFill>
                  <a:schemeClr val="bg1"/>
                </a:solidFill>
                <a:latin typeface="Century Gothic" panose="020B0502020202020204" pitchFamily="34" charset="0"/>
              </a:rPr>
              <a:t>Having children to inherit the throne when the king or queen died made sure the kingdom stayed in the royal family and didn’t go to another family. </a:t>
            </a:r>
          </a:p>
          <a:p>
            <a:endParaRPr lang="en-AU">
              <a:solidFill>
                <a:schemeClr val="bg1"/>
              </a:solidFill>
              <a:latin typeface="Century Gothic" panose="020B0502020202020204" pitchFamily="34" charset="0"/>
            </a:endParaRPr>
          </a:p>
          <a:p>
            <a:r>
              <a:rPr lang="en-AU">
                <a:solidFill>
                  <a:schemeClr val="bg1"/>
                </a:solidFill>
                <a:latin typeface="Century Gothic" panose="020B0502020202020204" pitchFamily="34" charset="0"/>
              </a:rPr>
              <a:t>Arranging marriages to other royal families made the kingdom more powerful, because it meant that it would have friends to help. </a:t>
            </a:r>
          </a:p>
        </p:txBody>
      </p:sp>
    </p:spTree>
    <p:extLst>
      <p:ext uri="{BB962C8B-B14F-4D97-AF65-F5344CB8AC3E}">
        <p14:creationId xmlns:p14="http://schemas.microsoft.com/office/powerpoint/2010/main" val="219700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algn="ctr"/>
            <a:r>
              <a:rPr lang="en-AU" sz="4800">
                <a:latin typeface="Century Gothic" panose="020B0502020202020204" pitchFamily="34" charset="0"/>
              </a:rPr>
              <a:t>servant</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algn="ctr"/>
            <a:r>
              <a:rPr lang="en-AU" sz="4800">
                <a:latin typeface="Century Gothic" panose="020B0502020202020204" pitchFamily="34" charset="0"/>
              </a:rPr>
              <a:t>not servant</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a:latin typeface="Century Gothic" panose="020B0502020202020204" pitchFamily="34" charset="0"/>
              </a:rPr>
              <a:t>Why is this picture an example/not an example of </a:t>
            </a:r>
            <a:r>
              <a:rPr lang="en-AU" sz="1100" u="dotted">
                <a:latin typeface="Century Gothic" panose="020B0502020202020204" pitchFamily="34" charset="0"/>
              </a:rPr>
              <a:t>servants</a:t>
            </a:r>
            <a:r>
              <a:rPr lang="en-AU" sz="1100">
                <a:latin typeface="Century Gothic" panose="020B0502020202020204" pitchFamily="34" charset="0"/>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1200" u="sng">
                <a:solidFill>
                  <a:schemeClr val="tx1"/>
                </a:solidFill>
                <a:latin typeface="Century Gothic" panose="020B0502020202020204" pitchFamily="34" charset="0"/>
              </a:rPr>
              <a:t>	</a:t>
            </a:r>
            <a:r>
              <a:rPr lang="en-AU" sz="1200">
                <a:solidFill>
                  <a:schemeClr val="tx1"/>
                </a:solidFill>
                <a:latin typeface="Century Gothic" panose="020B0502020202020204" pitchFamily="34" charset="0"/>
              </a:rPr>
              <a:t> is/is not an example of </a:t>
            </a:r>
            <a:r>
              <a:rPr lang="en-AU" sz="1200" u="dotted">
                <a:solidFill>
                  <a:schemeClr val="tx1"/>
                </a:solidFill>
                <a:latin typeface="Century Gothic" panose="020B0502020202020204" pitchFamily="34" charset="0"/>
              </a:rPr>
              <a:t>servants</a:t>
            </a:r>
            <a:r>
              <a:rPr lang="en-AU" sz="1200">
                <a:solidFill>
                  <a:schemeClr val="tx1"/>
                </a:solidFill>
                <a:latin typeface="Century Gothic" panose="020B0502020202020204" pitchFamily="34" charset="0"/>
              </a:rPr>
              <a:t> because  </a:t>
            </a:r>
            <a:r>
              <a:rPr lang="en-AU" sz="1200" u="sng">
                <a:solidFill>
                  <a:schemeClr val="tx1"/>
                </a:solidFill>
                <a:latin typeface="Century Gothic" panose="020B0502020202020204" pitchFamily="34" charset="0"/>
              </a:rPr>
              <a:t>	               </a:t>
            </a:r>
            <a:r>
              <a:rPr lang="en-AU" sz="1200">
                <a:solidFill>
                  <a:schemeClr val="tx1"/>
                </a:solidFill>
                <a:latin typeface="Century Gothic" panose="020B0502020202020204" pitchFamily="34" charset="0"/>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pic>
        <p:nvPicPr>
          <p:cNvPr id="3" name="Picture 2" descr="A person making a bed&#10;&#10;Description automatically generated">
            <a:extLst>
              <a:ext uri="{FF2B5EF4-FFF2-40B4-BE49-F238E27FC236}">
                <a16:creationId xmlns:a16="http://schemas.microsoft.com/office/drawing/2014/main" id="{00A24432-AD94-4CF0-6024-81D768112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22" y="1709321"/>
            <a:ext cx="5669280" cy="3438144"/>
          </a:xfrm>
          <a:prstGeom prst="rect">
            <a:avLst/>
          </a:prstGeom>
        </p:spPr>
      </p:pic>
      <p:pic>
        <p:nvPicPr>
          <p:cNvPr id="5" name="Picture 4" descr="A person in a suit&#10;&#10;Description automatically generated">
            <a:extLst>
              <a:ext uri="{FF2B5EF4-FFF2-40B4-BE49-F238E27FC236}">
                <a16:creationId xmlns:a16="http://schemas.microsoft.com/office/drawing/2014/main" id="{EC8B5CC3-DB6E-E5C1-2C6D-97048F8567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9000" y="1709321"/>
            <a:ext cx="5669280" cy="3438144"/>
          </a:xfrm>
          <a:prstGeom prst="rect">
            <a:avLst/>
          </a:prstGeom>
        </p:spPr>
      </p:pic>
    </p:spTree>
    <p:extLst>
      <p:ext uri="{BB962C8B-B14F-4D97-AF65-F5344CB8AC3E}">
        <p14:creationId xmlns:p14="http://schemas.microsoft.com/office/powerpoint/2010/main" val="32175188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4"/>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41096"/>
            <a:ext cx="6663683" cy="2803781"/>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Writing statements and questions</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Look at the picture</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Write a question based on the picture prompt.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Remember: a question starts with a capital letter, ends with a question mark and asks something. </a:t>
            </a: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7" name="TextBox 6">
            <a:extLst>
              <a:ext uri="{FF2B5EF4-FFF2-40B4-BE49-F238E27FC236}">
                <a16:creationId xmlns:a16="http://schemas.microsoft.com/office/drawing/2014/main" id="{EAC40404-4C2A-9F57-F2B7-DB87A1DA63BF}"/>
              </a:ext>
            </a:extLst>
          </p:cNvPr>
          <p:cNvSpPr txBox="1"/>
          <p:nvPr/>
        </p:nvSpPr>
        <p:spPr>
          <a:xfrm>
            <a:off x="228607" y="4450356"/>
            <a:ext cx="991769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Who 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When 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a:solidFill>
                  <a:srgbClr val="FFFFFF"/>
                </a:solidFill>
                <a:latin typeface="Century Gothic" panose="020B0502020202020204" pitchFamily="34" charset="0"/>
              </a:rPr>
              <a:t>Where </a:t>
            </a:r>
            <a:r>
              <a:rPr kumimoji="0" lang="en-AU" sz="24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_______________________________________? </a:t>
            </a:r>
          </a:p>
        </p:txBody>
      </p:sp>
      <p:pic>
        <p:nvPicPr>
          <p:cNvPr id="2" name="Picture 1">
            <a:extLst>
              <a:ext uri="{FF2B5EF4-FFF2-40B4-BE49-F238E27FC236}">
                <a16:creationId xmlns:a16="http://schemas.microsoft.com/office/drawing/2014/main" id="{95F2C7C7-A11F-617B-4B25-604183465F91}"/>
              </a:ext>
            </a:extLst>
          </p:cNvPr>
          <p:cNvPicPr>
            <a:picLocks noChangeAspect="1"/>
          </p:cNvPicPr>
          <p:nvPr/>
        </p:nvPicPr>
        <p:blipFill>
          <a:blip r:embed="rId6"/>
          <a:stretch>
            <a:fillRect/>
          </a:stretch>
        </p:blipFill>
        <p:spPr>
          <a:xfrm>
            <a:off x="7284114" y="1211581"/>
            <a:ext cx="4613720" cy="3105315"/>
          </a:xfrm>
          <a:prstGeom prst="rect">
            <a:avLst/>
          </a:prstGeom>
        </p:spPr>
      </p:pic>
    </p:spTree>
    <p:extLst>
      <p:ext uri="{BB962C8B-B14F-4D97-AF65-F5344CB8AC3E}">
        <p14:creationId xmlns:p14="http://schemas.microsoft.com/office/powerpoint/2010/main" val="388142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King Midas and the Golden Touch Part 1</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5</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 </a:t>
            </a:r>
            <a:r>
              <a:rPr kumimoji="0" lang="en-US" sz="2400" b="0" i="0"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Are kings and queens likely to have treasures?</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40231411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spoiled</a:t>
            </a:r>
          </a:p>
        </p:txBody>
      </p:sp>
      <p:sp>
        <p:nvSpPr>
          <p:cNvPr id="8" name="Oval 7">
            <a:extLst>
              <a:ext uri="{FF2B5EF4-FFF2-40B4-BE49-F238E27FC236}">
                <a16:creationId xmlns:a16="http://schemas.microsoft.com/office/drawing/2014/main" id="{B98861DE-21C5-48D4-811E-738555D6F960}"/>
              </a:ext>
            </a:extLst>
          </p:cNvPr>
          <p:cNvSpPr/>
          <p:nvPr/>
        </p:nvSpPr>
        <p:spPr>
          <a:xfrm>
            <a:off x="4332564"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5096016" y="4391866"/>
            <a:ext cx="1314619" cy="2064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3583416"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615BA18A-06A1-2676-1E3D-DE3246661A65}"/>
              </a:ext>
            </a:extLst>
          </p:cNvPr>
          <p:cNvSpPr/>
          <p:nvPr/>
        </p:nvSpPr>
        <p:spPr>
          <a:xfrm>
            <a:off x="6620016"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89A2BFB-96A6-1B66-750C-A4A848492001}"/>
              </a:ext>
            </a:extLst>
          </p:cNvPr>
          <p:cNvSpPr/>
          <p:nvPr/>
        </p:nvSpPr>
        <p:spPr>
          <a:xfrm>
            <a:off x="7273862" y="4391866"/>
            <a:ext cx="1693160" cy="2064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9690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6000">
                <a:effectLst/>
                <a:latin typeface="Century Gothic" panose="020B0502020202020204" pitchFamily="34" charset="0"/>
                <a:ea typeface="Calibri" panose="020F0502020204030204" pitchFamily="34" charset="0"/>
                <a:cs typeface="Times New Roman" panose="02020603050405020304" pitchFamily="18" charset="0"/>
              </a:rPr>
              <a:t>Spoiled means ruined.</a:t>
            </a:r>
            <a:endParaRPr kumimoji="0" lang="en-US" sz="6000" b="0" i="0" u="sng" strike="noStrike" kern="1200" cap="none" spc="0" normalizeH="0" baseline="0" noProof="0">
              <a:ln>
                <a:noFill/>
              </a:ln>
              <a:effectLst/>
              <a:uLnTx/>
              <a:uFillTx/>
              <a:latin typeface="Century Gothic" panose="020B0502020202020204" pitchFamily="34" charset="0"/>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27457039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spoiled</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spoiled</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spoiled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spoiled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pic>
        <p:nvPicPr>
          <p:cNvPr id="3" name="Picture 2" descr="A close up of a strawberry&#10;&#10;Description automatically generated">
            <a:extLst>
              <a:ext uri="{FF2B5EF4-FFF2-40B4-BE49-F238E27FC236}">
                <a16:creationId xmlns:a16="http://schemas.microsoft.com/office/drawing/2014/main" id="{31B992BB-9C28-E998-89A8-4D7AF569E4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22" y="1709321"/>
            <a:ext cx="5669280" cy="3438144"/>
          </a:xfrm>
          <a:prstGeom prst="rect">
            <a:avLst/>
          </a:prstGeom>
        </p:spPr>
      </p:pic>
      <p:pic>
        <p:nvPicPr>
          <p:cNvPr id="5" name="Picture 4" descr="A pile of strawberries&#10;&#10;Description automatically generated">
            <a:extLst>
              <a:ext uri="{FF2B5EF4-FFF2-40B4-BE49-F238E27FC236}">
                <a16:creationId xmlns:a16="http://schemas.microsoft.com/office/drawing/2014/main" id="{D698661B-CEA6-149C-0992-08876FB381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675" y="1709321"/>
            <a:ext cx="5669280" cy="3438144"/>
          </a:xfrm>
          <a:prstGeom prst="rect">
            <a:avLst/>
          </a:prstGeom>
        </p:spPr>
      </p:pic>
    </p:spTree>
    <p:extLst>
      <p:ext uri="{BB962C8B-B14F-4D97-AF65-F5344CB8AC3E}">
        <p14:creationId xmlns:p14="http://schemas.microsoft.com/office/powerpoint/2010/main" val="30922292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spoiled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spoiled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pair of white shoes&#10;&#10;Description automatically generated">
            <a:extLst>
              <a:ext uri="{FF2B5EF4-FFF2-40B4-BE49-F238E27FC236}">
                <a16:creationId xmlns:a16="http://schemas.microsoft.com/office/drawing/2014/main" id="{23BBF86F-4DD1-4E49-7B0F-882415E819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2150799"/>
            <a:ext cx="5669280" cy="3438144"/>
          </a:xfrm>
          <a:prstGeom prst="rect">
            <a:avLst/>
          </a:prstGeom>
        </p:spPr>
      </p:pic>
    </p:spTree>
    <p:extLst>
      <p:ext uri="{BB962C8B-B14F-4D97-AF65-F5344CB8AC3E}">
        <p14:creationId xmlns:p14="http://schemas.microsoft.com/office/powerpoint/2010/main" val="17431573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spoiled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spoiled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Close up of a pair of dirty shoes&#10;&#10;Description automatically generated">
            <a:extLst>
              <a:ext uri="{FF2B5EF4-FFF2-40B4-BE49-F238E27FC236}">
                <a16:creationId xmlns:a16="http://schemas.microsoft.com/office/drawing/2014/main" id="{B13C8D72-B8AD-15D3-B337-B9785304E6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34294336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teddy bear got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spoiled</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in the rain. </a:t>
            </a:r>
          </a:p>
        </p:txBody>
      </p:sp>
    </p:spTree>
    <p:extLst>
      <p:ext uri="{BB962C8B-B14F-4D97-AF65-F5344CB8AC3E}">
        <p14:creationId xmlns:p14="http://schemas.microsoft.com/office/powerpoint/2010/main" val="37777393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cat knocked over the milk, and the boy’s cookies were </a:t>
            </a:r>
            <a:r>
              <a:rPr kumimoji="0" lang="en-US" sz="6200" b="0" i="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spoiled</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Tree>
    <p:extLst>
      <p:ext uri="{BB962C8B-B14F-4D97-AF65-F5344CB8AC3E}">
        <p14:creationId xmlns:p14="http://schemas.microsoft.com/office/powerpoint/2010/main" val="39306502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Even though the </a:t>
            </a:r>
            <a:r>
              <a:rPr lang="en-US" sz="6200">
                <a:solidFill>
                  <a:srgbClr val="003A47"/>
                </a:solidFill>
                <a:latin typeface="Century Gothic" panose="020B0502020202020204" pitchFamily="34" charset="0"/>
                <a:cs typeface="Manjari" panose="02000503000000000000" pitchFamily="2" charset="0"/>
              </a:rPr>
              <a:t>birthday cake was </a:t>
            </a:r>
            <a:r>
              <a:rPr lang="en-US" sz="6200">
                <a:solidFill>
                  <a:srgbClr val="FF0000"/>
                </a:solidFill>
                <a:latin typeface="Century Gothic" panose="020B0502020202020204" pitchFamily="34" charset="0"/>
                <a:cs typeface="Manjari" panose="02000503000000000000" pitchFamily="2" charset="0"/>
              </a:rPr>
              <a:t>spoiled</a:t>
            </a:r>
            <a:r>
              <a:rPr lang="en-US" sz="6200">
                <a:solidFill>
                  <a:srgbClr val="003A47"/>
                </a:solidFill>
                <a:latin typeface="Century Gothic" panose="020B0502020202020204" pitchFamily="34" charset="0"/>
                <a:cs typeface="Manjari" panose="02000503000000000000" pitchFamily="2" charset="0"/>
              </a:rPr>
              <a:t> when it was dropped, the children still had a fun party. </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4255300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a:latin typeface="Century Gothic" panose="020B0502020202020204" pitchFamily="34" charset="0"/>
              </a:rPr>
              <a:t>Why is this picture an example/not an example of </a:t>
            </a:r>
            <a:r>
              <a:rPr lang="en-AU" sz="1100" u="dotted">
                <a:latin typeface="Century Gothic" panose="020B0502020202020204" pitchFamily="34" charset="0"/>
              </a:rPr>
              <a:t>servants</a:t>
            </a:r>
            <a:r>
              <a:rPr lang="en-AU" sz="1100">
                <a:latin typeface="Century Gothic" panose="020B0502020202020204" pitchFamily="34" charset="0"/>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1200" u="sng">
                <a:solidFill>
                  <a:schemeClr val="tx1"/>
                </a:solidFill>
                <a:latin typeface="Century Gothic" panose="020B0502020202020204" pitchFamily="34" charset="0"/>
              </a:rPr>
              <a:t>	</a:t>
            </a:r>
            <a:r>
              <a:rPr lang="en-AU" sz="1200">
                <a:solidFill>
                  <a:schemeClr val="tx1"/>
                </a:solidFill>
                <a:latin typeface="Century Gothic" panose="020B0502020202020204" pitchFamily="34" charset="0"/>
              </a:rPr>
              <a:t> is/is not an example of </a:t>
            </a:r>
            <a:r>
              <a:rPr lang="en-AU" sz="1200" u="dotted">
                <a:solidFill>
                  <a:schemeClr val="tx1"/>
                </a:solidFill>
                <a:latin typeface="Century Gothic" panose="020B0502020202020204" pitchFamily="34" charset="0"/>
              </a:rPr>
              <a:t>servants</a:t>
            </a:r>
            <a:r>
              <a:rPr lang="en-AU" sz="1200">
                <a:solidFill>
                  <a:schemeClr val="tx1"/>
                </a:solidFill>
                <a:latin typeface="Century Gothic" panose="020B0502020202020204" pitchFamily="34" charset="0"/>
              </a:rPr>
              <a:t> because  </a:t>
            </a:r>
            <a:r>
              <a:rPr lang="en-AU" sz="1200" u="sng">
                <a:solidFill>
                  <a:schemeClr val="tx1"/>
                </a:solidFill>
                <a:latin typeface="Century Gothic" panose="020B0502020202020204" pitchFamily="34" charset="0"/>
              </a:rPr>
              <a:t>	               </a:t>
            </a:r>
            <a:r>
              <a:rPr lang="en-AU" sz="1200">
                <a:solidFill>
                  <a:schemeClr val="tx1"/>
                </a:solidFill>
                <a:latin typeface="Century Gothic" panose="020B0502020202020204" pitchFamily="34" charset="0"/>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algn="ctr"/>
            <a:r>
              <a:rPr lang="en-AU" sz="4000" b="1">
                <a:latin typeface="Century Gothic" panose="020B0502020202020204" pitchFamily="34" charset="0"/>
              </a:rPr>
              <a:t>Example or Non-Example?</a:t>
            </a:r>
          </a:p>
        </p:txBody>
      </p:sp>
      <p:pic>
        <p:nvPicPr>
          <p:cNvPr id="3" name="Picture 2" descr="A person wearing a vest and bow tie&#10;&#10;Description automatically generated">
            <a:extLst>
              <a:ext uri="{FF2B5EF4-FFF2-40B4-BE49-F238E27FC236}">
                <a16:creationId xmlns:a16="http://schemas.microsoft.com/office/drawing/2014/main" id="{7A51EF7F-5405-346E-D39B-7C7DEC9538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37424659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spoiled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spoiled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 name="Picture 2" descr="A dog lying on the floor with flowers&#10;&#10;Description automatically generated">
            <a:extLst>
              <a:ext uri="{FF2B5EF4-FFF2-40B4-BE49-F238E27FC236}">
                <a16:creationId xmlns:a16="http://schemas.microsoft.com/office/drawing/2014/main" id="{8B85400A-2E68-40D1-AB7C-AA1513E99B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02" y="3706297"/>
            <a:ext cx="3912634" cy="2372823"/>
          </a:xfrm>
          <a:prstGeom prst="rect">
            <a:avLst/>
          </a:prstGeom>
        </p:spPr>
      </p:pic>
      <p:pic>
        <p:nvPicPr>
          <p:cNvPr id="5" name="Picture 4" descr="A group of apples on a tree&#10;&#10;Description automatically generated">
            <a:extLst>
              <a:ext uri="{FF2B5EF4-FFF2-40B4-BE49-F238E27FC236}">
                <a16:creationId xmlns:a16="http://schemas.microsoft.com/office/drawing/2014/main" id="{3747E578-4E39-0CA5-1B8B-84EE09B94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3720" y="3706296"/>
            <a:ext cx="3912635" cy="2372824"/>
          </a:xfrm>
          <a:prstGeom prst="rect">
            <a:avLst/>
          </a:prstGeom>
        </p:spPr>
      </p:pic>
      <p:pic>
        <p:nvPicPr>
          <p:cNvPr id="8" name="Picture 7" descr="A group of flowers in a bouquet&#10;&#10;Description automatically generated">
            <a:extLst>
              <a:ext uri="{FF2B5EF4-FFF2-40B4-BE49-F238E27FC236}">
                <a16:creationId xmlns:a16="http://schemas.microsoft.com/office/drawing/2014/main" id="{AFDA4D16-6A93-85F5-2864-3E6E6BC992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3720" y="778879"/>
            <a:ext cx="3912634" cy="2372823"/>
          </a:xfrm>
          <a:prstGeom prst="rect">
            <a:avLst/>
          </a:prstGeom>
        </p:spPr>
      </p:pic>
      <p:pic>
        <p:nvPicPr>
          <p:cNvPr id="15" name="Picture 14" descr="A rotten apple on a table&#10;&#10;Description automatically generated">
            <a:extLst>
              <a:ext uri="{FF2B5EF4-FFF2-40B4-BE49-F238E27FC236}">
                <a16:creationId xmlns:a16="http://schemas.microsoft.com/office/drawing/2014/main" id="{06086F97-4956-D731-D415-A9ABF923AD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2202" y="778879"/>
            <a:ext cx="3912634" cy="2372823"/>
          </a:xfrm>
          <a:prstGeom prst="rect">
            <a:avLst/>
          </a:prstGeom>
        </p:spPr>
      </p:pic>
    </p:spTree>
    <p:extLst>
      <p:ext uri="{BB962C8B-B14F-4D97-AF65-F5344CB8AC3E}">
        <p14:creationId xmlns:p14="http://schemas.microsoft.com/office/powerpoint/2010/main" val="26848864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0420" y="6210104"/>
            <a:ext cx="4255148" cy="584775"/>
          </a:xfrm>
          <a:prstGeom prst="rect">
            <a:avLst/>
          </a:prstGeom>
          <a:noFill/>
        </p:spPr>
        <p:txBody>
          <a:bodyPr wrap="square" rtlCol="0">
            <a:spAutoFit/>
          </a:bodyPr>
          <a:lstStyle/>
          <a:p>
            <a:pPr lvl="0">
              <a:defRPr/>
            </a:pPr>
            <a:r>
              <a:rPr lang="en-AU" sz="3200">
                <a:latin typeface="Calibri" panose="020F0502020204030204" pitchFamily="34" charset="0"/>
                <a:ea typeface="Calibri" panose="020F0502020204030204" pitchFamily="34" charset="0"/>
                <a:cs typeface="Times New Roman" panose="02020603050405020304" pitchFamily="18" charset="0"/>
              </a:rPr>
              <a:t>Spoiled means ruined.</a:t>
            </a:r>
            <a:endParaRPr lang="en-US" sz="3200" u="sng">
              <a:latin typeface="Century Gothic" panose="020B0502020202020204" pitchFamily="34" charset="0"/>
              <a:cs typeface="Manjari" panose="02000503000000000000" pitchFamily="2" charset="0"/>
            </a:endParaRPr>
          </a:p>
        </p:txBody>
      </p:sp>
      <p:sp>
        <p:nvSpPr>
          <p:cNvPr id="8" name="Subtitle 2">
            <a:extLst>
              <a:ext uri="{FF2B5EF4-FFF2-40B4-BE49-F238E27FC236}">
                <a16:creationId xmlns:a16="http://schemas.microsoft.com/office/drawing/2014/main" id="{CCD04708-61FA-4E3A-ADD8-1DF5787BE0DB}"/>
              </a:ext>
            </a:extLst>
          </p:cNvPr>
          <p:cNvSpPr txBox="1">
            <a:spLocks/>
          </p:cNvSpPr>
          <p:nvPr/>
        </p:nvSpPr>
        <p:spPr>
          <a:xfrm>
            <a:off x="107633" y="157163"/>
            <a:ext cx="2958010"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 Review</a:t>
            </a:r>
          </a:p>
        </p:txBody>
      </p:sp>
      <p:grpSp>
        <p:nvGrpSpPr>
          <p:cNvPr id="17" name="Group 16">
            <a:extLst>
              <a:ext uri="{FF2B5EF4-FFF2-40B4-BE49-F238E27FC236}">
                <a16:creationId xmlns:a16="http://schemas.microsoft.com/office/drawing/2014/main" id="{2B5118F0-28AA-4A24-813C-F5A92A4D31C2}"/>
              </a:ext>
            </a:extLst>
          </p:cNvPr>
          <p:cNvGrpSpPr/>
          <p:nvPr/>
        </p:nvGrpSpPr>
        <p:grpSpPr>
          <a:xfrm>
            <a:off x="9126358" y="0"/>
            <a:ext cx="3065642" cy="680356"/>
            <a:chOff x="9126358" y="0"/>
            <a:chExt cx="3065642" cy="680356"/>
          </a:xfrm>
        </p:grpSpPr>
        <p:sp>
          <p:nvSpPr>
            <p:cNvPr id="12" name="Text Placeholder 1">
              <a:extLst>
                <a:ext uri="{FF2B5EF4-FFF2-40B4-BE49-F238E27FC236}">
                  <a16:creationId xmlns:a16="http://schemas.microsoft.com/office/drawing/2014/main" id="{802B9835-CD61-4826-BDD3-015E3CB88C4D}"/>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Tell your partner a sentence with the word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spoiled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3" name="Picture Placeholder 12">
              <a:extLst>
                <a:ext uri="{FF2B5EF4-FFF2-40B4-BE49-F238E27FC236}">
                  <a16:creationId xmlns:a16="http://schemas.microsoft.com/office/drawing/2014/main" id="{7F85D53D-7B53-4805-A4F8-9AD48479BFF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56AC0BE3-7C73-40B6-88AA-DE32F1E5BAB3}"/>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6" name="Picture 2" descr="Writing paper printable, Lined writing paper, Writing paper template">
            <a:extLst>
              <a:ext uri="{FF2B5EF4-FFF2-40B4-BE49-F238E27FC236}">
                <a16:creationId xmlns:a16="http://schemas.microsoft.com/office/drawing/2014/main" id="{6D1B7EEC-3267-4E85-ADC9-DB5A3263B1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58" r="36580" b="11690"/>
          <a:stretch/>
        </p:blipFill>
        <p:spPr bwMode="auto">
          <a:xfrm>
            <a:off x="3896026" y="3429000"/>
            <a:ext cx="4564310" cy="1675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A36862-7623-4784-9234-5B97F4387398}"/>
              </a:ext>
            </a:extLst>
          </p:cNvPr>
          <p:cNvSpPr txBox="1">
            <a:spLocks noChangeArrowheads="1"/>
          </p:cNvSpPr>
          <p:nvPr/>
        </p:nvSpPr>
        <p:spPr bwMode="auto">
          <a:xfrm>
            <a:off x="3896026" y="3653157"/>
            <a:ext cx="4559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8800" b="1" i="0" u="none" strike="noStrike" kern="1200" cap="none" spc="0" normalizeH="0" baseline="0" noProof="0">
                <a:ln>
                  <a:noFill/>
                </a:ln>
                <a:solidFill>
                  <a:srgbClr val="000000"/>
                </a:solidFill>
                <a:effectLst/>
                <a:uLnTx/>
                <a:uFillTx/>
                <a:latin typeface="FoundationRegular" pitchFamily="2" charset="0"/>
                <a:ea typeface="+mn-ea"/>
                <a:cs typeface="Calibri" panose="020F0502020204030204" pitchFamily="34" charset="0"/>
              </a:rPr>
              <a:t>spoiled</a:t>
            </a:r>
          </a:p>
        </p:txBody>
      </p:sp>
      <p:pic>
        <p:nvPicPr>
          <p:cNvPr id="4" name="Picture 3">
            <a:extLst>
              <a:ext uri="{FF2B5EF4-FFF2-40B4-BE49-F238E27FC236}">
                <a16:creationId xmlns:a16="http://schemas.microsoft.com/office/drawing/2014/main" id="{4E0AD170-ED5F-97B4-4CB8-C71E892755BF}"/>
              </a:ext>
            </a:extLst>
          </p:cNvPr>
          <p:cNvPicPr>
            <a:picLocks noChangeAspect="1"/>
          </p:cNvPicPr>
          <p:nvPr/>
        </p:nvPicPr>
        <p:blipFill>
          <a:blip r:embed="rId6"/>
          <a:stretch>
            <a:fillRect/>
          </a:stretch>
        </p:blipFill>
        <p:spPr>
          <a:xfrm>
            <a:off x="4730396" y="5099707"/>
            <a:ext cx="2890974" cy="1257940"/>
          </a:xfrm>
          <a:prstGeom prst="rect">
            <a:avLst/>
          </a:prstGeom>
        </p:spPr>
      </p:pic>
      <p:pic>
        <p:nvPicPr>
          <p:cNvPr id="5" name="Picture 4" descr="A close up of a strawberry&#10;&#10;Description automatically generated">
            <a:extLst>
              <a:ext uri="{FF2B5EF4-FFF2-40B4-BE49-F238E27FC236}">
                <a16:creationId xmlns:a16="http://schemas.microsoft.com/office/drawing/2014/main" id="{FADF91F2-BE6A-0F26-0A2C-DE5CAD7D8F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5402" y="106178"/>
            <a:ext cx="5381195" cy="3263434"/>
          </a:xfrm>
          <a:prstGeom prst="rect">
            <a:avLst/>
          </a:prstGeom>
        </p:spPr>
      </p:pic>
    </p:spTree>
    <p:extLst>
      <p:ext uri="{BB962C8B-B14F-4D97-AF65-F5344CB8AC3E}">
        <p14:creationId xmlns:p14="http://schemas.microsoft.com/office/powerpoint/2010/main" val="395409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107633" y="776701"/>
            <a:ext cx="8669951" cy="49449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Where Are We?</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Can you think of any other stories you have heard that have a lesson in them?</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396436"/>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story of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lang="en-AU" sz="1400">
                <a:solidFill>
                  <a:srgbClr val="000000"/>
                </a:solidFill>
                <a:latin typeface="Century Gothic" panose="020B0502020202020204" pitchFamily="34" charset="0"/>
              </a:rPr>
              <a:t>has a lesson. </a:t>
            </a:r>
            <a:endPar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88597" y="1729352"/>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411815"/>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story of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Boy</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Who Cried Wolf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has a lesson.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7" name="Picture 6" descr="A map of the world&#10;&#10;Description automatically generated">
            <a:extLst>
              <a:ext uri="{FF2B5EF4-FFF2-40B4-BE49-F238E27FC236}">
                <a16:creationId xmlns:a16="http://schemas.microsoft.com/office/drawing/2014/main" id="{9EABA042-AF85-028A-7886-03B967E1296A}"/>
              </a:ext>
            </a:extLst>
          </p:cNvPr>
          <p:cNvPicPr>
            <a:picLocks noChangeAspect="1"/>
          </p:cNvPicPr>
          <p:nvPr/>
        </p:nvPicPr>
        <p:blipFill rotWithShape="1">
          <a:blip r:embed="rId7">
            <a:extLst>
              <a:ext uri="{28A0092B-C50C-407E-A947-70E740481C1C}">
                <a14:useLocalDpi xmlns:a14="http://schemas.microsoft.com/office/drawing/2010/main" val="0"/>
              </a:ext>
            </a:extLst>
          </a:blip>
          <a:srcRect l="29355" t="26445" r="1569" b="4789"/>
          <a:stretch/>
        </p:blipFill>
        <p:spPr>
          <a:xfrm>
            <a:off x="118798" y="1572283"/>
            <a:ext cx="8452884" cy="5103294"/>
          </a:xfrm>
          <a:prstGeom prst="rect">
            <a:avLst/>
          </a:prstGeom>
        </p:spPr>
      </p:pic>
      <p:sp>
        <p:nvSpPr>
          <p:cNvPr id="8" name="TextBox 7">
            <a:extLst>
              <a:ext uri="{FF2B5EF4-FFF2-40B4-BE49-F238E27FC236}">
                <a16:creationId xmlns:a16="http://schemas.microsoft.com/office/drawing/2014/main" id="{0B2BA44C-02F7-BA82-08CF-9665AFB8DFDF}"/>
              </a:ext>
            </a:extLst>
          </p:cNvPr>
          <p:cNvSpPr txBox="1"/>
          <p:nvPr/>
        </p:nvSpPr>
        <p:spPr>
          <a:xfrm>
            <a:off x="8817466" y="2819173"/>
            <a:ext cx="3255736" cy="372711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Today we are we going </a:t>
            </a:r>
            <a:r>
              <a:rPr lang="en-AU" sz="2000">
                <a:solidFill>
                  <a:srgbClr val="000000"/>
                </a:solidFill>
                <a:latin typeface="Century Gothic" panose="020B0502020202020204" pitchFamily="34" charset="0"/>
              </a:rPr>
              <a:t>to be listening to a story from </a:t>
            </a:r>
            <a:r>
              <a:rPr lang="en-AU" sz="2000" b="1">
                <a:solidFill>
                  <a:srgbClr val="000000"/>
                </a:solidFill>
                <a:latin typeface="Century Gothic" panose="020B0502020202020204" pitchFamily="34" charset="0"/>
              </a:rPr>
              <a:t>Greece</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Greece is a country in Europe.  Many years ago, this story was made up and told aloud to teach the listeners a lesson. </a:t>
            </a:r>
          </a:p>
        </p:txBody>
      </p:sp>
      <p:sp>
        <p:nvSpPr>
          <p:cNvPr id="9" name="Oval 8">
            <a:extLst>
              <a:ext uri="{FF2B5EF4-FFF2-40B4-BE49-F238E27FC236}">
                <a16:creationId xmlns:a16="http://schemas.microsoft.com/office/drawing/2014/main" id="{2AD13FBD-083D-C194-1930-ACC4E3DE1CD7}"/>
              </a:ext>
            </a:extLst>
          </p:cNvPr>
          <p:cNvSpPr/>
          <p:nvPr/>
        </p:nvSpPr>
        <p:spPr>
          <a:xfrm>
            <a:off x="5916099" y="4922350"/>
            <a:ext cx="1690577" cy="11589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A7FB69E-35E7-1733-006B-885952BB8013}"/>
              </a:ext>
            </a:extLst>
          </p:cNvPr>
          <p:cNvSpPr/>
          <p:nvPr/>
        </p:nvSpPr>
        <p:spPr>
          <a:xfrm>
            <a:off x="2715569" y="2780414"/>
            <a:ext cx="673194" cy="6485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E8ADFFDE-B96E-47BC-82C9-009F581FA7DA}"/>
              </a:ext>
            </a:extLst>
          </p:cNvPr>
          <p:cNvCxnSpPr/>
          <p:nvPr/>
        </p:nvCxnSpPr>
        <p:spPr>
          <a:xfrm flipH="1">
            <a:off x="7145072" y="4328072"/>
            <a:ext cx="138224" cy="4890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7C2E719-4E9B-5BC0-84AC-647C9E1BBF16}"/>
              </a:ext>
            </a:extLst>
          </p:cNvPr>
          <p:cNvCxnSpPr>
            <a:cxnSpLocks/>
          </p:cNvCxnSpPr>
          <p:nvPr/>
        </p:nvCxnSpPr>
        <p:spPr>
          <a:xfrm flipH="1">
            <a:off x="3250223" y="2254963"/>
            <a:ext cx="647677" cy="4487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968D0D2-02DE-9CA6-FC51-F0D0DD566F0A}"/>
              </a:ext>
            </a:extLst>
          </p:cNvPr>
          <p:cNvSpPr txBox="1"/>
          <p:nvPr/>
        </p:nvSpPr>
        <p:spPr>
          <a:xfrm>
            <a:off x="6904927" y="3629151"/>
            <a:ext cx="14034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alibri" panose="020F0502020204030204"/>
                <a:ea typeface="+mn-ea"/>
                <a:cs typeface="+mn-cs"/>
              </a:rPr>
              <a:t>We live here in Australia</a:t>
            </a:r>
          </a:p>
        </p:txBody>
      </p:sp>
      <p:sp>
        <p:nvSpPr>
          <p:cNvPr id="23" name="TextBox 22">
            <a:extLst>
              <a:ext uri="{FF2B5EF4-FFF2-40B4-BE49-F238E27FC236}">
                <a16:creationId xmlns:a16="http://schemas.microsoft.com/office/drawing/2014/main" id="{760FCDE0-1263-379E-D726-D6564F6E957F}"/>
              </a:ext>
            </a:extLst>
          </p:cNvPr>
          <p:cNvSpPr txBox="1"/>
          <p:nvPr/>
        </p:nvSpPr>
        <p:spPr>
          <a:xfrm>
            <a:off x="3643491" y="1852106"/>
            <a:ext cx="14034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alibri" panose="020F0502020204030204"/>
                <a:ea typeface="+mn-ea"/>
                <a:cs typeface="+mn-cs"/>
              </a:rPr>
              <a:t>Greece is here</a:t>
            </a:r>
          </a:p>
        </p:txBody>
      </p:sp>
    </p:spTree>
    <p:extLst>
      <p:ext uri="{BB962C8B-B14F-4D97-AF65-F5344CB8AC3E}">
        <p14:creationId xmlns:p14="http://schemas.microsoft.com/office/powerpoint/2010/main" val="224728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10" grpId="0" animBg="1"/>
      <p:bldP spid="19" grpId="0"/>
      <p:bldP spid="2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fontScale="90000"/>
          </a:bodyPr>
          <a:lstStyle/>
          <a:p>
            <a:pPr>
              <a:lnSpc>
                <a:spcPct val="150000"/>
              </a:lnSpc>
            </a:pPr>
            <a:r>
              <a:rPr lang="en-AU" sz="4000" b="0">
                <a:latin typeface="Century Gothic" panose="020B0502020202020204" pitchFamily="34" charset="0"/>
              </a:rPr>
              <a:t>I can describe that kings and queens usually have gold or other treasures. </a:t>
            </a:r>
            <a:endParaRPr lang="en-US" sz="4000" b="0">
              <a:latin typeface="Century Gothic" panose="020B0502020202020204" pitchFamily="34" charset="0"/>
            </a:endParaRPr>
          </a:p>
        </p:txBody>
      </p:sp>
    </p:spTree>
    <p:extLst>
      <p:ext uri="{BB962C8B-B14F-4D97-AF65-F5344CB8AC3E}">
        <p14:creationId xmlns:p14="http://schemas.microsoft.com/office/powerpoint/2010/main" val="12395294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5123175"/>
            <a:ext cx="2547366" cy="15901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fond</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t>
            </a:r>
            <a:r>
              <a:rPr lang="en-GB" sz="1400">
                <a:solidFill>
                  <a:srgbClr val="000000"/>
                </a:solidFill>
                <a:latin typeface="Century Gothic" panose="020B0502020202020204" pitchFamily="34" charset="0"/>
                <a:ea typeface="Segoe UI Symbol" panose="020B0502040204020203" pitchFamily="34" charset="0"/>
                <a:cs typeface="Times" charset="0"/>
              </a:rPr>
              <a:t>adjective</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having a strong liking</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gazed</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looked at something for a period of time</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were the two things that King Midas loved most in the world?</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425363"/>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loved</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396436"/>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425363"/>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loved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gold</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and his daughter, </a:t>
            </a:r>
            <a:r>
              <a:rPr kumimoji="0" lang="en-AU" sz="1400" b="1" i="0" u="none" strike="noStrike" kern="1200" cap="none" spc="0" normalizeH="0" noProof="0" err="1">
                <a:ln>
                  <a:noFill/>
                </a:ln>
                <a:solidFill>
                  <a:srgbClr val="000000"/>
                </a:solidFill>
                <a:effectLst/>
                <a:uLnTx/>
                <a:uFillTx/>
                <a:latin typeface="Century Gothic" panose="020B0502020202020204" pitchFamily="34" charset="0"/>
                <a:ea typeface="+mn-ea"/>
                <a:cs typeface="+mn-cs"/>
              </a:rPr>
              <a:t>Marygold</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004EC1A-18DE-4E51-A8C5-2438B0975CF5}"/>
              </a:ext>
            </a:extLst>
          </p:cNvPr>
          <p:cNvSpPr txBox="1"/>
          <p:nvPr/>
        </p:nvSpPr>
        <p:spPr>
          <a:xfrm>
            <a:off x="4965298" y="211510"/>
            <a:ext cx="4383299" cy="49449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and the Golden Touch</a:t>
            </a:r>
          </a:p>
        </p:txBody>
      </p:sp>
      <p:pic>
        <p:nvPicPr>
          <p:cNvPr id="7" name="Picture 6">
            <a:extLst>
              <a:ext uri="{FF2B5EF4-FFF2-40B4-BE49-F238E27FC236}">
                <a16:creationId xmlns:a16="http://schemas.microsoft.com/office/drawing/2014/main" id="{F20E920A-42CA-762E-0565-5409D2D4047C}"/>
              </a:ext>
            </a:extLst>
          </p:cNvPr>
          <p:cNvPicPr>
            <a:picLocks noChangeAspect="1"/>
          </p:cNvPicPr>
          <p:nvPr/>
        </p:nvPicPr>
        <p:blipFill>
          <a:blip r:embed="rId7"/>
          <a:stretch>
            <a:fillRect/>
          </a:stretch>
        </p:blipFill>
        <p:spPr>
          <a:xfrm>
            <a:off x="274833" y="834390"/>
            <a:ext cx="8777727" cy="5866447"/>
          </a:xfrm>
          <a:prstGeom prst="rect">
            <a:avLst/>
          </a:prstGeom>
        </p:spPr>
      </p:pic>
    </p:spTree>
    <p:extLst>
      <p:ext uri="{BB962C8B-B14F-4D97-AF65-F5344CB8AC3E}">
        <p14:creationId xmlns:p14="http://schemas.microsoft.com/office/powerpoint/2010/main" val="330628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5123175"/>
            <a:ext cx="2547366" cy="14875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treasures</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things that are valuable because they cost a lot or because they have a special meaning for someone</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did King Midas have but always want more of?</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3023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had lots of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strike="noStrike" kern="1200" cap="none" spc="0" normalizeH="0" baseline="0" noProof="0">
                <a:ln>
                  <a:noFill/>
                </a:ln>
                <a:solidFill>
                  <a:srgbClr val="000000"/>
                </a:solidFill>
                <a:effectLst/>
                <a:uLnTx/>
                <a:uFillTx/>
                <a:latin typeface="Century Gothic" panose="020B0502020202020204" pitchFamily="34" charset="0"/>
                <a:ea typeface="+mn-ea"/>
                <a:cs typeface="+mn-cs"/>
              </a:rPr>
              <a:t>, but he always wanted more</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40914"/>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30236"/>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King Midas had lots of </a:t>
            </a:r>
            <a:r>
              <a:rPr lang="en-AU" sz="1400" b="1">
                <a:solidFill>
                  <a:srgbClr val="000000"/>
                </a:solidFill>
                <a:latin typeface="Century Gothic" panose="020B0502020202020204" pitchFamily="34" charset="0"/>
              </a:rPr>
              <a:t>gold or treasures</a:t>
            </a:r>
            <a:r>
              <a:rPr lang="en-AU" sz="1400">
                <a:solidFill>
                  <a:srgbClr val="000000"/>
                </a:solidFill>
                <a:latin typeface="Century Gothic" panose="020B0502020202020204" pitchFamily="34" charset="0"/>
              </a:rPr>
              <a:t>, but he always wanted more.</a:t>
            </a:r>
          </a:p>
        </p:txBody>
      </p:sp>
      <p:pic>
        <p:nvPicPr>
          <p:cNvPr id="7" name="Picture 6">
            <a:extLst>
              <a:ext uri="{FF2B5EF4-FFF2-40B4-BE49-F238E27FC236}">
                <a16:creationId xmlns:a16="http://schemas.microsoft.com/office/drawing/2014/main" id="{79757D93-9834-8574-AC23-2B5831572515}"/>
              </a:ext>
            </a:extLst>
          </p:cNvPr>
          <p:cNvPicPr>
            <a:picLocks noChangeAspect="1"/>
          </p:cNvPicPr>
          <p:nvPr/>
        </p:nvPicPr>
        <p:blipFill>
          <a:blip r:embed="rId7"/>
          <a:stretch>
            <a:fillRect/>
          </a:stretch>
        </p:blipFill>
        <p:spPr>
          <a:xfrm>
            <a:off x="320040" y="742237"/>
            <a:ext cx="8861492" cy="5934693"/>
          </a:xfrm>
          <a:prstGeom prst="rect">
            <a:avLst/>
          </a:prstGeom>
        </p:spPr>
      </p:pic>
    </p:spTree>
    <p:extLst>
      <p:ext uri="{BB962C8B-B14F-4D97-AF65-F5344CB8AC3E}">
        <p14:creationId xmlns:p14="http://schemas.microsoft.com/office/powerpoint/2010/main" val="218200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9644634" y="5793962"/>
            <a:ext cx="2547366" cy="8412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satisfied</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happy, pleased or content</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did King Midas wish that everything he touched would turn to gold?</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431194"/>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wished that everything he touched would turn to gold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40102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401027"/>
            <a:ext cx="1979364"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King Midas wished that everything he touched would turn to gold because </a:t>
            </a:r>
            <a:r>
              <a:rPr lang="en-AU" sz="1400" b="1">
                <a:solidFill>
                  <a:srgbClr val="000000"/>
                </a:solidFill>
                <a:latin typeface="Century Gothic" panose="020B0502020202020204" pitchFamily="34" charset="0"/>
              </a:rPr>
              <a:t>he loved gold more than anything</a:t>
            </a:r>
            <a:r>
              <a:rPr lang="en-AU" sz="1400">
                <a:solidFill>
                  <a:srgbClr val="000000"/>
                </a:solidFill>
                <a:latin typeface="Century Gothic" panose="020B0502020202020204" pitchFamily="34" charset="0"/>
              </a:rPr>
              <a:t>.</a:t>
            </a:r>
          </a:p>
        </p:txBody>
      </p:sp>
      <p:pic>
        <p:nvPicPr>
          <p:cNvPr id="8" name="Picture 7">
            <a:extLst>
              <a:ext uri="{FF2B5EF4-FFF2-40B4-BE49-F238E27FC236}">
                <a16:creationId xmlns:a16="http://schemas.microsoft.com/office/drawing/2014/main" id="{BBEE06A5-D1DB-63F8-6CF9-4209FAEDBDBA}"/>
              </a:ext>
            </a:extLst>
          </p:cNvPr>
          <p:cNvPicPr>
            <a:picLocks noChangeAspect="1"/>
          </p:cNvPicPr>
          <p:nvPr/>
        </p:nvPicPr>
        <p:blipFill>
          <a:blip r:embed="rId7"/>
          <a:stretch>
            <a:fillRect/>
          </a:stretch>
        </p:blipFill>
        <p:spPr>
          <a:xfrm>
            <a:off x="146577" y="880110"/>
            <a:ext cx="8771839" cy="5860056"/>
          </a:xfrm>
          <a:prstGeom prst="rect">
            <a:avLst/>
          </a:prstGeom>
        </p:spPr>
      </p:pic>
    </p:spTree>
    <p:extLst>
      <p:ext uri="{BB962C8B-B14F-4D97-AF65-F5344CB8AC3E}">
        <p14:creationId xmlns:p14="http://schemas.microsoft.com/office/powerpoint/2010/main" val="248557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were some things that King Midas turned to gold?</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30237"/>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King Midas turned</a:t>
            </a:r>
            <a:r>
              <a:rPr kumimoji="0" lang="en-AU" sz="1400" b="0" i="0" strike="noStrike" kern="1200" cap="none" spc="0" normalizeH="0" baseline="0" noProof="0">
                <a:ln>
                  <a:noFill/>
                </a:ln>
                <a:solidFill>
                  <a:srgbClr val="000000"/>
                </a:solidFill>
                <a:effectLst/>
                <a:uLnTx/>
                <a:uFillTx/>
                <a:latin typeface="Century Gothic" panose="020B0502020202020204" pitchFamily="34" charset="0"/>
                <a:ea typeface="+mn-ea"/>
                <a:cs typeface="+mn-cs"/>
              </a:rPr>
              <a:t> ________, _________ and _______</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to gold.</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23023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257654"/>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King Midas turned </a:t>
            </a:r>
            <a:r>
              <a:rPr lang="en-AU" sz="1400" b="1">
                <a:solidFill>
                  <a:srgbClr val="000000"/>
                </a:solidFill>
                <a:latin typeface="Century Gothic" panose="020B0502020202020204" pitchFamily="34" charset="0"/>
              </a:rPr>
              <a:t>a chair, a table and his shoes </a:t>
            </a:r>
            <a:r>
              <a:rPr lang="en-AU" sz="1400">
                <a:solidFill>
                  <a:srgbClr val="000000"/>
                </a:solidFill>
                <a:latin typeface="Century Gothic" panose="020B0502020202020204" pitchFamily="34" charset="0"/>
              </a:rPr>
              <a:t>to gold.</a:t>
            </a:r>
          </a:p>
        </p:txBody>
      </p:sp>
      <p:pic>
        <p:nvPicPr>
          <p:cNvPr id="7" name="Picture 6">
            <a:extLst>
              <a:ext uri="{FF2B5EF4-FFF2-40B4-BE49-F238E27FC236}">
                <a16:creationId xmlns:a16="http://schemas.microsoft.com/office/drawing/2014/main" id="{4653DF36-75FE-3ABB-1E95-5E3EFB86D5BE}"/>
              </a:ext>
            </a:extLst>
          </p:cNvPr>
          <p:cNvPicPr>
            <a:picLocks noChangeAspect="1"/>
          </p:cNvPicPr>
          <p:nvPr/>
        </p:nvPicPr>
        <p:blipFill>
          <a:blip r:embed="rId7"/>
          <a:stretch>
            <a:fillRect/>
          </a:stretch>
        </p:blipFill>
        <p:spPr>
          <a:xfrm>
            <a:off x="422910" y="920114"/>
            <a:ext cx="8606695" cy="5780723"/>
          </a:xfrm>
          <a:prstGeom prst="rect">
            <a:avLst/>
          </a:prstGeom>
        </p:spPr>
      </p:pic>
    </p:spTree>
    <p:extLst>
      <p:ext uri="{BB962C8B-B14F-4D97-AF65-F5344CB8AC3E}">
        <p14:creationId xmlns:p14="http://schemas.microsoft.com/office/powerpoint/2010/main" val="366678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375944" y="789399"/>
            <a:ext cx="4476743" cy="120032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Are kings and queens likely to have treasures?</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 name="Picture 1">
            <a:extLst>
              <a:ext uri="{FF2B5EF4-FFF2-40B4-BE49-F238E27FC236}">
                <a16:creationId xmlns:a16="http://schemas.microsoft.com/office/drawing/2014/main" id="{BCD5C5DA-BDD4-98E0-5A05-713443BF8B9C}"/>
              </a:ext>
            </a:extLst>
          </p:cNvPr>
          <p:cNvPicPr>
            <a:picLocks noChangeAspect="1"/>
          </p:cNvPicPr>
          <p:nvPr/>
        </p:nvPicPr>
        <p:blipFill rotWithShape="1">
          <a:blip r:embed="rId9"/>
          <a:srcRect r="24479" b="14282"/>
          <a:stretch/>
        </p:blipFill>
        <p:spPr>
          <a:xfrm>
            <a:off x="320040" y="788209"/>
            <a:ext cx="6692241" cy="5087063"/>
          </a:xfrm>
          <a:prstGeom prst="rect">
            <a:avLst/>
          </a:prstGeom>
        </p:spPr>
      </p:pic>
      <p:sp>
        <p:nvSpPr>
          <p:cNvPr id="3" name="TextBox 2">
            <a:extLst>
              <a:ext uri="{FF2B5EF4-FFF2-40B4-BE49-F238E27FC236}">
                <a16:creationId xmlns:a16="http://schemas.microsoft.com/office/drawing/2014/main" id="{EAF6958A-C227-E73D-7F0F-5781FE6A26FA}"/>
              </a:ext>
            </a:extLst>
          </p:cNvPr>
          <p:cNvSpPr txBox="1"/>
          <p:nvPr/>
        </p:nvSpPr>
        <p:spPr>
          <a:xfrm>
            <a:off x="7375944" y="2150030"/>
            <a:ext cx="4476743" cy="1200329"/>
          </a:xfrm>
          <a:prstGeom prst="rect">
            <a:avLst/>
          </a:prstGeom>
          <a:noFill/>
        </p:spPr>
        <p:txBody>
          <a:bodyPr wrap="square" rtlCol="0">
            <a:spAutoFit/>
          </a:bodyPr>
          <a:lstStyle/>
          <a:p>
            <a:r>
              <a:rPr lang="en-AU">
                <a:solidFill>
                  <a:schemeClr val="bg1"/>
                </a:solidFill>
                <a:latin typeface="Century Gothic" panose="020B0502020202020204" pitchFamily="34" charset="0"/>
              </a:rPr>
              <a:t>Yes, kings and queens are likely to have treasures. They have the best of everything. They may have gold, jewels, crowns and expensive things. </a:t>
            </a:r>
          </a:p>
        </p:txBody>
      </p:sp>
    </p:spTree>
    <p:extLst>
      <p:ext uri="{BB962C8B-B14F-4D97-AF65-F5344CB8AC3E}">
        <p14:creationId xmlns:p14="http://schemas.microsoft.com/office/powerpoint/2010/main" val="312848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marR="0" lvl="0" indent="-457200" algn="l" rtl="0">
              <a:spcBef>
                <a:spcPts val="0"/>
              </a:spcBef>
              <a:spcAft>
                <a:spcPts val="0"/>
              </a:spcAft>
              <a:buClr>
                <a:schemeClr val="dk1"/>
              </a:buClr>
              <a:buSzPts val="1800"/>
              <a:buFont typeface="Calibri"/>
              <a:buAutoNum type="arabicPeriod"/>
            </a:pPr>
            <a:r>
              <a:rPr lang="en-AU" sz="2000">
                <a:solidFill>
                  <a:schemeClr val="dk1"/>
                </a:solidFill>
                <a:latin typeface="Century Gothic"/>
                <a:ea typeface="Century Gothic"/>
                <a:cs typeface="Century Gothic"/>
                <a:sym typeface="Century Gothic"/>
              </a:rPr>
              <a:t>Answer the questions in note form</a:t>
            </a:r>
            <a:endParaRPr lang="en-AU" sz="2000"/>
          </a:p>
          <a:p>
            <a:pPr marL="457200" marR="0" lvl="0" indent="-457200" algn="l" rtl="0">
              <a:spcBef>
                <a:spcPts val="0"/>
              </a:spcBef>
              <a:spcAft>
                <a:spcPts val="0"/>
              </a:spcAft>
              <a:buClr>
                <a:schemeClr val="dk1"/>
              </a:buClr>
              <a:buSzPts val="1800"/>
              <a:buFont typeface="Calibri"/>
              <a:buAutoNum type="arabicPeriod"/>
            </a:pPr>
            <a:r>
              <a:rPr lang="en-AU" sz="2000">
                <a:solidFill>
                  <a:schemeClr val="dk1"/>
                </a:solidFill>
                <a:latin typeface="Century Gothic"/>
                <a:ea typeface="Century Gothic"/>
                <a:cs typeface="Century Gothic"/>
                <a:sym typeface="Century Gothic"/>
              </a:rPr>
              <a:t>Use the notes to say the sentence, in this order:</a:t>
            </a:r>
            <a:endParaRPr lang="en-AU" sz="2000"/>
          </a:p>
          <a:p>
            <a:pPr marL="0" marR="0" lvl="0" indent="0" algn="l" rtl="0">
              <a:spcBef>
                <a:spcPts val="0"/>
              </a:spcBef>
              <a:spcAft>
                <a:spcPts val="0"/>
              </a:spcAft>
              <a:buNone/>
            </a:pPr>
            <a:r>
              <a:rPr lang="en-AU" sz="2000">
                <a:solidFill>
                  <a:schemeClr val="dk1"/>
                </a:solidFill>
                <a:latin typeface="Century Gothic"/>
                <a:ea typeface="Century Gothic"/>
                <a:cs typeface="Century Gothic"/>
                <a:sym typeface="Century Gothic"/>
              </a:rPr>
              <a:t>	 </a:t>
            </a:r>
            <a:r>
              <a:rPr lang="en-AU" sz="2000" b="1">
                <a:solidFill>
                  <a:schemeClr val="accent2">
                    <a:lumMod val="50000"/>
                  </a:schemeClr>
                </a:solidFill>
                <a:latin typeface="Century Gothic"/>
                <a:ea typeface="Century Gothic"/>
                <a:cs typeface="Century Gothic"/>
                <a:sym typeface="Century Gothic"/>
              </a:rPr>
              <a:t>When</a:t>
            </a:r>
            <a:r>
              <a:rPr lang="en-AU" sz="2000" b="1">
                <a:solidFill>
                  <a:schemeClr val="dk1"/>
                </a:solidFill>
                <a:latin typeface="Century Gothic"/>
                <a:ea typeface="Century Gothic"/>
                <a:cs typeface="Century Gothic"/>
                <a:sym typeface="Century Gothic"/>
              </a:rPr>
              <a:t>, </a:t>
            </a:r>
            <a:r>
              <a:rPr lang="en-AU" sz="2000" b="1">
                <a:solidFill>
                  <a:schemeClr val="accent2"/>
                </a:solidFill>
                <a:latin typeface="Century Gothic"/>
                <a:ea typeface="Century Gothic"/>
                <a:cs typeface="Century Gothic"/>
                <a:sym typeface="Century Gothic"/>
              </a:rPr>
              <a:t>who/what</a:t>
            </a:r>
            <a:r>
              <a:rPr lang="en-AU" sz="2000" b="1">
                <a:solidFill>
                  <a:srgbClr val="2F5496"/>
                </a:solidFill>
                <a:latin typeface="Century Gothic"/>
                <a:ea typeface="Century Gothic"/>
                <a:cs typeface="Century Gothic"/>
                <a:sym typeface="Century Gothic"/>
              </a:rPr>
              <a:t> </a:t>
            </a:r>
            <a:r>
              <a:rPr lang="en-AU" sz="2000" b="1">
                <a:solidFill>
                  <a:srgbClr val="00B050"/>
                </a:solidFill>
                <a:latin typeface="Century Gothic"/>
                <a:ea typeface="Century Gothic"/>
                <a:cs typeface="Century Gothic"/>
                <a:sym typeface="Century Gothic"/>
              </a:rPr>
              <a:t>(did) what </a:t>
            </a:r>
            <a:r>
              <a:rPr lang="en-AU" sz="2000" b="1">
                <a:solidFill>
                  <a:srgbClr val="0070C0"/>
                </a:solidFill>
                <a:latin typeface="Century Gothic"/>
                <a:ea typeface="Century Gothic"/>
                <a:cs typeface="Century Gothic"/>
                <a:sym typeface="Century Gothic"/>
              </a:rPr>
              <a:t>where.</a:t>
            </a:r>
            <a:endParaRPr lang="en-AU" sz="2000">
              <a:solidFill>
                <a:srgbClr val="0070C0"/>
              </a:solidFill>
            </a:endParaRPr>
          </a:p>
          <a:p>
            <a:pPr marL="0" marR="0" lvl="0" indent="0" algn="l" rtl="0">
              <a:spcBef>
                <a:spcPts val="0"/>
              </a:spcBef>
              <a:spcAft>
                <a:spcPts val="0"/>
              </a:spcAft>
              <a:buNone/>
            </a:pPr>
            <a:r>
              <a:rPr lang="en-AU" sz="2000">
                <a:solidFill>
                  <a:schemeClr val="dk1"/>
                </a:solidFill>
                <a:latin typeface="Century Gothic"/>
                <a:ea typeface="Century Gothic"/>
                <a:cs typeface="Century Gothic"/>
                <a:sym typeface="Century Gothic"/>
              </a:rPr>
              <a:t>3.    Write your sentence using correct punctuation.</a:t>
            </a:r>
            <a:endParaRPr lang="en-AU" sz="2000"/>
          </a:p>
          <a:p>
            <a:pPr marL="0" marR="0" lvl="0" indent="0" algn="l" rtl="0">
              <a:spcBef>
                <a:spcPts val="0"/>
              </a:spcBef>
              <a:spcAft>
                <a:spcPts val="0"/>
              </a:spcAft>
              <a:buNone/>
            </a:pPr>
            <a:r>
              <a:rPr lang="en-AU" sz="2000">
                <a:solidFill>
                  <a:schemeClr val="dk1"/>
                </a:solidFill>
                <a:latin typeface="Century Gothic"/>
                <a:ea typeface="Century Gothic"/>
                <a:cs typeface="Century Gothic"/>
                <a:sym typeface="Century Gothic"/>
              </a:rPr>
              <a:t>	</a:t>
            </a:r>
            <a:r>
              <a:rPr lang="en-AU" sz="2000" b="1">
                <a:solidFill>
                  <a:schemeClr val="accent2">
                    <a:lumMod val="50000"/>
                  </a:schemeClr>
                </a:solidFill>
                <a:highlight>
                  <a:srgbClr val="FFFF00"/>
                </a:highlight>
                <a:latin typeface="Century Gothic"/>
                <a:ea typeface="Century Gothic"/>
                <a:cs typeface="Century Gothic"/>
                <a:sym typeface="Century Gothic"/>
              </a:rPr>
              <a:t>W</a:t>
            </a:r>
            <a:r>
              <a:rPr lang="en-AU" sz="2000" b="1">
                <a:solidFill>
                  <a:schemeClr val="accent2">
                    <a:lumMod val="50000"/>
                  </a:schemeClr>
                </a:solidFill>
                <a:latin typeface="Century Gothic"/>
                <a:ea typeface="Century Gothic"/>
                <a:cs typeface="Century Gothic"/>
                <a:sym typeface="Century Gothic"/>
              </a:rPr>
              <a:t>hen</a:t>
            </a:r>
            <a:r>
              <a:rPr lang="en-AU" sz="2000" b="1">
                <a:solidFill>
                  <a:schemeClr val="dk1"/>
                </a:solidFill>
                <a:highlight>
                  <a:srgbClr val="FFFF00"/>
                </a:highlight>
                <a:latin typeface="Century Gothic"/>
                <a:ea typeface="Century Gothic"/>
                <a:cs typeface="Century Gothic"/>
                <a:sym typeface="Century Gothic"/>
              </a:rPr>
              <a:t>,</a:t>
            </a:r>
            <a:r>
              <a:rPr lang="en-AU" sz="2000" b="1">
                <a:solidFill>
                  <a:schemeClr val="dk1"/>
                </a:solidFill>
                <a:latin typeface="Century Gothic"/>
                <a:ea typeface="Century Gothic"/>
                <a:cs typeface="Century Gothic"/>
                <a:sym typeface="Century Gothic"/>
              </a:rPr>
              <a:t> </a:t>
            </a:r>
            <a:r>
              <a:rPr lang="en-AU" sz="2000" b="1">
                <a:solidFill>
                  <a:schemeClr val="accent2"/>
                </a:solidFill>
                <a:latin typeface="Century Gothic"/>
                <a:ea typeface="Century Gothic"/>
                <a:cs typeface="Century Gothic"/>
                <a:sym typeface="Century Gothic"/>
              </a:rPr>
              <a:t>who/what</a:t>
            </a:r>
            <a:r>
              <a:rPr lang="en-AU" sz="2000" b="1">
                <a:solidFill>
                  <a:srgbClr val="2F5496"/>
                </a:solidFill>
                <a:latin typeface="Century Gothic"/>
                <a:ea typeface="Century Gothic"/>
                <a:cs typeface="Century Gothic"/>
                <a:sym typeface="Century Gothic"/>
              </a:rPr>
              <a:t> </a:t>
            </a:r>
            <a:r>
              <a:rPr lang="en-AU" sz="2000" b="1">
                <a:solidFill>
                  <a:srgbClr val="00B050"/>
                </a:solidFill>
                <a:latin typeface="Century Gothic"/>
                <a:ea typeface="Century Gothic"/>
                <a:cs typeface="Century Gothic"/>
                <a:sym typeface="Century Gothic"/>
              </a:rPr>
              <a:t>(did) what</a:t>
            </a:r>
            <a:r>
              <a:rPr lang="en-AU" sz="2000" b="1">
                <a:solidFill>
                  <a:schemeClr val="dk1"/>
                </a:solidFill>
                <a:latin typeface="Century Gothic"/>
                <a:ea typeface="Century Gothic"/>
                <a:cs typeface="Century Gothic"/>
                <a:sym typeface="Century Gothic"/>
              </a:rPr>
              <a:t> </a:t>
            </a:r>
            <a:r>
              <a:rPr lang="en-AU" sz="2000" b="1">
                <a:solidFill>
                  <a:srgbClr val="0070C0"/>
                </a:solidFill>
                <a:latin typeface="Century Gothic"/>
                <a:ea typeface="Century Gothic"/>
                <a:cs typeface="Century Gothic"/>
                <a:sym typeface="Century Gothic"/>
              </a:rPr>
              <a:t>where</a:t>
            </a:r>
            <a:r>
              <a:rPr lang="en-AU" sz="2000" b="1">
                <a:solidFill>
                  <a:srgbClr val="0070C0"/>
                </a:solidFill>
                <a:highlight>
                  <a:srgbClr val="FFFF00"/>
                </a:highlight>
                <a:latin typeface="Century Gothic"/>
                <a:ea typeface="Century Gothic"/>
                <a:cs typeface="Century Gothic"/>
                <a:sym typeface="Century Gothic"/>
              </a:rPr>
              <a:t>.</a:t>
            </a:r>
            <a:endParaRPr lang="en-AU" sz="2000">
              <a:solidFill>
                <a:srgbClr val="0070C0"/>
              </a:solidFill>
            </a:endParaRPr>
          </a:p>
          <a:p>
            <a:pPr marL="0" marR="0" lvl="0" indent="0" algn="l" rtl="0">
              <a:spcBef>
                <a:spcPts val="0"/>
              </a:spcBef>
              <a:spcAft>
                <a:spcPts val="0"/>
              </a:spcAft>
              <a:buNone/>
            </a:pPr>
            <a:r>
              <a:rPr lang="en-AU" sz="2000">
                <a:solidFill>
                  <a:schemeClr val="dk1"/>
                </a:solidFill>
                <a:latin typeface="Century Gothic"/>
                <a:ea typeface="Century Gothic"/>
                <a:cs typeface="Century Gothic"/>
                <a:sym typeface="Century Gothic"/>
              </a:rPr>
              <a:t>4.    Read your sentence – does it sound right? </a:t>
            </a:r>
            <a:endParaRPr lang="en-AU" sz="2000"/>
          </a:p>
          <a:p>
            <a:pPr marL="0" marR="0" lvl="0" indent="0" algn="ctr" defTabSz="914400" rtl="0" eaLnBrk="1" fontAlgn="auto" latinLnBrk="0" hangingPunct="1">
              <a:lnSpc>
                <a:spcPct val="150000"/>
              </a:lnSpc>
              <a:spcBef>
                <a:spcPts val="0"/>
              </a:spcBef>
              <a:spcAft>
                <a:spcPts val="1200"/>
              </a:spcAft>
              <a:buClrTx/>
              <a:buSzTx/>
              <a:buFontTx/>
              <a:buNone/>
              <a:tabLst/>
              <a:defRPr/>
            </a:pPr>
            <a:r>
              <a:rPr lang="en-AU" sz="2800" b="1">
                <a:solidFill>
                  <a:schemeClr val="accent2"/>
                </a:solidFill>
                <a:latin typeface="Century Gothic" panose="020B0502020202020204" pitchFamily="34" charset="0"/>
                <a:ea typeface="Segoe UI Symbol" panose="020B0502040204020203" pitchFamily="34" charset="0"/>
              </a:rPr>
              <a:t>The king </a:t>
            </a:r>
            <a:r>
              <a:rPr lang="en-AU" sz="2800" b="1">
                <a:solidFill>
                  <a:srgbClr val="00B050"/>
                </a:solidFill>
                <a:latin typeface="Century Gothic" panose="020B0502020202020204" pitchFamily="34" charset="0"/>
                <a:ea typeface="Segoe UI Symbol" panose="020B0502040204020203" pitchFamily="34" charset="0"/>
              </a:rPr>
              <a:t>felt the gold.</a:t>
            </a:r>
          </a:p>
          <a:p>
            <a:pPr marL="0" marR="0" lvl="0" indent="0" algn="ctr" defTabSz="914400" rtl="0" eaLnBrk="1" fontAlgn="auto" latinLnBrk="0" hangingPunct="1">
              <a:lnSpc>
                <a:spcPct val="150000"/>
              </a:lnSpc>
              <a:spcBef>
                <a:spcPts val="0"/>
              </a:spcBef>
              <a:spcAft>
                <a:spcPts val="1200"/>
              </a:spcAft>
              <a:buClrTx/>
              <a:buSzTx/>
              <a:buFontTx/>
              <a:buNone/>
              <a:tabLst/>
              <a:defRPr/>
            </a:pPr>
            <a:r>
              <a:rPr lang="en-AU" sz="2800" b="1">
                <a:solidFill>
                  <a:srgbClr val="00B050"/>
                </a:solidFill>
                <a:latin typeface="Century Gothic" panose="020B0502020202020204" pitchFamily="34" charset="0"/>
                <a:ea typeface="Segoe UI Symbol" panose="020B0502040204020203" pitchFamily="34" charset="0"/>
              </a:rPr>
              <a:t> </a:t>
            </a:r>
            <a:endParaRPr kumimoji="0" lang="en-AU" sz="2800" b="1"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4" name="Google Shape;287;p14">
            <a:extLst>
              <a:ext uri="{FF2B5EF4-FFF2-40B4-BE49-F238E27FC236}">
                <a16:creationId xmlns:a16="http://schemas.microsoft.com/office/drawing/2014/main" id="{16B2C3F8-BC5A-162E-31D2-200796AD62DF}"/>
              </a:ext>
            </a:extLst>
          </p:cNvPr>
          <p:cNvSpPr txBox="1"/>
          <p:nvPr/>
        </p:nvSpPr>
        <p:spPr>
          <a:xfrm>
            <a:off x="457120" y="4459209"/>
            <a:ext cx="1398140" cy="138499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AU" sz="2800" b="1">
                <a:solidFill>
                  <a:schemeClr val="accent2">
                    <a:lumMod val="50000"/>
                  </a:schemeClr>
                </a:solidFill>
                <a:latin typeface="Century Gothic"/>
                <a:ea typeface="Century Gothic"/>
                <a:cs typeface="Century Gothic"/>
                <a:sym typeface="Century Gothic"/>
              </a:rPr>
              <a:t>When:</a:t>
            </a:r>
            <a:endParaRPr>
              <a:solidFill>
                <a:schemeClr val="accent2">
                  <a:lumMod val="50000"/>
                </a:schemeClr>
              </a:solidFill>
            </a:endParaRPr>
          </a:p>
          <a:p>
            <a:pPr marL="0" marR="0" lvl="0" indent="0" algn="l" rtl="0">
              <a:lnSpc>
                <a:spcPct val="150000"/>
              </a:lnSpc>
              <a:spcBef>
                <a:spcPts val="0"/>
              </a:spcBef>
              <a:spcAft>
                <a:spcPts val="0"/>
              </a:spcAft>
              <a:buNone/>
            </a:pPr>
            <a:r>
              <a:rPr lang="en-AU" sz="2800" b="1">
                <a:solidFill>
                  <a:srgbClr val="0070C0"/>
                </a:solidFill>
                <a:latin typeface="Century Gothic"/>
                <a:ea typeface="Century Gothic"/>
                <a:cs typeface="Century Gothic"/>
                <a:sym typeface="Century Gothic"/>
              </a:rPr>
              <a:t>Where:</a:t>
            </a:r>
            <a:endParaRPr>
              <a:solidFill>
                <a:srgbClr val="0070C0"/>
              </a:solidFill>
            </a:endParaRPr>
          </a:p>
        </p:txBody>
      </p:sp>
      <p:cxnSp>
        <p:nvCxnSpPr>
          <p:cNvPr id="15" name="Google Shape;288;p14">
            <a:extLst>
              <a:ext uri="{FF2B5EF4-FFF2-40B4-BE49-F238E27FC236}">
                <a16:creationId xmlns:a16="http://schemas.microsoft.com/office/drawing/2014/main" id="{12FFCC99-E228-BAFD-385E-0D54D02D907A}"/>
              </a:ext>
            </a:extLst>
          </p:cNvPr>
          <p:cNvCxnSpPr/>
          <p:nvPr/>
        </p:nvCxnSpPr>
        <p:spPr>
          <a:xfrm>
            <a:off x="1639339" y="5029360"/>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16" name="Google Shape;289;p14">
            <a:extLst>
              <a:ext uri="{FF2B5EF4-FFF2-40B4-BE49-F238E27FC236}">
                <a16:creationId xmlns:a16="http://schemas.microsoft.com/office/drawing/2014/main" id="{A74AC7CB-08A9-6621-0807-6A1889DBA7A2}"/>
              </a:ext>
            </a:extLst>
          </p:cNvPr>
          <p:cNvCxnSpPr/>
          <p:nvPr/>
        </p:nvCxnSpPr>
        <p:spPr>
          <a:xfrm>
            <a:off x="1855260" y="5630407"/>
            <a:ext cx="4790423" cy="0"/>
          </a:xfrm>
          <a:prstGeom prst="straightConnector1">
            <a:avLst/>
          </a:prstGeom>
          <a:noFill/>
          <a:ln w="25400" cap="flat" cmpd="sng">
            <a:solidFill>
              <a:schemeClr val="dk1"/>
            </a:solidFill>
            <a:prstDash val="dot"/>
            <a:miter lim="800000"/>
            <a:headEnd type="none" w="sm" len="sm"/>
            <a:tailEnd type="none" w="sm" len="sm"/>
          </a:ln>
        </p:spPr>
      </p:cxnSp>
      <p:sp>
        <p:nvSpPr>
          <p:cNvPr id="17" name="Google Shape;290;p14">
            <a:extLst>
              <a:ext uri="{FF2B5EF4-FFF2-40B4-BE49-F238E27FC236}">
                <a16:creationId xmlns:a16="http://schemas.microsoft.com/office/drawing/2014/main" id="{E33F1B42-2CFF-2508-BAD8-7C08F893DF6C}"/>
              </a:ext>
            </a:extLst>
          </p:cNvPr>
          <p:cNvSpPr/>
          <p:nvPr/>
        </p:nvSpPr>
        <p:spPr>
          <a:xfrm>
            <a:off x="1823434" y="5260192"/>
            <a:ext cx="281714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2400" b="1">
                <a:solidFill>
                  <a:schemeClr val="dk1"/>
                </a:solidFill>
                <a:latin typeface="Century Gothic"/>
                <a:ea typeface="Century Gothic"/>
                <a:cs typeface="Century Gothic"/>
                <a:sym typeface="Century Gothic"/>
              </a:rPr>
              <a:t>in the basement</a:t>
            </a:r>
            <a:endParaRPr sz="2400">
              <a:solidFill>
                <a:schemeClr val="dk1"/>
              </a:solidFill>
              <a:latin typeface="Calibri"/>
              <a:ea typeface="Calibri"/>
              <a:cs typeface="Calibri"/>
              <a:sym typeface="Calibri"/>
            </a:endParaRPr>
          </a:p>
        </p:txBody>
      </p:sp>
      <p:sp>
        <p:nvSpPr>
          <p:cNvPr id="18" name="Google Shape;291;p14">
            <a:extLst>
              <a:ext uri="{FF2B5EF4-FFF2-40B4-BE49-F238E27FC236}">
                <a16:creationId xmlns:a16="http://schemas.microsoft.com/office/drawing/2014/main" id="{D1AB57A1-E257-F4A2-39E6-95385F28ED20}"/>
              </a:ext>
            </a:extLst>
          </p:cNvPr>
          <p:cNvSpPr/>
          <p:nvPr/>
        </p:nvSpPr>
        <p:spPr>
          <a:xfrm>
            <a:off x="1639339" y="4658250"/>
            <a:ext cx="311976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2400" b="1">
                <a:solidFill>
                  <a:schemeClr val="dk1"/>
                </a:solidFill>
                <a:latin typeface="Century Gothic"/>
                <a:ea typeface="Century Gothic"/>
                <a:cs typeface="Century Gothic"/>
                <a:sym typeface="Century Gothic"/>
              </a:rPr>
              <a:t>In the morning, </a:t>
            </a:r>
            <a:endParaRPr sz="2400">
              <a:solidFill>
                <a:schemeClr val="dk1"/>
              </a:solidFill>
              <a:latin typeface="Calibri"/>
              <a:ea typeface="Calibri"/>
              <a:cs typeface="Calibri"/>
              <a:sym typeface="Calibri"/>
            </a:endParaRPr>
          </a:p>
        </p:txBody>
      </p: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9" name="TextBox 18">
            <a:extLst>
              <a:ext uri="{FF2B5EF4-FFF2-40B4-BE49-F238E27FC236}">
                <a16:creationId xmlns:a16="http://schemas.microsoft.com/office/drawing/2014/main" id="{97CD4C21-4B98-9ECD-AA26-6041C083C24A}"/>
              </a:ext>
            </a:extLst>
          </p:cNvPr>
          <p:cNvSpPr txBox="1"/>
          <p:nvPr/>
        </p:nvSpPr>
        <p:spPr>
          <a:xfrm>
            <a:off x="457120" y="5893524"/>
            <a:ext cx="9689181" cy="523220"/>
          </a:xfrm>
          <a:prstGeom prst="rect">
            <a:avLst/>
          </a:prstGeom>
          <a:noFill/>
        </p:spPr>
        <p:txBody>
          <a:bodyPr wrap="square" rtlCol="0">
            <a:spAutoFit/>
          </a:bodyPr>
          <a:lstStyle/>
          <a:p>
            <a:r>
              <a:rPr lang="en-AU" sz="2800">
                <a:latin typeface="Century Gothic" panose="020B0502020202020204" pitchFamily="34" charset="0"/>
              </a:rPr>
              <a:t>In the morning, the king felt the gold in the basement.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pic>
        <p:nvPicPr>
          <p:cNvPr id="22" name="Picture 21">
            <a:extLst>
              <a:ext uri="{FF2B5EF4-FFF2-40B4-BE49-F238E27FC236}">
                <a16:creationId xmlns:a16="http://schemas.microsoft.com/office/drawing/2014/main" id="{EF5E30FA-47C1-2A8B-71A0-D7D3B6219F95}"/>
              </a:ext>
            </a:extLst>
          </p:cNvPr>
          <p:cNvPicPr>
            <a:picLocks noChangeAspect="1"/>
          </p:cNvPicPr>
          <p:nvPr/>
        </p:nvPicPr>
        <p:blipFill rotWithShape="1">
          <a:blip r:embed="rId6"/>
          <a:srcRect r="24479" b="14282"/>
          <a:stretch/>
        </p:blipFill>
        <p:spPr>
          <a:xfrm>
            <a:off x="8431319" y="1482371"/>
            <a:ext cx="3432997" cy="2609570"/>
          </a:xfrm>
          <a:prstGeom prst="rect">
            <a:avLst/>
          </a:prstGeom>
        </p:spPr>
      </p:pic>
    </p:spTree>
    <p:extLst>
      <p:ext uri="{BB962C8B-B14F-4D97-AF65-F5344CB8AC3E}">
        <p14:creationId xmlns:p14="http://schemas.microsoft.com/office/powerpoint/2010/main" val="172780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a:latin typeface="Century Gothic" panose="020B0502020202020204" pitchFamily="34" charset="0"/>
              </a:rPr>
              <a:t>Why is this picture an example/not an example of </a:t>
            </a:r>
            <a:r>
              <a:rPr lang="en-AU" sz="1100" u="dotted">
                <a:latin typeface="Century Gothic" panose="020B0502020202020204" pitchFamily="34" charset="0"/>
              </a:rPr>
              <a:t>servants</a:t>
            </a:r>
            <a:r>
              <a:rPr lang="en-AU" sz="1100">
                <a:latin typeface="Century Gothic" panose="020B0502020202020204" pitchFamily="34" charset="0"/>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1200" u="sng">
                <a:solidFill>
                  <a:schemeClr val="tx1"/>
                </a:solidFill>
                <a:latin typeface="Century Gothic" panose="020B0502020202020204" pitchFamily="34" charset="0"/>
              </a:rPr>
              <a:t>	</a:t>
            </a:r>
            <a:r>
              <a:rPr lang="en-AU" sz="1200">
                <a:solidFill>
                  <a:schemeClr val="tx1"/>
                </a:solidFill>
                <a:latin typeface="Century Gothic" panose="020B0502020202020204" pitchFamily="34" charset="0"/>
              </a:rPr>
              <a:t> is/is not an example of </a:t>
            </a:r>
            <a:r>
              <a:rPr lang="en-AU" sz="1200" u="dotted">
                <a:solidFill>
                  <a:schemeClr val="tx1"/>
                </a:solidFill>
                <a:latin typeface="Century Gothic" panose="020B0502020202020204" pitchFamily="34" charset="0"/>
              </a:rPr>
              <a:t>servants</a:t>
            </a:r>
            <a:r>
              <a:rPr lang="en-AU" sz="1200">
                <a:solidFill>
                  <a:schemeClr val="tx1"/>
                </a:solidFill>
                <a:latin typeface="Century Gothic" panose="020B0502020202020204" pitchFamily="34" charset="0"/>
              </a:rPr>
              <a:t> because  </a:t>
            </a:r>
            <a:r>
              <a:rPr lang="en-AU" sz="1200" u="sng">
                <a:solidFill>
                  <a:schemeClr val="tx1"/>
                </a:solidFill>
                <a:latin typeface="Century Gothic" panose="020B0502020202020204" pitchFamily="34" charset="0"/>
              </a:rPr>
              <a:t>	               </a:t>
            </a:r>
            <a:r>
              <a:rPr lang="en-AU" sz="1200">
                <a:solidFill>
                  <a:schemeClr val="tx1"/>
                </a:solidFill>
                <a:latin typeface="Century Gothic" panose="020B0502020202020204" pitchFamily="34" charset="0"/>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algn="ctr"/>
            <a:r>
              <a:rPr lang="en-AU" sz="4000" b="1">
                <a:latin typeface="Century Gothic" panose="020B0502020202020204" pitchFamily="34" charset="0"/>
              </a:rPr>
              <a:t>Example or Non-Example?</a:t>
            </a:r>
          </a:p>
        </p:txBody>
      </p:sp>
      <p:pic>
        <p:nvPicPr>
          <p:cNvPr id="3" name="Picture 2" descr="A person sitting at a desk using a computer&#10;&#10;Description automatically generated">
            <a:extLst>
              <a:ext uri="{FF2B5EF4-FFF2-40B4-BE49-F238E27FC236}">
                <a16:creationId xmlns:a16="http://schemas.microsoft.com/office/drawing/2014/main" id="{7F3E3595-762D-C9C3-8E31-90E3BD0F8D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17620698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3"/>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95773"/>
            <a:ext cx="11734786" cy="5173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Expand simple sentences by adding when and where</a:t>
            </a:r>
          </a:p>
          <a:p>
            <a:pPr marL="457200" marR="0" lvl="0" indent="-457200" algn="l" rtl="0">
              <a:spcBef>
                <a:spcPts val="0"/>
              </a:spcBef>
              <a:spcAft>
                <a:spcPts val="0"/>
              </a:spcAft>
              <a:buClr>
                <a:schemeClr val="dk1"/>
              </a:buClr>
              <a:buSzPts val="1800"/>
              <a:buFont typeface="Calibri"/>
              <a:buAutoNum type="arabicPeriod"/>
            </a:pPr>
            <a:r>
              <a:rPr lang="en-AU" sz="2000">
                <a:solidFill>
                  <a:schemeClr val="dk1"/>
                </a:solidFill>
                <a:latin typeface="Century Gothic"/>
                <a:ea typeface="Century Gothic"/>
                <a:cs typeface="Century Gothic"/>
                <a:sym typeface="Century Gothic"/>
              </a:rPr>
              <a:t>Answer the questions in note form</a:t>
            </a:r>
            <a:endParaRPr lang="en-AU" sz="2000"/>
          </a:p>
          <a:p>
            <a:pPr marL="457200" marR="0" lvl="0" indent="-457200" algn="l" rtl="0">
              <a:spcBef>
                <a:spcPts val="0"/>
              </a:spcBef>
              <a:spcAft>
                <a:spcPts val="0"/>
              </a:spcAft>
              <a:buClr>
                <a:schemeClr val="dk1"/>
              </a:buClr>
              <a:buSzPts val="1800"/>
              <a:buFont typeface="Calibri"/>
              <a:buAutoNum type="arabicPeriod"/>
            </a:pPr>
            <a:r>
              <a:rPr lang="en-AU" sz="2000">
                <a:solidFill>
                  <a:schemeClr val="dk1"/>
                </a:solidFill>
                <a:latin typeface="Century Gothic"/>
                <a:ea typeface="Century Gothic"/>
                <a:cs typeface="Century Gothic"/>
                <a:sym typeface="Century Gothic"/>
              </a:rPr>
              <a:t>Use the notes to say the sentence, in this order:</a:t>
            </a:r>
            <a:endParaRPr lang="en-AU" sz="2000"/>
          </a:p>
          <a:p>
            <a:pPr marL="0" marR="0" lvl="0" indent="0" algn="l" rtl="0">
              <a:spcBef>
                <a:spcPts val="0"/>
              </a:spcBef>
              <a:spcAft>
                <a:spcPts val="0"/>
              </a:spcAft>
              <a:buNone/>
            </a:pPr>
            <a:r>
              <a:rPr lang="en-AU" sz="2000">
                <a:solidFill>
                  <a:schemeClr val="dk1"/>
                </a:solidFill>
                <a:latin typeface="Century Gothic"/>
                <a:ea typeface="Century Gothic"/>
                <a:cs typeface="Century Gothic"/>
                <a:sym typeface="Century Gothic"/>
              </a:rPr>
              <a:t>	 </a:t>
            </a:r>
            <a:r>
              <a:rPr lang="en-AU" sz="2000" b="1">
                <a:solidFill>
                  <a:schemeClr val="accent2">
                    <a:lumMod val="50000"/>
                  </a:schemeClr>
                </a:solidFill>
                <a:latin typeface="Century Gothic"/>
                <a:ea typeface="Century Gothic"/>
                <a:cs typeface="Century Gothic"/>
                <a:sym typeface="Century Gothic"/>
              </a:rPr>
              <a:t>When</a:t>
            </a:r>
            <a:r>
              <a:rPr lang="en-AU" sz="2000" b="1">
                <a:solidFill>
                  <a:schemeClr val="dk1"/>
                </a:solidFill>
                <a:latin typeface="Century Gothic"/>
                <a:ea typeface="Century Gothic"/>
                <a:cs typeface="Century Gothic"/>
                <a:sym typeface="Century Gothic"/>
              </a:rPr>
              <a:t>, </a:t>
            </a:r>
            <a:r>
              <a:rPr lang="en-AU" sz="2000" b="1">
                <a:solidFill>
                  <a:schemeClr val="accent2"/>
                </a:solidFill>
                <a:latin typeface="Century Gothic"/>
                <a:ea typeface="Century Gothic"/>
                <a:cs typeface="Century Gothic"/>
                <a:sym typeface="Century Gothic"/>
              </a:rPr>
              <a:t>who/what</a:t>
            </a:r>
            <a:r>
              <a:rPr lang="en-AU" sz="2000" b="1">
                <a:solidFill>
                  <a:srgbClr val="2F5496"/>
                </a:solidFill>
                <a:latin typeface="Century Gothic"/>
                <a:ea typeface="Century Gothic"/>
                <a:cs typeface="Century Gothic"/>
                <a:sym typeface="Century Gothic"/>
              </a:rPr>
              <a:t> </a:t>
            </a:r>
            <a:r>
              <a:rPr lang="en-AU" sz="2000" b="1">
                <a:solidFill>
                  <a:srgbClr val="00B050"/>
                </a:solidFill>
                <a:latin typeface="Century Gothic"/>
                <a:ea typeface="Century Gothic"/>
                <a:cs typeface="Century Gothic"/>
                <a:sym typeface="Century Gothic"/>
              </a:rPr>
              <a:t>(did) what </a:t>
            </a:r>
            <a:r>
              <a:rPr lang="en-AU" sz="2000" b="1">
                <a:solidFill>
                  <a:srgbClr val="0070C0"/>
                </a:solidFill>
                <a:latin typeface="Century Gothic"/>
                <a:ea typeface="Century Gothic"/>
                <a:cs typeface="Century Gothic"/>
                <a:sym typeface="Century Gothic"/>
              </a:rPr>
              <a:t>where.</a:t>
            </a:r>
            <a:endParaRPr lang="en-AU" sz="2000">
              <a:solidFill>
                <a:srgbClr val="0070C0"/>
              </a:solidFill>
            </a:endParaRPr>
          </a:p>
          <a:p>
            <a:pPr marL="0" marR="0" lvl="0" indent="0" algn="l" rtl="0">
              <a:spcBef>
                <a:spcPts val="0"/>
              </a:spcBef>
              <a:spcAft>
                <a:spcPts val="0"/>
              </a:spcAft>
              <a:buNone/>
            </a:pPr>
            <a:r>
              <a:rPr lang="en-AU" sz="2000">
                <a:solidFill>
                  <a:schemeClr val="dk1"/>
                </a:solidFill>
                <a:latin typeface="Century Gothic"/>
                <a:ea typeface="Century Gothic"/>
                <a:cs typeface="Century Gothic"/>
                <a:sym typeface="Century Gothic"/>
              </a:rPr>
              <a:t>3.    Write your sentence using correct punctuation.</a:t>
            </a:r>
            <a:endParaRPr lang="en-AU" sz="2000"/>
          </a:p>
          <a:p>
            <a:pPr marL="0" marR="0" lvl="0" indent="0" algn="l" rtl="0">
              <a:spcBef>
                <a:spcPts val="0"/>
              </a:spcBef>
              <a:spcAft>
                <a:spcPts val="0"/>
              </a:spcAft>
              <a:buNone/>
            </a:pPr>
            <a:r>
              <a:rPr lang="en-AU" sz="2000">
                <a:solidFill>
                  <a:schemeClr val="dk1"/>
                </a:solidFill>
                <a:latin typeface="Century Gothic"/>
                <a:ea typeface="Century Gothic"/>
                <a:cs typeface="Century Gothic"/>
                <a:sym typeface="Century Gothic"/>
              </a:rPr>
              <a:t>	</a:t>
            </a:r>
            <a:r>
              <a:rPr lang="en-AU" sz="2000" b="1">
                <a:solidFill>
                  <a:schemeClr val="accent2">
                    <a:lumMod val="50000"/>
                  </a:schemeClr>
                </a:solidFill>
                <a:highlight>
                  <a:srgbClr val="FFFF00"/>
                </a:highlight>
                <a:latin typeface="Century Gothic"/>
                <a:ea typeface="Century Gothic"/>
                <a:cs typeface="Century Gothic"/>
                <a:sym typeface="Century Gothic"/>
              </a:rPr>
              <a:t>W</a:t>
            </a:r>
            <a:r>
              <a:rPr lang="en-AU" sz="2000" b="1">
                <a:solidFill>
                  <a:schemeClr val="accent2">
                    <a:lumMod val="50000"/>
                  </a:schemeClr>
                </a:solidFill>
                <a:latin typeface="Century Gothic"/>
                <a:ea typeface="Century Gothic"/>
                <a:cs typeface="Century Gothic"/>
                <a:sym typeface="Century Gothic"/>
              </a:rPr>
              <a:t>hen</a:t>
            </a:r>
            <a:r>
              <a:rPr lang="en-AU" sz="2000" b="1">
                <a:solidFill>
                  <a:schemeClr val="dk1"/>
                </a:solidFill>
                <a:highlight>
                  <a:srgbClr val="FFFF00"/>
                </a:highlight>
                <a:latin typeface="Century Gothic"/>
                <a:ea typeface="Century Gothic"/>
                <a:cs typeface="Century Gothic"/>
                <a:sym typeface="Century Gothic"/>
              </a:rPr>
              <a:t>,</a:t>
            </a:r>
            <a:r>
              <a:rPr lang="en-AU" sz="2000" b="1">
                <a:solidFill>
                  <a:schemeClr val="dk1"/>
                </a:solidFill>
                <a:latin typeface="Century Gothic"/>
                <a:ea typeface="Century Gothic"/>
                <a:cs typeface="Century Gothic"/>
                <a:sym typeface="Century Gothic"/>
              </a:rPr>
              <a:t> </a:t>
            </a:r>
            <a:r>
              <a:rPr lang="en-AU" sz="2000" b="1">
                <a:solidFill>
                  <a:schemeClr val="accent2"/>
                </a:solidFill>
                <a:latin typeface="Century Gothic"/>
                <a:ea typeface="Century Gothic"/>
                <a:cs typeface="Century Gothic"/>
                <a:sym typeface="Century Gothic"/>
              </a:rPr>
              <a:t>who/what</a:t>
            </a:r>
            <a:r>
              <a:rPr lang="en-AU" sz="2000" b="1">
                <a:solidFill>
                  <a:srgbClr val="2F5496"/>
                </a:solidFill>
                <a:latin typeface="Century Gothic"/>
                <a:ea typeface="Century Gothic"/>
                <a:cs typeface="Century Gothic"/>
                <a:sym typeface="Century Gothic"/>
              </a:rPr>
              <a:t> </a:t>
            </a:r>
            <a:r>
              <a:rPr lang="en-AU" sz="2000" b="1">
                <a:solidFill>
                  <a:srgbClr val="00B050"/>
                </a:solidFill>
                <a:latin typeface="Century Gothic"/>
                <a:ea typeface="Century Gothic"/>
                <a:cs typeface="Century Gothic"/>
                <a:sym typeface="Century Gothic"/>
              </a:rPr>
              <a:t>(did) what</a:t>
            </a:r>
            <a:r>
              <a:rPr lang="en-AU" sz="2000" b="1">
                <a:solidFill>
                  <a:schemeClr val="dk1"/>
                </a:solidFill>
                <a:latin typeface="Century Gothic"/>
                <a:ea typeface="Century Gothic"/>
                <a:cs typeface="Century Gothic"/>
                <a:sym typeface="Century Gothic"/>
              </a:rPr>
              <a:t> </a:t>
            </a:r>
            <a:r>
              <a:rPr lang="en-AU" sz="2000" b="1">
                <a:solidFill>
                  <a:srgbClr val="0070C0"/>
                </a:solidFill>
                <a:latin typeface="Century Gothic"/>
                <a:ea typeface="Century Gothic"/>
                <a:cs typeface="Century Gothic"/>
                <a:sym typeface="Century Gothic"/>
              </a:rPr>
              <a:t>where</a:t>
            </a:r>
            <a:r>
              <a:rPr lang="en-AU" sz="2000" b="1">
                <a:solidFill>
                  <a:srgbClr val="0070C0"/>
                </a:solidFill>
                <a:highlight>
                  <a:srgbClr val="FFFF00"/>
                </a:highlight>
                <a:latin typeface="Century Gothic"/>
                <a:ea typeface="Century Gothic"/>
                <a:cs typeface="Century Gothic"/>
                <a:sym typeface="Century Gothic"/>
              </a:rPr>
              <a:t>.</a:t>
            </a:r>
            <a:endParaRPr lang="en-AU" sz="2000">
              <a:solidFill>
                <a:srgbClr val="0070C0"/>
              </a:solidFill>
            </a:endParaRPr>
          </a:p>
          <a:p>
            <a:pPr marL="0" marR="0" lvl="0" indent="0" algn="l" rtl="0">
              <a:spcBef>
                <a:spcPts val="0"/>
              </a:spcBef>
              <a:spcAft>
                <a:spcPts val="0"/>
              </a:spcAft>
              <a:buNone/>
            </a:pPr>
            <a:r>
              <a:rPr lang="en-AU" sz="2000">
                <a:solidFill>
                  <a:schemeClr val="dk1"/>
                </a:solidFill>
                <a:latin typeface="Century Gothic"/>
                <a:ea typeface="Century Gothic"/>
                <a:cs typeface="Century Gothic"/>
                <a:sym typeface="Century Gothic"/>
              </a:rPr>
              <a:t>4.    Read your sentence – does it sound right? </a:t>
            </a:r>
            <a:endParaRPr lang="en-AU" sz="2000"/>
          </a:p>
          <a:p>
            <a:pPr marL="0" marR="0" lvl="0" indent="0" algn="ctr" defTabSz="914400" rtl="0" eaLnBrk="1" fontAlgn="auto" latinLnBrk="0" hangingPunct="1">
              <a:lnSpc>
                <a:spcPct val="150000"/>
              </a:lnSpc>
              <a:spcBef>
                <a:spcPts val="0"/>
              </a:spcBef>
              <a:spcAft>
                <a:spcPts val="1200"/>
              </a:spcAft>
              <a:buClrTx/>
              <a:buSzTx/>
              <a:buFontTx/>
              <a:buNone/>
              <a:tabLst/>
              <a:defRPr/>
            </a:pPr>
            <a:r>
              <a:rPr lang="en-AU" sz="2800" b="1">
                <a:solidFill>
                  <a:schemeClr val="accent2"/>
                </a:solidFill>
                <a:latin typeface="Century Gothic" panose="020B0502020202020204" pitchFamily="34" charset="0"/>
                <a:ea typeface="Segoe UI Symbol" panose="020B0502040204020203" pitchFamily="34" charset="0"/>
              </a:rPr>
              <a:t>The king </a:t>
            </a:r>
            <a:r>
              <a:rPr lang="en-AU" sz="2800" b="1">
                <a:solidFill>
                  <a:srgbClr val="00B050"/>
                </a:solidFill>
                <a:latin typeface="Century Gothic" panose="020B0502020202020204" pitchFamily="34" charset="0"/>
                <a:ea typeface="Segoe UI Symbol" panose="020B0502040204020203" pitchFamily="34" charset="0"/>
              </a:rPr>
              <a:t>felt the gold.</a:t>
            </a:r>
          </a:p>
          <a:p>
            <a:pPr marL="0" marR="0" lvl="0" indent="0" algn="ctr" defTabSz="914400" rtl="0" eaLnBrk="1" fontAlgn="auto" latinLnBrk="0" hangingPunct="1">
              <a:lnSpc>
                <a:spcPct val="150000"/>
              </a:lnSpc>
              <a:spcBef>
                <a:spcPts val="0"/>
              </a:spcBef>
              <a:spcAft>
                <a:spcPts val="1200"/>
              </a:spcAft>
              <a:buClrTx/>
              <a:buSzTx/>
              <a:buFontTx/>
              <a:buNone/>
              <a:tabLst/>
              <a:defRPr/>
            </a:pPr>
            <a:r>
              <a:rPr lang="en-AU" sz="2800" b="1">
                <a:solidFill>
                  <a:srgbClr val="00B050"/>
                </a:solidFill>
                <a:latin typeface="Century Gothic" panose="020B0502020202020204" pitchFamily="34" charset="0"/>
                <a:ea typeface="Segoe UI Symbol" panose="020B0502040204020203" pitchFamily="34" charset="0"/>
              </a:rPr>
              <a:t> </a:t>
            </a:r>
            <a:endParaRPr kumimoji="0" lang="en-AU" sz="2800" b="1" strike="noStrike" kern="1200" cap="none" spc="0" normalizeH="0" baseline="0" noProof="0">
              <a:ln>
                <a:noFill/>
              </a:ln>
              <a:solidFill>
                <a:srgbClr val="00B05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4" name="Google Shape;287;p14">
            <a:extLst>
              <a:ext uri="{FF2B5EF4-FFF2-40B4-BE49-F238E27FC236}">
                <a16:creationId xmlns:a16="http://schemas.microsoft.com/office/drawing/2014/main" id="{16B2C3F8-BC5A-162E-31D2-200796AD62DF}"/>
              </a:ext>
            </a:extLst>
          </p:cNvPr>
          <p:cNvSpPr txBox="1"/>
          <p:nvPr/>
        </p:nvSpPr>
        <p:spPr>
          <a:xfrm>
            <a:off x="457120" y="4459209"/>
            <a:ext cx="1398140" cy="138499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AU" sz="2800" b="1">
                <a:solidFill>
                  <a:schemeClr val="accent2">
                    <a:lumMod val="50000"/>
                  </a:schemeClr>
                </a:solidFill>
                <a:latin typeface="Century Gothic"/>
                <a:ea typeface="Century Gothic"/>
                <a:cs typeface="Century Gothic"/>
                <a:sym typeface="Century Gothic"/>
              </a:rPr>
              <a:t>When:</a:t>
            </a:r>
            <a:endParaRPr>
              <a:solidFill>
                <a:schemeClr val="accent2">
                  <a:lumMod val="50000"/>
                </a:schemeClr>
              </a:solidFill>
            </a:endParaRPr>
          </a:p>
          <a:p>
            <a:pPr marL="0" marR="0" lvl="0" indent="0" algn="l" rtl="0">
              <a:lnSpc>
                <a:spcPct val="150000"/>
              </a:lnSpc>
              <a:spcBef>
                <a:spcPts val="0"/>
              </a:spcBef>
              <a:spcAft>
                <a:spcPts val="0"/>
              </a:spcAft>
              <a:buNone/>
            </a:pPr>
            <a:r>
              <a:rPr lang="en-AU" sz="2800" b="1">
                <a:solidFill>
                  <a:srgbClr val="0070C0"/>
                </a:solidFill>
                <a:latin typeface="Century Gothic"/>
                <a:ea typeface="Century Gothic"/>
                <a:cs typeface="Century Gothic"/>
                <a:sym typeface="Century Gothic"/>
              </a:rPr>
              <a:t>Where:</a:t>
            </a:r>
            <a:endParaRPr>
              <a:solidFill>
                <a:srgbClr val="0070C0"/>
              </a:solidFill>
            </a:endParaRPr>
          </a:p>
        </p:txBody>
      </p:sp>
      <p:cxnSp>
        <p:nvCxnSpPr>
          <p:cNvPr id="15" name="Google Shape;288;p14">
            <a:extLst>
              <a:ext uri="{FF2B5EF4-FFF2-40B4-BE49-F238E27FC236}">
                <a16:creationId xmlns:a16="http://schemas.microsoft.com/office/drawing/2014/main" id="{12FFCC99-E228-BAFD-385E-0D54D02D907A}"/>
              </a:ext>
            </a:extLst>
          </p:cNvPr>
          <p:cNvCxnSpPr/>
          <p:nvPr/>
        </p:nvCxnSpPr>
        <p:spPr>
          <a:xfrm>
            <a:off x="1639339" y="5029360"/>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16" name="Google Shape;289;p14">
            <a:extLst>
              <a:ext uri="{FF2B5EF4-FFF2-40B4-BE49-F238E27FC236}">
                <a16:creationId xmlns:a16="http://schemas.microsoft.com/office/drawing/2014/main" id="{A74AC7CB-08A9-6621-0807-6A1889DBA7A2}"/>
              </a:ext>
            </a:extLst>
          </p:cNvPr>
          <p:cNvCxnSpPr/>
          <p:nvPr/>
        </p:nvCxnSpPr>
        <p:spPr>
          <a:xfrm>
            <a:off x="1855260" y="5630407"/>
            <a:ext cx="4790423" cy="0"/>
          </a:xfrm>
          <a:prstGeom prst="straightConnector1">
            <a:avLst/>
          </a:prstGeom>
          <a:noFill/>
          <a:ln w="25400" cap="flat" cmpd="sng">
            <a:solidFill>
              <a:schemeClr val="dk1"/>
            </a:solidFill>
            <a:prstDash val="dot"/>
            <a:miter lim="800000"/>
            <a:headEnd type="none" w="sm" len="sm"/>
            <a:tailEnd type="none" w="sm" len="sm"/>
          </a:ln>
        </p:spPr>
      </p:cxn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
        <p:nvSpPr>
          <p:cNvPr id="19" name="TextBox 18">
            <a:extLst>
              <a:ext uri="{FF2B5EF4-FFF2-40B4-BE49-F238E27FC236}">
                <a16:creationId xmlns:a16="http://schemas.microsoft.com/office/drawing/2014/main" id="{97CD4C21-4B98-9ECD-AA26-6041C083C24A}"/>
              </a:ext>
            </a:extLst>
          </p:cNvPr>
          <p:cNvSpPr txBox="1"/>
          <p:nvPr/>
        </p:nvSpPr>
        <p:spPr>
          <a:xfrm>
            <a:off x="3082290" y="5945199"/>
            <a:ext cx="9689181" cy="523220"/>
          </a:xfrm>
          <a:prstGeom prst="rect">
            <a:avLst/>
          </a:prstGeom>
          <a:noFill/>
        </p:spPr>
        <p:txBody>
          <a:bodyPr wrap="square" rtlCol="0">
            <a:spAutoFit/>
          </a:bodyPr>
          <a:lstStyle/>
          <a:p>
            <a:r>
              <a:rPr lang="en-AU" sz="2800">
                <a:latin typeface="Century Gothic" panose="020B0502020202020204" pitchFamily="34" charset="0"/>
              </a:rPr>
              <a:t>, the king felt the gold                           . </a:t>
            </a:r>
          </a:p>
        </p:txBody>
      </p:sp>
      <p:cxnSp>
        <p:nvCxnSpPr>
          <p:cNvPr id="21" name="Straight Connector 20">
            <a:extLst>
              <a:ext uri="{FF2B5EF4-FFF2-40B4-BE49-F238E27FC236}">
                <a16:creationId xmlns:a16="http://schemas.microsoft.com/office/drawing/2014/main" id="{96D7C36E-A2B2-AC37-6151-C02C5B059517}"/>
              </a:ext>
            </a:extLst>
          </p:cNvPr>
          <p:cNvCxnSpPr/>
          <p:nvPr/>
        </p:nvCxnSpPr>
        <p:spPr>
          <a:xfrm>
            <a:off x="537210" y="6416744"/>
            <a:ext cx="9269730" cy="0"/>
          </a:xfrm>
          <a:prstGeom prst="line">
            <a:avLst/>
          </a:prstGeom>
          <a:ln w="28575"/>
        </p:spPr>
        <p:style>
          <a:lnRef idx="1">
            <a:schemeClr val="dk1"/>
          </a:lnRef>
          <a:fillRef idx="0">
            <a:schemeClr val="dk1"/>
          </a:fillRef>
          <a:effectRef idx="0">
            <a:schemeClr val="dk1"/>
          </a:effectRef>
          <a:fontRef idx="minor">
            <a:schemeClr val="tx1"/>
          </a:fontRef>
        </p:style>
      </p:cxnSp>
      <p:pic>
        <p:nvPicPr>
          <p:cNvPr id="22" name="Picture 21">
            <a:extLst>
              <a:ext uri="{FF2B5EF4-FFF2-40B4-BE49-F238E27FC236}">
                <a16:creationId xmlns:a16="http://schemas.microsoft.com/office/drawing/2014/main" id="{EF5E30FA-47C1-2A8B-71A0-D7D3B6219F95}"/>
              </a:ext>
            </a:extLst>
          </p:cNvPr>
          <p:cNvPicPr>
            <a:picLocks noChangeAspect="1"/>
          </p:cNvPicPr>
          <p:nvPr/>
        </p:nvPicPr>
        <p:blipFill rotWithShape="1">
          <a:blip r:embed="rId6"/>
          <a:srcRect r="24479" b="14282"/>
          <a:stretch/>
        </p:blipFill>
        <p:spPr>
          <a:xfrm>
            <a:off x="8431319" y="1482371"/>
            <a:ext cx="3432997" cy="2609570"/>
          </a:xfrm>
          <a:prstGeom prst="rect">
            <a:avLst/>
          </a:prstGeom>
        </p:spPr>
      </p:pic>
    </p:spTree>
    <p:extLst>
      <p:ext uri="{BB962C8B-B14F-4D97-AF65-F5344CB8AC3E}">
        <p14:creationId xmlns:p14="http://schemas.microsoft.com/office/powerpoint/2010/main" val="2567537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King Midas and the Golden Touch Part 2</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6</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r>
              <a:rPr kumimoji="0" lang="en-US" sz="2400" b="0" i="0"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 What are some differences between valuing people or valuing money?</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27929351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fond</a:t>
            </a:r>
          </a:p>
        </p:txBody>
      </p:sp>
      <p:sp>
        <p:nvSpPr>
          <p:cNvPr id="6" name="Oval 5">
            <a:extLst>
              <a:ext uri="{FF2B5EF4-FFF2-40B4-BE49-F238E27FC236}">
                <a16:creationId xmlns:a16="http://schemas.microsoft.com/office/drawing/2014/main" id="{4EED4316-6FEF-42DE-BEA5-29313CDC04AC}"/>
              </a:ext>
            </a:extLst>
          </p:cNvPr>
          <p:cNvSpPr/>
          <p:nvPr/>
        </p:nvSpPr>
        <p:spPr>
          <a:xfrm>
            <a:off x="7794969"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5481485"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4377371"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9FD935F5-CB4A-6C4D-D31A-7FE40D914771}"/>
              </a:ext>
            </a:extLst>
          </p:cNvPr>
          <p:cNvSpPr/>
          <p:nvPr/>
        </p:nvSpPr>
        <p:spPr>
          <a:xfrm>
            <a:off x="6645601"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0534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6000">
                <a:effectLst/>
                <a:latin typeface="Century Gothic" panose="020B0502020202020204" pitchFamily="34" charset="0"/>
                <a:ea typeface="Calibri" panose="020F0502020204030204" pitchFamily="34" charset="0"/>
                <a:cs typeface="Times New Roman" panose="02020603050405020304" pitchFamily="18" charset="0"/>
              </a:rPr>
              <a:t>Fond means to have a strong liking.</a:t>
            </a:r>
            <a:endParaRPr kumimoji="0" lang="en-US" sz="6000" b="0" i="0" u="sng" strike="noStrike" kern="1200" cap="none" spc="0" normalizeH="0" baseline="0" noProof="0">
              <a:ln>
                <a:noFill/>
              </a:ln>
              <a:effectLst/>
              <a:uLnTx/>
              <a:uFillTx/>
              <a:latin typeface="Century Gothic" panose="020B0502020202020204" pitchFamily="34" charset="0"/>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12138417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fond</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fond</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fond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fond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pic>
        <p:nvPicPr>
          <p:cNvPr id="3" name="Picture 2" descr="A person hugging a dog&#10;&#10;Description automatically generated">
            <a:extLst>
              <a:ext uri="{FF2B5EF4-FFF2-40B4-BE49-F238E27FC236}">
                <a16:creationId xmlns:a16="http://schemas.microsoft.com/office/drawing/2014/main" id="{E1F4E256-924E-5B12-223E-8506BD5813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22" y="1700177"/>
            <a:ext cx="5669280" cy="3438144"/>
          </a:xfrm>
          <a:prstGeom prst="rect">
            <a:avLst/>
          </a:prstGeom>
        </p:spPr>
      </p:pic>
      <p:pic>
        <p:nvPicPr>
          <p:cNvPr id="9" name="Picture 8" descr="A child looking out a window&#10;&#10;Description automatically generated">
            <a:extLst>
              <a:ext uri="{FF2B5EF4-FFF2-40B4-BE49-F238E27FC236}">
                <a16:creationId xmlns:a16="http://schemas.microsoft.com/office/drawing/2014/main" id="{84A40AE5-AA04-55D6-82BA-D00AAD0687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1700177"/>
            <a:ext cx="5669280" cy="3438144"/>
          </a:xfrm>
          <a:prstGeom prst="rect">
            <a:avLst/>
          </a:prstGeom>
        </p:spPr>
      </p:pic>
    </p:spTree>
    <p:extLst>
      <p:ext uri="{BB962C8B-B14F-4D97-AF65-F5344CB8AC3E}">
        <p14:creationId xmlns:p14="http://schemas.microsoft.com/office/powerpoint/2010/main" val="18421865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fond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fond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group of people looking at a book&#10;&#10;Description automatically generated">
            <a:extLst>
              <a:ext uri="{FF2B5EF4-FFF2-40B4-BE49-F238E27FC236}">
                <a16:creationId xmlns:a16="http://schemas.microsoft.com/office/drawing/2014/main" id="{FEC66E8C-72CC-0F29-CB31-F4E6E58DC5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99031"/>
            <a:ext cx="5669280" cy="3438144"/>
          </a:xfrm>
          <a:prstGeom prst="rect">
            <a:avLst/>
          </a:prstGeom>
        </p:spPr>
      </p:pic>
    </p:spTree>
    <p:extLst>
      <p:ext uri="{BB962C8B-B14F-4D97-AF65-F5344CB8AC3E}">
        <p14:creationId xmlns:p14="http://schemas.microsoft.com/office/powerpoint/2010/main" val="3768224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fond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fond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 name="Picture 2" descr="A person in a car&#10;&#10;Description automatically generated">
            <a:extLst>
              <a:ext uri="{FF2B5EF4-FFF2-40B4-BE49-F238E27FC236}">
                <a16:creationId xmlns:a16="http://schemas.microsoft.com/office/drawing/2014/main" id="{F3E28869-A515-CA54-6592-63B0CB4109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360" y="1982702"/>
            <a:ext cx="5669280" cy="3438144"/>
          </a:xfrm>
          <a:prstGeom prst="rect">
            <a:avLst/>
          </a:prstGeom>
        </p:spPr>
      </p:pic>
    </p:spTree>
    <p:extLst>
      <p:ext uri="{BB962C8B-B14F-4D97-AF65-F5344CB8AC3E}">
        <p14:creationId xmlns:p14="http://schemas.microsoft.com/office/powerpoint/2010/main" val="17052268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200">
                <a:solidFill>
                  <a:srgbClr val="003A47"/>
                </a:solidFill>
                <a:latin typeface="Century Gothic" panose="020B0502020202020204" pitchFamily="34" charset="0"/>
                <a:cs typeface="Manjari" panose="02000503000000000000" pitchFamily="2" charset="0"/>
              </a:rPr>
              <a:t>Sam was </a:t>
            </a:r>
            <a:r>
              <a:rPr lang="en-US" sz="6200">
                <a:solidFill>
                  <a:srgbClr val="FF0000"/>
                </a:solidFill>
                <a:latin typeface="Century Gothic" panose="020B0502020202020204" pitchFamily="34" charset="0"/>
                <a:cs typeface="Manjari" panose="02000503000000000000" pitchFamily="2" charset="0"/>
              </a:rPr>
              <a:t>fond</a:t>
            </a:r>
            <a:r>
              <a:rPr lang="en-US" sz="6200">
                <a:solidFill>
                  <a:srgbClr val="003A47"/>
                </a:solidFill>
                <a:latin typeface="Century Gothic" panose="020B0502020202020204" pitchFamily="34" charset="0"/>
                <a:cs typeface="Manjari" panose="02000503000000000000" pitchFamily="2" charset="0"/>
              </a:rPr>
              <a:t> of his puppy. </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5350500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king was very </a:t>
            </a:r>
            <a:r>
              <a:rPr kumimoji="0" lang="en-US" sz="6200" b="0" strike="noStrike" kern="1200" cap="none" spc="0" normalizeH="0" baseline="0" noProof="0">
                <a:ln>
                  <a:noFill/>
                </a:ln>
                <a:solidFill>
                  <a:srgbClr val="FF0000"/>
                </a:solidFill>
                <a:effectLst/>
                <a:uLnTx/>
                <a:uFillTx/>
                <a:latin typeface="Century Gothic" panose="020B0502020202020204" pitchFamily="34" charset="0"/>
                <a:ea typeface="+mn-ea"/>
                <a:cs typeface="Manjari" panose="02000503000000000000" pitchFamily="2" charset="0"/>
              </a:rPr>
              <a:t>fond</a:t>
            </a:r>
            <a:r>
              <a:rPr kumimoji="0" lang="en-US" sz="6200" b="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of pie, for it was tasty. </a:t>
            </a:r>
          </a:p>
        </p:txBody>
      </p:sp>
    </p:spTree>
    <p:extLst>
      <p:ext uri="{BB962C8B-B14F-4D97-AF65-F5344CB8AC3E}">
        <p14:creationId xmlns:p14="http://schemas.microsoft.com/office/powerpoint/2010/main" val="36873301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793101" y="1022959"/>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3"/>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4"/>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1" name="TextBox 10">
            <a:extLst>
              <a:ext uri="{FF2B5EF4-FFF2-40B4-BE49-F238E27FC236}">
                <a16:creationId xmlns:a16="http://schemas.microsoft.com/office/drawing/2014/main" id="{8A6663D1-6B27-420F-8443-DCDFDC233D2B}"/>
              </a:ext>
            </a:extLst>
          </p:cNvPr>
          <p:cNvSpPr txBox="1"/>
          <p:nvPr/>
        </p:nvSpPr>
        <p:spPr>
          <a:xfrm>
            <a:off x="793101" y="2222648"/>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If </a:t>
            </a:r>
            <a:r>
              <a:rPr lang="en-US" sz="6200">
                <a:solidFill>
                  <a:srgbClr val="003A47"/>
                </a:solidFill>
                <a:latin typeface="Century Gothic" panose="020B0502020202020204" pitchFamily="34" charset="0"/>
                <a:cs typeface="Manjari" panose="02000503000000000000" pitchFamily="2" charset="0"/>
              </a:rPr>
              <a:t>Bess is </a:t>
            </a:r>
            <a:r>
              <a:rPr lang="en-US" sz="6200">
                <a:solidFill>
                  <a:srgbClr val="FF0000"/>
                </a:solidFill>
                <a:latin typeface="Century Gothic" panose="020B0502020202020204" pitchFamily="34" charset="0"/>
                <a:cs typeface="Manjari" panose="02000503000000000000" pitchFamily="2" charset="0"/>
              </a:rPr>
              <a:t>fond </a:t>
            </a:r>
            <a:r>
              <a:rPr lang="en-US" sz="6200">
                <a:solidFill>
                  <a:srgbClr val="003A47"/>
                </a:solidFill>
                <a:latin typeface="Century Gothic" panose="020B0502020202020204" pitchFamily="34" charset="0"/>
                <a:cs typeface="Manjari" panose="02000503000000000000" pitchFamily="2" charset="0"/>
              </a:rPr>
              <a:t>of her doll, she will play with it often. </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409809221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5161F"/>
      </a:dk2>
      <a:lt2>
        <a:srgbClr val="E7E6E6"/>
      </a:lt2>
      <a:accent1>
        <a:srgbClr val="F6BD24"/>
      </a:accent1>
      <a:accent2>
        <a:srgbClr val="F68802"/>
      </a:accent2>
      <a:accent3>
        <a:srgbClr val="246867"/>
      </a:accent3>
      <a:accent4>
        <a:srgbClr val="05161F"/>
      </a:accent4>
      <a:accent5>
        <a:srgbClr val="920001"/>
      </a:accent5>
      <a:accent6>
        <a:srgbClr val="E05500"/>
      </a:accent6>
      <a:hlink>
        <a:srgbClr val="887800"/>
      </a:hlink>
      <a:folHlink>
        <a:srgbClr val="33000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BE21CDE99D0843B99E5CC617A1DCDE" ma:contentTypeVersion="10" ma:contentTypeDescription="Create a new document." ma:contentTypeScope="" ma:versionID="8886d679cb1ca2026b2921b54be89b66">
  <xsd:schema xmlns:xsd="http://www.w3.org/2001/XMLSchema" xmlns:xs="http://www.w3.org/2001/XMLSchema" xmlns:p="http://schemas.microsoft.com/office/2006/metadata/properties" xmlns:ns2="4d17f8db-6187-415e-9396-351ded7ddd1e" xmlns:ns3="8c1a6a4e-7714-49a3-bd26-7667b9a2ad50" targetNamespace="http://schemas.microsoft.com/office/2006/metadata/properties" ma:root="true" ma:fieldsID="73f09c4eff349f6f08be90f9fc7448e3" ns2:_="" ns3:_="">
    <xsd:import namespace="4d17f8db-6187-415e-9396-351ded7ddd1e"/>
    <xsd:import namespace="8c1a6a4e-7714-49a3-bd26-7667b9a2ad5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17f8db-6187-415e-9396-351ded7ddd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1a6a4e-7714-49a3-bd26-7667b9a2ad5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5319E0-8080-4711-B1F5-38A113405CEB}">
  <ds:schemaRefs>
    <ds:schemaRef ds:uri="4d17f8db-6187-415e-9396-351ded7ddd1e"/>
    <ds:schemaRef ds:uri="8c1a6a4e-7714-49a3-bd26-7667b9a2ad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281CCC9-792E-495A-A80F-E8DFB80C77ED}">
  <ds:schemaRefs>
    <ds:schemaRef ds:uri="4d17f8db-6187-415e-9396-351ded7ddd1e"/>
    <ds:schemaRef ds:uri="8c1a6a4e-7714-49a3-bd26-7667b9a2ad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4C565AB-D151-4DF8-B34D-439E586503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21563</Words>
  <Application>Microsoft Office PowerPoint</Application>
  <PresentationFormat>Widescreen</PresentationFormat>
  <Paragraphs>3837</Paragraphs>
  <Slides>359</Slides>
  <Notes>271</Notes>
  <HiddenSlides>21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359</vt:i4>
      </vt:variant>
    </vt:vector>
  </HeadingPairs>
  <TitlesOfParts>
    <vt:vector size="369" baseType="lpstr">
      <vt:lpstr>Arial</vt:lpstr>
      <vt:lpstr>Arial Rounded MT Bold</vt:lpstr>
      <vt:lpstr>Calibri</vt:lpstr>
      <vt:lpstr>Calibri Light</vt:lpstr>
      <vt:lpstr>Century Gothic</vt:lpstr>
      <vt:lpstr>FoundationRegular</vt:lpstr>
      <vt:lpstr>SABeginnersRegular</vt:lpstr>
      <vt:lpstr>Segoe UI Symbol</vt:lpstr>
      <vt:lpstr>Office Theme</vt:lpstr>
      <vt:lpstr>1_Office Theme</vt:lpstr>
      <vt:lpstr>Kings and Queens:  Knowledge Unit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describe what a king or queen does.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identify and describe some royal objects.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describe a royal family.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identify things that make a royal family successful.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describe that kings and queens usually have gold or other treasures.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discuss the difference between valuing people or valuing money.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describe the behaviours that show that kings and queens are royal.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recite Old King Cole.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will revisit what we know so far about kings and queens.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recall details from Sing a Song of Sixpence.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recite Sing a Song of Sixpence.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identify the characters in the Princess and the Pea.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identify the setting of the Princess and the Pea.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describe the characters in Cinderella.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retell the plot of Cinderella.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describe the setting and characters of Snow White and the Seven Miners.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retell the plot of Snow White and the Seven Miners.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Education Western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Insects Core Knowledge Unit</dc:title>
  <dc:creator>WINNING Rebekah [Serpentine Primary School]</dc:creator>
  <cp:lastModifiedBy>LE LIEVRE Stephanie [Serpentine Primary School]</cp:lastModifiedBy>
  <cp:revision>2</cp:revision>
  <cp:lastPrinted>2023-12-11T02:38:52Z</cp:lastPrinted>
  <dcterms:created xsi:type="dcterms:W3CDTF">2022-02-24T05:13:30Z</dcterms:created>
  <dcterms:modified xsi:type="dcterms:W3CDTF">2024-03-15T08:11:16Z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0x010100D7BE21CDE99D0843B99E5CC617A1DCDE</vt:lpwstr>
  </property>
</Properties>
</file>