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theme/theme7.xml" ContentType="application/vnd.openxmlformats-officedocument.theme+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8.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9.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theme/theme10.xml" ContentType="application/vnd.openxmlformats-officedocument.theme+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1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4" r:id="rId6"/>
    <p:sldMasterId id="2147483688" r:id="rId7"/>
    <p:sldMasterId id="2147483702" r:id="rId8"/>
    <p:sldMasterId id="2147483716" r:id="rId9"/>
    <p:sldMasterId id="2147483728" r:id="rId10"/>
    <p:sldMasterId id="2147483743" r:id="rId11"/>
    <p:sldMasterId id="2147483759" r:id="rId12"/>
    <p:sldMasterId id="2147483773" r:id="rId13"/>
    <p:sldMasterId id="2147483787" r:id="rId14"/>
    <p:sldMasterId id="2147483801" r:id="rId15"/>
  </p:sldMasterIdLst>
  <p:notesMasterIdLst>
    <p:notesMasterId r:id="rId388"/>
  </p:notesMasterIdLst>
  <p:sldIdLst>
    <p:sldId id="257" r:id="rId16"/>
    <p:sldId id="1149" r:id="rId17"/>
    <p:sldId id="256" r:id="rId18"/>
    <p:sldId id="2142533951" r:id="rId19"/>
    <p:sldId id="418" r:id="rId20"/>
    <p:sldId id="4516" r:id="rId21"/>
    <p:sldId id="4517" r:id="rId22"/>
    <p:sldId id="4518" r:id="rId23"/>
    <p:sldId id="4519" r:id="rId24"/>
    <p:sldId id="4520" r:id="rId25"/>
    <p:sldId id="4522" r:id="rId26"/>
    <p:sldId id="4523" r:id="rId27"/>
    <p:sldId id="4155" r:id="rId28"/>
    <p:sldId id="1074" r:id="rId29"/>
    <p:sldId id="4650" r:id="rId30"/>
    <p:sldId id="4649" r:id="rId31"/>
    <p:sldId id="4643" r:id="rId32"/>
    <p:sldId id="4651" r:id="rId33"/>
    <p:sldId id="4645" r:id="rId34"/>
    <p:sldId id="4646" r:id="rId35"/>
    <p:sldId id="2142533807" r:id="rId36"/>
    <p:sldId id="2142533811" r:id="rId37"/>
    <p:sldId id="2142533817" r:id="rId38"/>
    <p:sldId id="4829" r:id="rId39"/>
    <p:sldId id="4830" r:id="rId40"/>
    <p:sldId id="4833" r:id="rId41"/>
    <p:sldId id="4832" r:id="rId42"/>
    <p:sldId id="4166" r:id="rId43"/>
    <p:sldId id="4509" r:id="rId44"/>
    <p:sldId id="4510" r:id="rId45"/>
    <p:sldId id="4511" r:id="rId46"/>
    <p:sldId id="4512" r:id="rId47"/>
    <p:sldId id="4154" r:id="rId48"/>
    <p:sldId id="4514" r:id="rId49"/>
    <p:sldId id="4156" r:id="rId50"/>
    <p:sldId id="4152" r:id="rId51"/>
    <p:sldId id="4176" r:id="rId52"/>
    <p:sldId id="4178" r:id="rId53"/>
    <p:sldId id="2142533819" r:id="rId54"/>
    <p:sldId id="2142533821" r:id="rId55"/>
    <p:sldId id="2142533822" r:id="rId56"/>
    <p:sldId id="2142533825" r:id="rId57"/>
    <p:sldId id="4183" r:id="rId58"/>
    <p:sldId id="2142533826" r:id="rId59"/>
    <p:sldId id="266" r:id="rId60"/>
    <p:sldId id="267" r:id="rId61"/>
    <p:sldId id="2142533794" r:id="rId62"/>
    <p:sldId id="271" r:id="rId63"/>
    <p:sldId id="272" r:id="rId64"/>
    <p:sldId id="2142533799" r:id="rId65"/>
    <p:sldId id="4925" r:id="rId66"/>
    <p:sldId id="4186" r:id="rId67"/>
    <p:sldId id="4524" r:id="rId68"/>
    <p:sldId id="4525" r:id="rId69"/>
    <p:sldId id="4526" r:id="rId70"/>
    <p:sldId id="4527" r:id="rId71"/>
    <p:sldId id="4528" r:id="rId72"/>
    <p:sldId id="4529" r:id="rId73"/>
    <p:sldId id="4530" r:id="rId74"/>
    <p:sldId id="4531" r:id="rId75"/>
    <p:sldId id="2142533907" r:id="rId76"/>
    <p:sldId id="2142533908" r:id="rId77"/>
    <p:sldId id="2142533909" r:id="rId78"/>
    <p:sldId id="4198" r:id="rId79"/>
    <p:sldId id="2142533824" r:id="rId80"/>
    <p:sldId id="2142533830" r:id="rId81"/>
    <p:sldId id="2142533831" r:id="rId82"/>
    <p:sldId id="2142533832" r:id="rId83"/>
    <p:sldId id="2142533833" r:id="rId84"/>
    <p:sldId id="4205" r:id="rId85"/>
    <p:sldId id="2142534067" r:id="rId86"/>
    <p:sldId id="4206" r:id="rId87"/>
    <p:sldId id="4532" r:id="rId88"/>
    <p:sldId id="4533" r:id="rId89"/>
    <p:sldId id="4534" r:id="rId90"/>
    <p:sldId id="4535" r:id="rId91"/>
    <p:sldId id="4536" r:id="rId92"/>
    <p:sldId id="4537" r:id="rId93"/>
    <p:sldId id="4538" r:id="rId94"/>
    <p:sldId id="2142533931" r:id="rId95"/>
    <p:sldId id="262" r:id="rId96"/>
    <p:sldId id="2142533932" r:id="rId97"/>
    <p:sldId id="2142533934" r:id="rId98"/>
    <p:sldId id="2142533933" r:id="rId99"/>
    <p:sldId id="4218" r:id="rId100"/>
    <p:sldId id="2142533943" r:id="rId101"/>
    <p:sldId id="2142533938" r:id="rId102"/>
    <p:sldId id="2142533941" r:id="rId103"/>
    <p:sldId id="2142533942" r:id="rId104"/>
    <p:sldId id="2142533834" r:id="rId105"/>
    <p:sldId id="2142533835" r:id="rId106"/>
    <p:sldId id="2142533935" r:id="rId107"/>
    <p:sldId id="2142533837" r:id="rId108"/>
    <p:sldId id="2142533944" r:id="rId109"/>
    <p:sldId id="2142533929" r:id="rId110"/>
    <p:sldId id="4223" r:id="rId111"/>
    <p:sldId id="1127" r:id="rId112"/>
    <p:sldId id="1158" r:id="rId113"/>
    <p:sldId id="4226" r:id="rId114"/>
    <p:sldId id="4540" r:id="rId115"/>
    <p:sldId id="4541" r:id="rId116"/>
    <p:sldId id="4542" r:id="rId117"/>
    <p:sldId id="4543" r:id="rId118"/>
    <p:sldId id="4544" r:id="rId119"/>
    <p:sldId id="4545" r:id="rId120"/>
    <p:sldId id="4546" r:id="rId121"/>
    <p:sldId id="4547" r:id="rId122"/>
    <p:sldId id="2142533945" r:id="rId123"/>
    <p:sldId id="2142533946" r:id="rId124"/>
    <p:sldId id="2142533947" r:id="rId125"/>
    <p:sldId id="2142533948" r:id="rId126"/>
    <p:sldId id="4238" r:id="rId127"/>
    <p:sldId id="2142533838" r:id="rId128"/>
    <p:sldId id="2142533839" r:id="rId129"/>
    <p:sldId id="2142533840" r:id="rId130"/>
    <p:sldId id="2142533949" r:id="rId131"/>
    <p:sldId id="2142533841" r:id="rId132"/>
    <p:sldId id="2142533950" r:id="rId133"/>
    <p:sldId id="4244" r:id="rId134"/>
    <p:sldId id="4245" r:id="rId135"/>
    <p:sldId id="4768" r:id="rId136"/>
    <p:sldId id="4769" r:id="rId137"/>
    <p:sldId id="4770" r:id="rId138"/>
    <p:sldId id="4246" r:id="rId139"/>
    <p:sldId id="4548" r:id="rId140"/>
    <p:sldId id="4549" r:id="rId141"/>
    <p:sldId id="4550" r:id="rId142"/>
    <p:sldId id="4551" r:id="rId143"/>
    <p:sldId id="4552" r:id="rId144"/>
    <p:sldId id="4553" r:id="rId145"/>
    <p:sldId id="4554" r:id="rId146"/>
    <p:sldId id="4555" r:id="rId147"/>
    <p:sldId id="2142533976" r:id="rId148"/>
    <p:sldId id="4258" r:id="rId149"/>
    <p:sldId id="1041" r:id="rId150"/>
    <p:sldId id="2142534058" r:id="rId151"/>
    <p:sldId id="2142534059" r:id="rId152"/>
    <p:sldId id="2142534060" r:id="rId153"/>
    <p:sldId id="2142534061" r:id="rId154"/>
    <p:sldId id="2142534062" r:id="rId155"/>
    <p:sldId id="2142534064" r:id="rId156"/>
    <p:sldId id="2142534063" r:id="rId157"/>
    <p:sldId id="2142534065" r:id="rId158"/>
    <p:sldId id="4263" r:id="rId159"/>
    <p:sldId id="4870" r:id="rId160"/>
    <p:sldId id="4871" r:id="rId161"/>
    <p:sldId id="4872" r:id="rId162"/>
    <p:sldId id="4875" r:id="rId163"/>
    <p:sldId id="4874" r:id="rId164"/>
    <p:sldId id="2142533952" r:id="rId165"/>
    <p:sldId id="2142533953" r:id="rId166"/>
    <p:sldId id="2142533954" r:id="rId167"/>
    <p:sldId id="2142533955" r:id="rId168"/>
    <p:sldId id="2142533956" r:id="rId169"/>
    <p:sldId id="2142533957" r:id="rId170"/>
    <p:sldId id="2142533958" r:id="rId171"/>
    <p:sldId id="2142533959" r:id="rId172"/>
    <p:sldId id="2142533960" r:id="rId173"/>
    <p:sldId id="2142533977" r:id="rId174"/>
    <p:sldId id="2142533978" r:id="rId175"/>
    <p:sldId id="2142533979" r:id="rId176"/>
    <p:sldId id="2142533980" r:id="rId177"/>
    <p:sldId id="2142533964" r:id="rId178"/>
    <p:sldId id="2142533965" r:id="rId179"/>
    <p:sldId id="2142533966" r:id="rId180"/>
    <p:sldId id="2142533967" r:id="rId181"/>
    <p:sldId id="2142533968" r:id="rId182"/>
    <p:sldId id="2142534009" r:id="rId183"/>
    <p:sldId id="2142533969" r:id="rId184"/>
    <p:sldId id="2142534026" r:id="rId185"/>
    <p:sldId id="2142534027" r:id="rId186"/>
    <p:sldId id="2142534028" r:id="rId187"/>
    <p:sldId id="2142533813" r:id="rId188"/>
    <p:sldId id="2142534029" r:id="rId189"/>
    <p:sldId id="2142533814" r:id="rId190"/>
    <p:sldId id="2142534030" r:id="rId191"/>
    <p:sldId id="4266" r:id="rId192"/>
    <p:sldId id="4556" r:id="rId193"/>
    <p:sldId id="4557" r:id="rId194"/>
    <p:sldId id="4558" r:id="rId195"/>
    <p:sldId id="4559" r:id="rId196"/>
    <p:sldId id="4560" r:id="rId197"/>
    <p:sldId id="4561" r:id="rId198"/>
    <p:sldId id="4562" r:id="rId199"/>
    <p:sldId id="4563" r:id="rId200"/>
    <p:sldId id="2142533981" r:id="rId201"/>
    <p:sldId id="2142533982" r:id="rId202"/>
    <p:sldId id="2142533983" r:id="rId203"/>
    <p:sldId id="2142533984" r:id="rId204"/>
    <p:sldId id="4278" r:id="rId205"/>
    <p:sldId id="2142533849" r:id="rId206"/>
    <p:sldId id="2142534036" r:id="rId207"/>
    <p:sldId id="2142534010" r:id="rId208"/>
    <p:sldId id="4283" r:id="rId209"/>
    <p:sldId id="2142534032" r:id="rId210"/>
    <p:sldId id="2142533818" r:id="rId211"/>
    <p:sldId id="2142534033" r:id="rId212"/>
    <p:sldId id="2142534034" r:id="rId213"/>
    <p:sldId id="2142534037" r:id="rId214"/>
    <p:sldId id="2142533820" r:id="rId215"/>
    <p:sldId id="2142534079" r:id="rId216"/>
    <p:sldId id="2142534080" r:id="rId217"/>
    <p:sldId id="2142534081" r:id="rId218"/>
    <p:sldId id="2142534082" r:id="rId219"/>
    <p:sldId id="2142534083" r:id="rId220"/>
    <p:sldId id="2142534084" r:id="rId221"/>
    <p:sldId id="2142534085" r:id="rId222"/>
    <p:sldId id="2142534086" r:id="rId223"/>
    <p:sldId id="2142533789" r:id="rId224"/>
    <p:sldId id="2142534070" r:id="rId225"/>
    <p:sldId id="2142533645" r:id="rId226"/>
    <p:sldId id="2142534068" r:id="rId227"/>
    <p:sldId id="2142534069" r:id="rId228"/>
    <p:sldId id="2142534071" r:id="rId229"/>
    <p:sldId id="2142534072" r:id="rId230"/>
    <p:sldId id="4318" r:id="rId231"/>
    <p:sldId id="4319" r:id="rId232"/>
    <p:sldId id="2142534074" r:id="rId233"/>
    <p:sldId id="2142534075" r:id="rId234"/>
    <p:sldId id="2142534077" r:id="rId235"/>
    <p:sldId id="4324" r:id="rId236"/>
    <p:sldId id="4325" r:id="rId237"/>
    <p:sldId id="4286" r:id="rId238"/>
    <p:sldId id="4564" r:id="rId239"/>
    <p:sldId id="4565" r:id="rId240"/>
    <p:sldId id="4568" r:id="rId241"/>
    <p:sldId id="4570" r:id="rId242"/>
    <p:sldId id="4571" r:id="rId243"/>
    <p:sldId id="2142533985" r:id="rId244"/>
    <p:sldId id="2142533986" r:id="rId245"/>
    <p:sldId id="2142533987" r:id="rId246"/>
    <p:sldId id="2142533988" r:id="rId247"/>
    <p:sldId id="4298" r:id="rId248"/>
    <p:sldId id="2142533850" r:id="rId249"/>
    <p:sldId id="2142533851" r:id="rId250"/>
    <p:sldId id="2142533852" r:id="rId251"/>
    <p:sldId id="2142533853" r:id="rId252"/>
    <p:sldId id="2142534011" r:id="rId253"/>
    <p:sldId id="4303" r:id="rId254"/>
    <p:sldId id="2142533800" r:id="rId255"/>
    <p:sldId id="2142533801" r:id="rId256"/>
    <p:sldId id="2142533802" r:id="rId257"/>
    <p:sldId id="2142533806" r:id="rId258"/>
    <p:sldId id="2142533805" r:id="rId259"/>
    <p:sldId id="4326" r:id="rId260"/>
    <p:sldId id="4572" r:id="rId261"/>
    <p:sldId id="4573" r:id="rId262"/>
    <p:sldId id="4574" r:id="rId263"/>
    <p:sldId id="4575" r:id="rId264"/>
    <p:sldId id="4576" r:id="rId265"/>
    <p:sldId id="4577" r:id="rId266"/>
    <p:sldId id="4578" r:id="rId267"/>
    <p:sldId id="4579" r:id="rId268"/>
    <p:sldId id="2142533989" r:id="rId269"/>
    <p:sldId id="2142533990" r:id="rId270"/>
    <p:sldId id="2142534039" r:id="rId271"/>
    <p:sldId id="2142533992" r:id="rId272"/>
    <p:sldId id="4338" r:id="rId273"/>
    <p:sldId id="2142533854" r:id="rId274"/>
    <p:sldId id="2142533855" r:id="rId275"/>
    <p:sldId id="2142533857" r:id="rId276"/>
    <p:sldId id="4343" r:id="rId277"/>
    <p:sldId id="4225" r:id="rId278"/>
    <p:sldId id="269" r:id="rId279"/>
    <p:sldId id="4745" r:id="rId280"/>
    <p:sldId id="4746" r:id="rId281"/>
    <p:sldId id="2142534038" r:id="rId282"/>
    <p:sldId id="2142534040" r:id="rId283"/>
    <p:sldId id="4346" r:id="rId284"/>
    <p:sldId id="4580" r:id="rId285"/>
    <p:sldId id="4581" r:id="rId286"/>
    <p:sldId id="4582" r:id="rId287"/>
    <p:sldId id="4583" r:id="rId288"/>
    <p:sldId id="4584" r:id="rId289"/>
    <p:sldId id="4585" r:id="rId290"/>
    <p:sldId id="4586" r:id="rId291"/>
    <p:sldId id="4587" r:id="rId292"/>
    <p:sldId id="2142533993" r:id="rId293"/>
    <p:sldId id="2142533994" r:id="rId294"/>
    <p:sldId id="2142533995" r:id="rId295"/>
    <p:sldId id="2142533996" r:id="rId296"/>
    <p:sldId id="4358" r:id="rId297"/>
    <p:sldId id="2142533858" r:id="rId298"/>
    <p:sldId id="2142533859" r:id="rId299"/>
    <p:sldId id="2142533861" r:id="rId300"/>
    <p:sldId id="2142534041" r:id="rId301"/>
    <p:sldId id="2142534012" r:id="rId302"/>
    <p:sldId id="2142534013" r:id="rId303"/>
    <p:sldId id="4363" r:id="rId304"/>
    <p:sldId id="4365" r:id="rId305"/>
    <p:sldId id="2142534042" r:id="rId306"/>
    <p:sldId id="293" r:id="rId307"/>
    <p:sldId id="4366" r:id="rId308"/>
    <p:sldId id="4588" r:id="rId309"/>
    <p:sldId id="4589" r:id="rId310"/>
    <p:sldId id="4590" r:id="rId311"/>
    <p:sldId id="4591" r:id="rId312"/>
    <p:sldId id="4592" r:id="rId313"/>
    <p:sldId id="4593" r:id="rId314"/>
    <p:sldId id="4594" r:id="rId315"/>
    <p:sldId id="4595" r:id="rId316"/>
    <p:sldId id="2142533998" r:id="rId317"/>
    <p:sldId id="2142533997" r:id="rId318"/>
    <p:sldId id="2142533999" r:id="rId319"/>
    <p:sldId id="2142534000" r:id="rId320"/>
    <p:sldId id="4378" r:id="rId321"/>
    <p:sldId id="299" r:id="rId322"/>
    <p:sldId id="260" r:id="rId323"/>
    <p:sldId id="261" r:id="rId324"/>
    <p:sldId id="2142534015" r:id="rId325"/>
    <p:sldId id="2142534043" r:id="rId326"/>
    <p:sldId id="2142534016" r:id="rId327"/>
    <p:sldId id="2142534017" r:id="rId328"/>
    <p:sldId id="4383" r:id="rId329"/>
    <p:sldId id="4385" r:id="rId330"/>
    <p:sldId id="2142534046" r:id="rId331"/>
    <p:sldId id="2142534044" r:id="rId332"/>
    <p:sldId id="2142534045" r:id="rId333"/>
    <p:sldId id="4406" r:id="rId334"/>
    <p:sldId id="4604" r:id="rId335"/>
    <p:sldId id="4605" r:id="rId336"/>
    <p:sldId id="4606" r:id="rId337"/>
    <p:sldId id="4607" r:id="rId338"/>
    <p:sldId id="4608" r:id="rId339"/>
    <p:sldId id="4609" r:id="rId340"/>
    <p:sldId id="4610" r:id="rId341"/>
    <p:sldId id="4611" r:id="rId342"/>
    <p:sldId id="2142534001" r:id="rId343"/>
    <p:sldId id="2142534002" r:id="rId344"/>
    <p:sldId id="2142534003" r:id="rId345"/>
    <p:sldId id="2142534004" r:id="rId346"/>
    <p:sldId id="4418" r:id="rId347"/>
    <p:sldId id="2142534049" r:id="rId348"/>
    <p:sldId id="2142534050" r:id="rId349"/>
    <p:sldId id="2142534052" r:id="rId350"/>
    <p:sldId id="2142534053" r:id="rId351"/>
    <p:sldId id="2142533869" r:id="rId352"/>
    <p:sldId id="2142534048" r:id="rId353"/>
    <p:sldId id="2142534018" r:id="rId354"/>
    <p:sldId id="4423" r:id="rId355"/>
    <p:sldId id="4425" r:id="rId356"/>
    <p:sldId id="268" r:id="rId357"/>
    <p:sldId id="2142534054" r:id="rId358"/>
    <p:sldId id="4862" r:id="rId359"/>
    <p:sldId id="2142534055" r:id="rId360"/>
    <p:sldId id="2142534056" r:id="rId361"/>
    <p:sldId id="2142534057" r:id="rId362"/>
    <p:sldId id="4868" r:id="rId363"/>
    <p:sldId id="4869" r:id="rId364"/>
    <p:sldId id="4426" r:id="rId365"/>
    <p:sldId id="2142533972" r:id="rId366"/>
    <p:sldId id="4613" r:id="rId367"/>
    <p:sldId id="4614" r:id="rId368"/>
    <p:sldId id="4615" r:id="rId369"/>
    <p:sldId id="4616" r:id="rId370"/>
    <p:sldId id="4618" r:id="rId371"/>
    <p:sldId id="4619" r:id="rId372"/>
    <p:sldId id="2142534005" r:id="rId373"/>
    <p:sldId id="2142534006" r:id="rId374"/>
    <p:sldId id="2142534047" r:id="rId375"/>
    <p:sldId id="2142534008" r:id="rId376"/>
    <p:sldId id="4438" r:id="rId377"/>
    <p:sldId id="2142534019" r:id="rId378"/>
    <p:sldId id="2142534020" r:id="rId379"/>
    <p:sldId id="2142534021" r:id="rId380"/>
    <p:sldId id="2142534022" r:id="rId381"/>
    <p:sldId id="2142534023" r:id="rId382"/>
    <p:sldId id="2142534024" r:id="rId383"/>
    <p:sldId id="2142534025" r:id="rId384"/>
    <p:sldId id="4443" r:id="rId385"/>
    <p:sldId id="4445" r:id="rId386"/>
    <p:sldId id="2142534066" r:id="rId38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4CFF7C4-366F-425C-9965-39D7735AED38}">
          <p14:sldIdLst>
            <p14:sldId id="257"/>
            <p14:sldId id="1149"/>
            <p14:sldId id="256"/>
            <p14:sldId id="2142533951"/>
          </p14:sldIdLst>
        </p14:section>
        <p14:section name="Lesson 1" id="{13810310-66B3-4B4A-B3A5-FC126C3DF58C}">
          <p14:sldIdLst>
            <p14:sldId id="418"/>
            <p14:sldId id="4516"/>
            <p14:sldId id="4517"/>
            <p14:sldId id="4518"/>
            <p14:sldId id="4519"/>
            <p14:sldId id="4520"/>
            <p14:sldId id="4522"/>
            <p14:sldId id="4523"/>
            <p14:sldId id="4155"/>
            <p14:sldId id="1074"/>
            <p14:sldId id="4650"/>
            <p14:sldId id="4649"/>
            <p14:sldId id="4643"/>
            <p14:sldId id="4651"/>
            <p14:sldId id="4645"/>
            <p14:sldId id="4646"/>
            <p14:sldId id="2142533807"/>
            <p14:sldId id="2142533811"/>
            <p14:sldId id="2142533817"/>
            <p14:sldId id="4829"/>
            <p14:sldId id="4830"/>
            <p14:sldId id="4833"/>
            <p14:sldId id="4832"/>
          </p14:sldIdLst>
        </p14:section>
        <p14:section name="Lesson 2" id="{51C44F2B-A9CB-4D92-8AE2-1295B69366C3}">
          <p14:sldIdLst>
            <p14:sldId id="4166"/>
            <p14:sldId id="4509"/>
            <p14:sldId id="4510"/>
            <p14:sldId id="4511"/>
            <p14:sldId id="4512"/>
            <p14:sldId id="4154"/>
            <p14:sldId id="4514"/>
            <p14:sldId id="4156"/>
            <p14:sldId id="4152"/>
            <p14:sldId id="4176"/>
            <p14:sldId id="4178"/>
            <p14:sldId id="2142533819"/>
            <p14:sldId id="2142533821"/>
            <p14:sldId id="2142533822"/>
            <p14:sldId id="2142533825"/>
            <p14:sldId id="4183"/>
            <p14:sldId id="2142533826"/>
            <p14:sldId id="266"/>
            <p14:sldId id="267"/>
            <p14:sldId id="2142533794"/>
            <p14:sldId id="271"/>
            <p14:sldId id="272"/>
            <p14:sldId id="2142533799"/>
            <p14:sldId id="4925"/>
          </p14:sldIdLst>
        </p14:section>
        <p14:section name="Lesson 3" id="{12FEF8C8-5096-4F66-AA08-36773D15D3FA}">
          <p14:sldIdLst>
            <p14:sldId id="4186"/>
            <p14:sldId id="4524"/>
            <p14:sldId id="4525"/>
            <p14:sldId id="4526"/>
            <p14:sldId id="4527"/>
            <p14:sldId id="4528"/>
            <p14:sldId id="4529"/>
            <p14:sldId id="4530"/>
            <p14:sldId id="4531"/>
            <p14:sldId id="2142533907"/>
            <p14:sldId id="2142533908"/>
            <p14:sldId id="2142533909"/>
            <p14:sldId id="4198"/>
            <p14:sldId id="2142533824"/>
            <p14:sldId id="2142533830"/>
            <p14:sldId id="2142533831"/>
            <p14:sldId id="2142533832"/>
            <p14:sldId id="2142533833"/>
            <p14:sldId id="4205"/>
            <p14:sldId id="2142534067"/>
          </p14:sldIdLst>
        </p14:section>
        <p14:section name="Lesson 4" id="{98407241-A37D-4456-86F5-039752F4F034}">
          <p14:sldIdLst>
            <p14:sldId id="4206"/>
            <p14:sldId id="4532"/>
            <p14:sldId id="4533"/>
            <p14:sldId id="4534"/>
            <p14:sldId id="4535"/>
            <p14:sldId id="4536"/>
            <p14:sldId id="4537"/>
            <p14:sldId id="4538"/>
            <p14:sldId id="2142533931"/>
            <p14:sldId id="262"/>
            <p14:sldId id="2142533932"/>
            <p14:sldId id="2142533934"/>
            <p14:sldId id="2142533933"/>
            <p14:sldId id="4218"/>
            <p14:sldId id="2142533943"/>
            <p14:sldId id="2142533938"/>
            <p14:sldId id="2142533941"/>
            <p14:sldId id="2142533942"/>
            <p14:sldId id="2142533834"/>
            <p14:sldId id="2142533835"/>
            <p14:sldId id="2142533935"/>
            <p14:sldId id="2142533837"/>
            <p14:sldId id="2142533944"/>
            <p14:sldId id="2142533929"/>
            <p14:sldId id="4223"/>
            <p14:sldId id="1127"/>
            <p14:sldId id="1158"/>
          </p14:sldIdLst>
        </p14:section>
        <p14:section name="Lesson 5" id="{A12341D0-C9E1-47F4-ACD3-7F67723A4B9E}">
          <p14:sldIdLst>
            <p14:sldId id="4226"/>
            <p14:sldId id="4540"/>
            <p14:sldId id="4541"/>
            <p14:sldId id="4542"/>
            <p14:sldId id="4543"/>
            <p14:sldId id="4544"/>
            <p14:sldId id="4545"/>
            <p14:sldId id="4546"/>
            <p14:sldId id="4547"/>
            <p14:sldId id="2142533945"/>
            <p14:sldId id="2142533946"/>
            <p14:sldId id="2142533947"/>
            <p14:sldId id="2142533948"/>
            <p14:sldId id="4238"/>
            <p14:sldId id="2142533838"/>
            <p14:sldId id="2142533839"/>
            <p14:sldId id="2142533840"/>
            <p14:sldId id="2142533949"/>
            <p14:sldId id="2142533841"/>
            <p14:sldId id="2142533950"/>
            <p14:sldId id="4244"/>
            <p14:sldId id="4245"/>
            <p14:sldId id="4768"/>
            <p14:sldId id="4769"/>
            <p14:sldId id="4770"/>
          </p14:sldIdLst>
        </p14:section>
        <p14:section name="Lesson 6" id="{604CFD40-E982-495A-8D5E-D831466E62E1}">
          <p14:sldIdLst>
            <p14:sldId id="4246"/>
            <p14:sldId id="4548"/>
            <p14:sldId id="4549"/>
            <p14:sldId id="4550"/>
            <p14:sldId id="4551"/>
            <p14:sldId id="4552"/>
            <p14:sldId id="4553"/>
            <p14:sldId id="4554"/>
            <p14:sldId id="4555"/>
            <p14:sldId id="2142533976"/>
            <p14:sldId id="4258"/>
            <p14:sldId id="1041"/>
            <p14:sldId id="2142534058"/>
            <p14:sldId id="2142534059"/>
            <p14:sldId id="2142534060"/>
            <p14:sldId id="2142534061"/>
            <p14:sldId id="2142534062"/>
            <p14:sldId id="2142534064"/>
            <p14:sldId id="2142534063"/>
            <p14:sldId id="2142534065"/>
            <p14:sldId id="4263"/>
            <p14:sldId id="4870"/>
            <p14:sldId id="4871"/>
            <p14:sldId id="4872"/>
            <p14:sldId id="4875"/>
            <p14:sldId id="4874"/>
          </p14:sldIdLst>
        </p14:section>
        <p14:section name="Lesson 7" id="{8467C35C-8C35-44D2-8981-7E9F5E80864C}">
          <p14:sldIdLst>
            <p14:sldId id="2142533952"/>
            <p14:sldId id="2142533953"/>
            <p14:sldId id="2142533954"/>
            <p14:sldId id="2142533955"/>
            <p14:sldId id="2142533956"/>
            <p14:sldId id="2142533957"/>
            <p14:sldId id="2142533958"/>
            <p14:sldId id="2142533959"/>
            <p14:sldId id="2142533960"/>
            <p14:sldId id="2142533977"/>
            <p14:sldId id="2142533978"/>
            <p14:sldId id="2142533979"/>
            <p14:sldId id="2142533980"/>
            <p14:sldId id="2142533964"/>
            <p14:sldId id="2142533965"/>
            <p14:sldId id="2142533966"/>
            <p14:sldId id="2142533967"/>
            <p14:sldId id="2142533968"/>
            <p14:sldId id="2142534009"/>
            <p14:sldId id="2142533969"/>
            <p14:sldId id="2142534026"/>
            <p14:sldId id="2142534027"/>
            <p14:sldId id="2142534028"/>
            <p14:sldId id="2142533813"/>
            <p14:sldId id="2142534029"/>
            <p14:sldId id="2142533814"/>
            <p14:sldId id="2142534030"/>
          </p14:sldIdLst>
        </p14:section>
        <p14:section name="Lesson 8" id="{1A2BAB44-2D5D-469C-9BCD-29133A8F8E83}">
          <p14:sldIdLst>
            <p14:sldId id="4266"/>
            <p14:sldId id="4556"/>
            <p14:sldId id="4557"/>
            <p14:sldId id="4558"/>
            <p14:sldId id="4559"/>
            <p14:sldId id="4560"/>
            <p14:sldId id="4561"/>
            <p14:sldId id="4562"/>
            <p14:sldId id="4563"/>
            <p14:sldId id="2142533981"/>
            <p14:sldId id="2142533982"/>
            <p14:sldId id="2142533983"/>
            <p14:sldId id="2142533984"/>
            <p14:sldId id="4278"/>
            <p14:sldId id="2142533849"/>
            <p14:sldId id="2142534036"/>
            <p14:sldId id="2142534010"/>
            <p14:sldId id="4283"/>
            <p14:sldId id="2142534032"/>
            <p14:sldId id="2142533818"/>
            <p14:sldId id="2142534033"/>
            <p14:sldId id="2142534034"/>
            <p14:sldId id="2142534037"/>
          </p14:sldIdLst>
        </p14:section>
        <p14:section name="Lesson 9" id="{3C82EC4E-417F-49DF-A9D5-0471C218F591}">
          <p14:sldIdLst>
            <p14:sldId id="2142533820"/>
            <p14:sldId id="2142534079"/>
            <p14:sldId id="2142534080"/>
            <p14:sldId id="2142534081"/>
            <p14:sldId id="2142534082"/>
            <p14:sldId id="2142534083"/>
            <p14:sldId id="2142534084"/>
            <p14:sldId id="2142534085"/>
            <p14:sldId id="2142534086"/>
            <p14:sldId id="2142533789"/>
            <p14:sldId id="2142534070"/>
            <p14:sldId id="2142533645"/>
            <p14:sldId id="2142534068"/>
            <p14:sldId id="2142534069"/>
            <p14:sldId id="2142534071"/>
            <p14:sldId id="2142534072"/>
            <p14:sldId id="4318"/>
            <p14:sldId id="4319"/>
            <p14:sldId id="2142534074"/>
            <p14:sldId id="2142534075"/>
            <p14:sldId id="2142534077"/>
            <p14:sldId id="4324"/>
            <p14:sldId id="4325"/>
          </p14:sldIdLst>
        </p14:section>
        <p14:section name="Lesson 10" id="{8EC3BAAC-73B8-4D2A-A0CE-029C1DF40F3E}">
          <p14:sldIdLst>
            <p14:sldId id="4286"/>
            <p14:sldId id="4564"/>
            <p14:sldId id="4565"/>
            <p14:sldId id="4568"/>
            <p14:sldId id="4570"/>
            <p14:sldId id="4571"/>
            <p14:sldId id="2142533985"/>
            <p14:sldId id="2142533986"/>
            <p14:sldId id="2142533987"/>
            <p14:sldId id="2142533988"/>
            <p14:sldId id="4298"/>
            <p14:sldId id="2142533850"/>
            <p14:sldId id="2142533851"/>
            <p14:sldId id="2142533852"/>
            <p14:sldId id="2142533853"/>
            <p14:sldId id="2142534011"/>
            <p14:sldId id="4303"/>
            <p14:sldId id="2142533800"/>
            <p14:sldId id="2142533801"/>
            <p14:sldId id="2142533802"/>
            <p14:sldId id="2142533806"/>
            <p14:sldId id="2142533805"/>
          </p14:sldIdLst>
        </p14:section>
        <p14:section name="Lesson 11" id="{6349AFDA-68F9-4B52-8290-F4AF0A54BE0C}">
          <p14:sldIdLst>
            <p14:sldId id="4326"/>
            <p14:sldId id="4572"/>
            <p14:sldId id="4573"/>
            <p14:sldId id="4574"/>
            <p14:sldId id="4575"/>
            <p14:sldId id="4576"/>
            <p14:sldId id="4577"/>
            <p14:sldId id="4578"/>
            <p14:sldId id="4579"/>
            <p14:sldId id="2142533989"/>
            <p14:sldId id="2142533990"/>
            <p14:sldId id="2142534039"/>
            <p14:sldId id="2142533992"/>
            <p14:sldId id="4338"/>
            <p14:sldId id="2142533854"/>
            <p14:sldId id="2142533855"/>
            <p14:sldId id="2142533857"/>
            <p14:sldId id="4343"/>
            <p14:sldId id="4225"/>
            <p14:sldId id="269"/>
            <p14:sldId id="4745"/>
            <p14:sldId id="4746"/>
            <p14:sldId id="2142534038"/>
            <p14:sldId id="2142534040"/>
          </p14:sldIdLst>
        </p14:section>
        <p14:section name="Lesson 12" id="{C866D874-86ED-45DF-AC49-EA7B38626C37}">
          <p14:sldIdLst>
            <p14:sldId id="4346"/>
            <p14:sldId id="4580"/>
            <p14:sldId id="4581"/>
            <p14:sldId id="4582"/>
            <p14:sldId id="4583"/>
            <p14:sldId id="4584"/>
            <p14:sldId id="4585"/>
            <p14:sldId id="4586"/>
            <p14:sldId id="4587"/>
            <p14:sldId id="2142533993"/>
            <p14:sldId id="2142533994"/>
            <p14:sldId id="2142533995"/>
            <p14:sldId id="2142533996"/>
            <p14:sldId id="4358"/>
            <p14:sldId id="2142533858"/>
            <p14:sldId id="2142533859"/>
            <p14:sldId id="2142533861"/>
            <p14:sldId id="2142534041"/>
            <p14:sldId id="2142534012"/>
            <p14:sldId id="2142534013"/>
            <p14:sldId id="4363"/>
            <p14:sldId id="4365"/>
            <p14:sldId id="2142534042"/>
            <p14:sldId id="293"/>
          </p14:sldIdLst>
        </p14:section>
        <p14:section name="Lesson 13" id="{325212C2-286E-4C41-9EF6-FA7BF19DD643}">
          <p14:sldIdLst>
            <p14:sldId id="4366"/>
            <p14:sldId id="4588"/>
            <p14:sldId id="4589"/>
            <p14:sldId id="4590"/>
            <p14:sldId id="4591"/>
            <p14:sldId id="4592"/>
            <p14:sldId id="4593"/>
            <p14:sldId id="4594"/>
            <p14:sldId id="4595"/>
            <p14:sldId id="2142533998"/>
            <p14:sldId id="2142533997"/>
            <p14:sldId id="2142533999"/>
            <p14:sldId id="2142534000"/>
            <p14:sldId id="4378"/>
            <p14:sldId id="299"/>
            <p14:sldId id="260"/>
            <p14:sldId id="261"/>
            <p14:sldId id="2142534015"/>
            <p14:sldId id="2142534043"/>
            <p14:sldId id="2142534016"/>
            <p14:sldId id="2142534017"/>
            <p14:sldId id="4383"/>
            <p14:sldId id="4385"/>
            <p14:sldId id="2142534046"/>
            <p14:sldId id="2142534044"/>
            <p14:sldId id="2142534045"/>
          </p14:sldIdLst>
        </p14:section>
        <p14:section name="Lesson 14" id="{723B82F8-FBA0-4B2C-953D-ADE0BA05B0BB}">
          <p14:sldIdLst>
            <p14:sldId id="4406"/>
            <p14:sldId id="4604"/>
            <p14:sldId id="4605"/>
            <p14:sldId id="4606"/>
            <p14:sldId id="4607"/>
            <p14:sldId id="4608"/>
            <p14:sldId id="4609"/>
            <p14:sldId id="4610"/>
            <p14:sldId id="4611"/>
            <p14:sldId id="2142534001"/>
            <p14:sldId id="2142534002"/>
            <p14:sldId id="2142534003"/>
            <p14:sldId id="2142534004"/>
            <p14:sldId id="4418"/>
            <p14:sldId id="2142534049"/>
            <p14:sldId id="2142534050"/>
            <p14:sldId id="2142534052"/>
            <p14:sldId id="2142534053"/>
            <p14:sldId id="2142533869"/>
            <p14:sldId id="2142534048"/>
            <p14:sldId id="2142534018"/>
            <p14:sldId id="4423"/>
            <p14:sldId id="4425"/>
            <p14:sldId id="268"/>
            <p14:sldId id="2142534054"/>
            <p14:sldId id="4862"/>
            <p14:sldId id="2142534055"/>
            <p14:sldId id="2142534056"/>
            <p14:sldId id="2142534057"/>
            <p14:sldId id="4868"/>
            <p14:sldId id="4869"/>
          </p14:sldIdLst>
        </p14:section>
        <p14:section name="Lesson 15" id="{AE45E182-FDF7-4E1F-ACEF-38040982A3AB}">
          <p14:sldIdLst>
            <p14:sldId id="4426"/>
            <p14:sldId id="2142533972"/>
            <p14:sldId id="4613"/>
            <p14:sldId id="4614"/>
            <p14:sldId id="4615"/>
            <p14:sldId id="4616"/>
            <p14:sldId id="4618"/>
            <p14:sldId id="4619"/>
            <p14:sldId id="2142534005"/>
            <p14:sldId id="2142534006"/>
            <p14:sldId id="2142534047"/>
            <p14:sldId id="2142534008"/>
            <p14:sldId id="4438"/>
            <p14:sldId id="2142534019"/>
            <p14:sldId id="2142534020"/>
            <p14:sldId id="2142534021"/>
            <p14:sldId id="2142534022"/>
            <p14:sldId id="2142534023"/>
            <p14:sldId id="2142534024"/>
            <p14:sldId id="2142534025"/>
            <p14:sldId id="4443"/>
            <p14:sldId id="4445"/>
            <p14:sldId id="2142534066"/>
          </p14:sldIdLst>
        </p14:section>
        <p14:section name="Lesson 16" id="{5BEBAE97-8F8A-4B8B-A9AC-EFAABCB45D26}">
          <p14:sldIdLst/>
        </p14:section>
      </p14:sectionLst>
    </p:ext>
    <p:ext uri="{EFAFB233-063F-42B5-8137-9DF3F51BA10A}">
      <p15:sldGuideLst xmlns:p15="http://schemas.microsoft.com/office/powerpoint/2012/main">
        <p15:guide id="1" orient="horz" pos="2205" userDrawn="1">
          <p15:clr>
            <a:srgbClr val="A4A3A4"/>
          </p15:clr>
        </p15:guide>
        <p15:guide id="2" pos="379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NING Rebekah [Serpentine Primary School]" initials="WR[PS" lastIdx="1" clrIdx="0">
    <p:extLst>
      <p:ext uri="{19B8F6BF-5375-455C-9EA6-DF929625EA0E}">
        <p15:presenceInfo xmlns:p15="http://schemas.microsoft.com/office/powerpoint/2012/main" userId="S::rebekah.winning@education.wa.edu.au::ab551cdd-4214-4153-a566-d700905ea18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51B06"/>
    <a:srgbClr val="E9D8A6"/>
    <a:srgbClr val="3E809A"/>
    <a:srgbClr val="047792"/>
    <a:srgbClr val="003A47"/>
    <a:srgbClr val="E15500"/>
    <a:srgbClr val="930001"/>
    <a:srgbClr val="FF8402"/>
    <a:srgbClr val="39000D"/>
    <a:srgbClr val="8978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6365943-E8ED-D10B-B1EC-29456A0122D6}" v="25" dt="2024-02-19T00:09:36.65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7" d="100"/>
          <a:sy n="77" d="100"/>
        </p:scale>
        <p:origin x="883" y="72"/>
      </p:cViewPr>
      <p:guideLst>
        <p:guide orient="horz" pos="2205"/>
        <p:guide pos="379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2.xml"/><Relationship Id="rId299" Type="http://schemas.openxmlformats.org/officeDocument/2006/relationships/slide" Target="slides/slide284.xml"/><Relationship Id="rId21" Type="http://schemas.openxmlformats.org/officeDocument/2006/relationships/slide" Target="slides/slide6.xml"/><Relationship Id="rId63" Type="http://schemas.openxmlformats.org/officeDocument/2006/relationships/slide" Target="slides/slide48.xml"/><Relationship Id="rId159" Type="http://schemas.openxmlformats.org/officeDocument/2006/relationships/slide" Target="slides/slide144.xml"/><Relationship Id="rId324" Type="http://schemas.openxmlformats.org/officeDocument/2006/relationships/slide" Target="slides/slide309.xml"/><Relationship Id="rId366" Type="http://schemas.openxmlformats.org/officeDocument/2006/relationships/slide" Target="slides/slide351.xml"/><Relationship Id="rId170" Type="http://schemas.openxmlformats.org/officeDocument/2006/relationships/slide" Target="slides/slide155.xml"/><Relationship Id="rId226" Type="http://schemas.openxmlformats.org/officeDocument/2006/relationships/slide" Target="slides/slide211.xml"/><Relationship Id="rId268" Type="http://schemas.openxmlformats.org/officeDocument/2006/relationships/slide" Target="slides/slide253.xml"/><Relationship Id="rId32" Type="http://schemas.openxmlformats.org/officeDocument/2006/relationships/slide" Target="slides/slide17.xml"/><Relationship Id="rId74" Type="http://schemas.openxmlformats.org/officeDocument/2006/relationships/slide" Target="slides/slide59.xml"/><Relationship Id="rId128" Type="http://schemas.openxmlformats.org/officeDocument/2006/relationships/slide" Target="slides/slide113.xml"/><Relationship Id="rId335" Type="http://schemas.openxmlformats.org/officeDocument/2006/relationships/slide" Target="slides/slide320.xml"/><Relationship Id="rId377" Type="http://schemas.openxmlformats.org/officeDocument/2006/relationships/slide" Target="slides/slide362.xml"/><Relationship Id="rId5" Type="http://schemas.openxmlformats.org/officeDocument/2006/relationships/slideMaster" Target="slideMasters/slideMaster2.xml"/><Relationship Id="rId181" Type="http://schemas.openxmlformats.org/officeDocument/2006/relationships/slide" Target="slides/slide166.xml"/><Relationship Id="rId237" Type="http://schemas.openxmlformats.org/officeDocument/2006/relationships/slide" Target="slides/slide222.xml"/><Relationship Id="rId279" Type="http://schemas.openxmlformats.org/officeDocument/2006/relationships/slide" Target="slides/slide264.xml"/><Relationship Id="rId43" Type="http://schemas.openxmlformats.org/officeDocument/2006/relationships/slide" Target="slides/slide28.xml"/><Relationship Id="rId139" Type="http://schemas.openxmlformats.org/officeDocument/2006/relationships/slide" Target="slides/slide124.xml"/><Relationship Id="rId290" Type="http://schemas.openxmlformats.org/officeDocument/2006/relationships/slide" Target="slides/slide275.xml"/><Relationship Id="rId304" Type="http://schemas.openxmlformats.org/officeDocument/2006/relationships/slide" Target="slides/slide289.xml"/><Relationship Id="rId346" Type="http://schemas.openxmlformats.org/officeDocument/2006/relationships/slide" Target="slides/slide331.xml"/><Relationship Id="rId388" Type="http://schemas.openxmlformats.org/officeDocument/2006/relationships/notesMaster" Target="notesMasters/notesMaster1.xml"/><Relationship Id="rId85" Type="http://schemas.openxmlformats.org/officeDocument/2006/relationships/slide" Target="slides/slide70.xml"/><Relationship Id="rId150" Type="http://schemas.openxmlformats.org/officeDocument/2006/relationships/slide" Target="slides/slide135.xml"/><Relationship Id="rId192" Type="http://schemas.openxmlformats.org/officeDocument/2006/relationships/slide" Target="slides/slide177.xml"/><Relationship Id="rId206" Type="http://schemas.openxmlformats.org/officeDocument/2006/relationships/slide" Target="slides/slide191.xml"/><Relationship Id="rId248" Type="http://schemas.openxmlformats.org/officeDocument/2006/relationships/slide" Target="slides/slide233.xml"/><Relationship Id="rId12" Type="http://schemas.openxmlformats.org/officeDocument/2006/relationships/slideMaster" Target="slideMasters/slideMaster9.xml"/><Relationship Id="rId108" Type="http://schemas.openxmlformats.org/officeDocument/2006/relationships/slide" Target="slides/slide93.xml"/><Relationship Id="rId315" Type="http://schemas.openxmlformats.org/officeDocument/2006/relationships/slide" Target="slides/slide300.xml"/><Relationship Id="rId357" Type="http://schemas.openxmlformats.org/officeDocument/2006/relationships/slide" Target="slides/slide342.xml"/><Relationship Id="rId54" Type="http://schemas.openxmlformats.org/officeDocument/2006/relationships/slide" Target="slides/slide39.xml"/><Relationship Id="rId96" Type="http://schemas.openxmlformats.org/officeDocument/2006/relationships/slide" Target="slides/slide81.xml"/><Relationship Id="rId161" Type="http://schemas.openxmlformats.org/officeDocument/2006/relationships/slide" Target="slides/slide146.xml"/><Relationship Id="rId217" Type="http://schemas.openxmlformats.org/officeDocument/2006/relationships/slide" Target="slides/slide202.xml"/><Relationship Id="rId259" Type="http://schemas.openxmlformats.org/officeDocument/2006/relationships/slide" Target="slides/slide244.xml"/><Relationship Id="rId23" Type="http://schemas.openxmlformats.org/officeDocument/2006/relationships/slide" Target="slides/slide8.xml"/><Relationship Id="rId119" Type="http://schemas.openxmlformats.org/officeDocument/2006/relationships/slide" Target="slides/slide104.xml"/><Relationship Id="rId270" Type="http://schemas.openxmlformats.org/officeDocument/2006/relationships/slide" Target="slides/slide255.xml"/><Relationship Id="rId326" Type="http://schemas.openxmlformats.org/officeDocument/2006/relationships/slide" Target="slides/slide311.xml"/><Relationship Id="rId65" Type="http://schemas.openxmlformats.org/officeDocument/2006/relationships/slide" Target="slides/slide50.xml"/><Relationship Id="rId130" Type="http://schemas.openxmlformats.org/officeDocument/2006/relationships/slide" Target="slides/slide115.xml"/><Relationship Id="rId368" Type="http://schemas.openxmlformats.org/officeDocument/2006/relationships/slide" Target="slides/slide353.xml"/><Relationship Id="rId172" Type="http://schemas.openxmlformats.org/officeDocument/2006/relationships/slide" Target="slides/slide157.xml"/><Relationship Id="rId228" Type="http://schemas.openxmlformats.org/officeDocument/2006/relationships/slide" Target="slides/slide213.xml"/><Relationship Id="rId281" Type="http://schemas.openxmlformats.org/officeDocument/2006/relationships/slide" Target="slides/slide266.xml"/><Relationship Id="rId337" Type="http://schemas.openxmlformats.org/officeDocument/2006/relationships/slide" Target="slides/slide322.xml"/><Relationship Id="rId34" Type="http://schemas.openxmlformats.org/officeDocument/2006/relationships/slide" Target="slides/slide19.xml"/><Relationship Id="rId76" Type="http://schemas.openxmlformats.org/officeDocument/2006/relationships/slide" Target="slides/slide61.xml"/><Relationship Id="rId141" Type="http://schemas.openxmlformats.org/officeDocument/2006/relationships/slide" Target="slides/slide126.xml"/><Relationship Id="rId379" Type="http://schemas.openxmlformats.org/officeDocument/2006/relationships/slide" Target="slides/slide364.xml"/><Relationship Id="rId7" Type="http://schemas.openxmlformats.org/officeDocument/2006/relationships/slideMaster" Target="slideMasters/slideMaster4.xml"/><Relationship Id="rId183" Type="http://schemas.openxmlformats.org/officeDocument/2006/relationships/slide" Target="slides/slide168.xml"/><Relationship Id="rId239" Type="http://schemas.openxmlformats.org/officeDocument/2006/relationships/slide" Target="slides/slide224.xml"/><Relationship Id="rId390" Type="http://schemas.openxmlformats.org/officeDocument/2006/relationships/presProps" Target="presProps.xml"/><Relationship Id="rId250" Type="http://schemas.openxmlformats.org/officeDocument/2006/relationships/slide" Target="slides/slide235.xml"/><Relationship Id="rId292" Type="http://schemas.openxmlformats.org/officeDocument/2006/relationships/slide" Target="slides/slide277.xml"/><Relationship Id="rId306" Type="http://schemas.openxmlformats.org/officeDocument/2006/relationships/slide" Target="slides/slide291.xml"/><Relationship Id="rId45" Type="http://schemas.openxmlformats.org/officeDocument/2006/relationships/slide" Target="slides/slide30.xml"/><Relationship Id="rId87" Type="http://schemas.openxmlformats.org/officeDocument/2006/relationships/slide" Target="slides/slide72.xml"/><Relationship Id="rId110" Type="http://schemas.openxmlformats.org/officeDocument/2006/relationships/slide" Target="slides/slide95.xml"/><Relationship Id="rId348" Type="http://schemas.openxmlformats.org/officeDocument/2006/relationships/slide" Target="slides/slide333.xml"/><Relationship Id="rId152" Type="http://schemas.openxmlformats.org/officeDocument/2006/relationships/slide" Target="slides/slide137.xml"/><Relationship Id="rId194" Type="http://schemas.openxmlformats.org/officeDocument/2006/relationships/slide" Target="slides/slide179.xml"/><Relationship Id="rId208" Type="http://schemas.openxmlformats.org/officeDocument/2006/relationships/slide" Target="slides/slide193.xml"/><Relationship Id="rId261" Type="http://schemas.openxmlformats.org/officeDocument/2006/relationships/slide" Target="slides/slide246.xml"/><Relationship Id="rId14" Type="http://schemas.openxmlformats.org/officeDocument/2006/relationships/slideMaster" Target="slideMasters/slideMaster11.xml"/><Relationship Id="rId56" Type="http://schemas.openxmlformats.org/officeDocument/2006/relationships/slide" Target="slides/slide41.xml"/><Relationship Id="rId317" Type="http://schemas.openxmlformats.org/officeDocument/2006/relationships/slide" Target="slides/slide302.xml"/><Relationship Id="rId359" Type="http://schemas.openxmlformats.org/officeDocument/2006/relationships/slide" Target="slides/slide344.xml"/><Relationship Id="rId98" Type="http://schemas.openxmlformats.org/officeDocument/2006/relationships/slide" Target="slides/slide83.xml"/><Relationship Id="rId121" Type="http://schemas.openxmlformats.org/officeDocument/2006/relationships/slide" Target="slides/slide106.xml"/><Relationship Id="rId163" Type="http://schemas.openxmlformats.org/officeDocument/2006/relationships/slide" Target="slides/slide148.xml"/><Relationship Id="rId219" Type="http://schemas.openxmlformats.org/officeDocument/2006/relationships/slide" Target="slides/slide204.xml"/><Relationship Id="rId370" Type="http://schemas.openxmlformats.org/officeDocument/2006/relationships/slide" Target="slides/slide355.xml"/><Relationship Id="rId230" Type="http://schemas.openxmlformats.org/officeDocument/2006/relationships/slide" Target="slides/slide215.xml"/><Relationship Id="rId25" Type="http://schemas.openxmlformats.org/officeDocument/2006/relationships/slide" Target="slides/slide10.xml"/><Relationship Id="rId67" Type="http://schemas.openxmlformats.org/officeDocument/2006/relationships/slide" Target="slides/slide52.xml"/><Relationship Id="rId272" Type="http://schemas.openxmlformats.org/officeDocument/2006/relationships/slide" Target="slides/slide257.xml"/><Relationship Id="rId328" Type="http://schemas.openxmlformats.org/officeDocument/2006/relationships/slide" Target="slides/slide313.xml"/><Relationship Id="rId132" Type="http://schemas.openxmlformats.org/officeDocument/2006/relationships/slide" Target="slides/slide117.xml"/><Relationship Id="rId174" Type="http://schemas.openxmlformats.org/officeDocument/2006/relationships/slide" Target="slides/slide159.xml"/><Relationship Id="rId381" Type="http://schemas.openxmlformats.org/officeDocument/2006/relationships/slide" Target="slides/slide366.xml"/><Relationship Id="rId241" Type="http://schemas.openxmlformats.org/officeDocument/2006/relationships/slide" Target="slides/slide226.xml"/><Relationship Id="rId36" Type="http://schemas.openxmlformats.org/officeDocument/2006/relationships/slide" Target="slides/slide21.xml"/><Relationship Id="rId283" Type="http://schemas.openxmlformats.org/officeDocument/2006/relationships/slide" Target="slides/slide268.xml"/><Relationship Id="rId339" Type="http://schemas.openxmlformats.org/officeDocument/2006/relationships/slide" Target="slides/slide324.xml"/><Relationship Id="rId78" Type="http://schemas.openxmlformats.org/officeDocument/2006/relationships/slide" Target="slides/slide63.xml"/><Relationship Id="rId101" Type="http://schemas.openxmlformats.org/officeDocument/2006/relationships/slide" Target="slides/slide86.xml"/><Relationship Id="rId143" Type="http://schemas.openxmlformats.org/officeDocument/2006/relationships/slide" Target="slides/slide128.xml"/><Relationship Id="rId185" Type="http://schemas.openxmlformats.org/officeDocument/2006/relationships/slide" Target="slides/slide170.xml"/><Relationship Id="rId350" Type="http://schemas.openxmlformats.org/officeDocument/2006/relationships/slide" Target="slides/slide335.xml"/><Relationship Id="rId9" Type="http://schemas.openxmlformats.org/officeDocument/2006/relationships/slideMaster" Target="slideMasters/slideMaster6.xml"/><Relationship Id="rId210" Type="http://schemas.openxmlformats.org/officeDocument/2006/relationships/slide" Target="slides/slide195.xml"/><Relationship Id="rId392" Type="http://schemas.openxmlformats.org/officeDocument/2006/relationships/theme" Target="theme/theme1.xml"/><Relationship Id="rId252" Type="http://schemas.openxmlformats.org/officeDocument/2006/relationships/slide" Target="slides/slide237.xml"/><Relationship Id="rId294" Type="http://schemas.openxmlformats.org/officeDocument/2006/relationships/slide" Target="slides/slide279.xml"/><Relationship Id="rId308" Type="http://schemas.openxmlformats.org/officeDocument/2006/relationships/slide" Target="slides/slide293.xml"/><Relationship Id="rId47" Type="http://schemas.openxmlformats.org/officeDocument/2006/relationships/slide" Target="slides/slide32.xml"/><Relationship Id="rId89" Type="http://schemas.openxmlformats.org/officeDocument/2006/relationships/slide" Target="slides/slide74.xml"/><Relationship Id="rId112" Type="http://schemas.openxmlformats.org/officeDocument/2006/relationships/slide" Target="slides/slide97.xml"/><Relationship Id="rId154" Type="http://schemas.openxmlformats.org/officeDocument/2006/relationships/slide" Target="slides/slide139.xml"/><Relationship Id="rId361" Type="http://schemas.openxmlformats.org/officeDocument/2006/relationships/slide" Target="slides/slide346.xml"/><Relationship Id="rId196" Type="http://schemas.openxmlformats.org/officeDocument/2006/relationships/slide" Target="slides/slide181.xml"/><Relationship Id="rId16" Type="http://schemas.openxmlformats.org/officeDocument/2006/relationships/slide" Target="slides/slide1.xml"/><Relationship Id="rId221" Type="http://schemas.openxmlformats.org/officeDocument/2006/relationships/slide" Target="slides/slide206.xml"/><Relationship Id="rId242" Type="http://schemas.openxmlformats.org/officeDocument/2006/relationships/slide" Target="slides/slide227.xml"/><Relationship Id="rId263" Type="http://schemas.openxmlformats.org/officeDocument/2006/relationships/slide" Target="slides/slide248.xml"/><Relationship Id="rId284" Type="http://schemas.openxmlformats.org/officeDocument/2006/relationships/slide" Target="slides/slide269.xml"/><Relationship Id="rId319" Type="http://schemas.openxmlformats.org/officeDocument/2006/relationships/slide" Target="slides/slide304.xml"/><Relationship Id="rId37" Type="http://schemas.openxmlformats.org/officeDocument/2006/relationships/slide" Target="slides/slide22.xml"/><Relationship Id="rId58" Type="http://schemas.openxmlformats.org/officeDocument/2006/relationships/slide" Target="slides/slide43.xml"/><Relationship Id="rId79" Type="http://schemas.openxmlformats.org/officeDocument/2006/relationships/slide" Target="slides/slide64.xml"/><Relationship Id="rId102" Type="http://schemas.openxmlformats.org/officeDocument/2006/relationships/slide" Target="slides/slide87.xml"/><Relationship Id="rId123" Type="http://schemas.openxmlformats.org/officeDocument/2006/relationships/slide" Target="slides/slide108.xml"/><Relationship Id="rId144" Type="http://schemas.openxmlformats.org/officeDocument/2006/relationships/slide" Target="slides/slide129.xml"/><Relationship Id="rId330" Type="http://schemas.openxmlformats.org/officeDocument/2006/relationships/slide" Target="slides/slide315.xml"/><Relationship Id="rId90" Type="http://schemas.openxmlformats.org/officeDocument/2006/relationships/slide" Target="slides/slide75.xml"/><Relationship Id="rId165" Type="http://schemas.openxmlformats.org/officeDocument/2006/relationships/slide" Target="slides/slide150.xml"/><Relationship Id="rId186" Type="http://schemas.openxmlformats.org/officeDocument/2006/relationships/slide" Target="slides/slide171.xml"/><Relationship Id="rId351" Type="http://schemas.openxmlformats.org/officeDocument/2006/relationships/slide" Target="slides/slide336.xml"/><Relationship Id="rId372" Type="http://schemas.openxmlformats.org/officeDocument/2006/relationships/slide" Target="slides/slide357.xml"/><Relationship Id="rId393" Type="http://schemas.openxmlformats.org/officeDocument/2006/relationships/tableStyles" Target="tableStyles.xml"/><Relationship Id="rId211" Type="http://schemas.openxmlformats.org/officeDocument/2006/relationships/slide" Target="slides/slide196.xml"/><Relationship Id="rId232" Type="http://schemas.openxmlformats.org/officeDocument/2006/relationships/slide" Target="slides/slide217.xml"/><Relationship Id="rId253" Type="http://schemas.openxmlformats.org/officeDocument/2006/relationships/slide" Target="slides/slide238.xml"/><Relationship Id="rId274" Type="http://schemas.openxmlformats.org/officeDocument/2006/relationships/slide" Target="slides/slide259.xml"/><Relationship Id="rId295" Type="http://schemas.openxmlformats.org/officeDocument/2006/relationships/slide" Target="slides/slide280.xml"/><Relationship Id="rId309" Type="http://schemas.openxmlformats.org/officeDocument/2006/relationships/slide" Target="slides/slide294.xml"/><Relationship Id="rId27" Type="http://schemas.openxmlformats.org/officeDocument/2006/relationships/slide" Target="slides/slide12.xml"/><Relationship Id="rId48" Type="http://schemas.openxmlformats.org/officeDocument/2006/relationships/slide" Target="slides/slide33.xml"/><Relationship Id="rId69" Type="http://schemas.openxmlformats.org/officeDocument/2006/relationships/slide" Target="slides/slide54.xml"/><Relationship Id="rId113" Type="http://schemas.openxmlformats.org/officeDocument/2006/relationships/slide" Target="slides/slide98.xml"/><Relationship Id="rId134" Type="http://schemas.openxmlformats.org/officeDocument/2006/relationships/slide" Target="slides/slide119.xml"/><Relationship Id="rId320" Type="http://schemas.openxmlformats.org/officeDocument/2006/relationships/slide" Target="slides/slide305.xml"/><Relationship Id="rId80" Type="http://schemas.openxmlformats.org/officeDocument/2006/relationships/slide" Target="slides/slide65.xml"/><Relationship Id="rId155" Type="http://schemas.openxmlformats.org/officeDocument/2006/relationships/slide" Target="slides/slide140.xml"/><Relationship Id="rId176" Type="http://schemas.openxmlformats.org/officeDocument/2006/relationships/slide" Target="slides/slide161.xml"/><Relationship Id="rId197" Type="http://schemas.openxmlformats.org/officeDocument/2006/relationships/slide" Target="slides/slide182.xml"/><Relationship Id="rId341" Type="http://schemas.openxmlformats.org/officeDocument/2006/relationships/slide" Target="slides/slide326.xml"/><Relationship Id="rId362" Type="http://schemas.openxmlformats.org/officeDocument/2006/relationships/slide" Target="slides/slide347.xml"/><Relationship Id="rId383" Type="http://schemas.openxmlformats.org/officeDocument/2006/relationships/slide" Target="slides/slide368.xml"/><Relationship Id="rId201" Type="http://schemas.openxmlformats.org/officeDocument/2006/relationships/slide" Target="slides/slide186.xml"/><Relationship Id="rId222" Type="http://schemas.openxmlformats.org/officeDocument/2006/relationships/slide" Target="slides/slide207.xml"/><Relationship Id="rId243" Type="http://schemas.openxmlformats.org/officeDocument/2006/relationships/slide" Target="slides/slide228.xml"/><Relationship Id="rId264" Type="http://schemas.openxmlformats.org/officeDocument/2006/relationships/slide" Target="slides/slide249.xml"/><Relationship Id="rId285" Type="http://schemas.openxmlformats.org/officeDocument/2006/relationships/slide" Target="slides/slide270.xml"/><Relationship Id="rId17" Type="http://schemas.openxmlformats.org/officeDocument/2006/relationships/slide" Target="slides/slide2.xml"/><Relationship Id="rId38" Type="http://schemas.openxmlformats.org/officeDocument/2006/relationships/slide" Target="slides/slide23.xml"/><Relationship Id="rId59" Type="http://schemas.openxmlformats.org/officeDocument/2006/relationships/slide" Target="slides/slide44.xml"/><Relationship Id="rId103" Type="http://schemas.openxmlformats.org/officeDocument/2006/relationships/slide" Target="slides/slide88.xml"/><Relationship Id="rId124" Type="http://schemas.openxmlformats.org/officeDocument/2006/relationships/slide" Target="slides/slide109.xml"/><Relationship Id="rId310" Type="http://schemas.openxmlformats.org/officeDocument/2006/relationships/slide" Target="slides/slide295.xml"/><Relationship Id="rId70" Type="http://schemas.openxmlformats.org/officeDocument/2006/relationships/slide" Target="slides/slide55.xml"/><Relationship Id="rId91" Type="http://schemas.openxmlformats.org/officeDocument/2006/relationships/slide" Target="slides/slide76.xml"/><Relationship Id="rId145" Type="http://schemas.openxmlformats.org/officeDocument/2006/relationships/slide" Target="slides/slide130.xml"/><Relationship Id="rId166" Type="http://schemas.openxmlformats.org/officeDocument/2006/relationships/slide" Target="slides/slide151.xml"/><Relationship Id="rId187" Type="http://schemas.openxmlformats.org/officeDocument/2006/relationships/slide" Target="slides/slide172.xml"/><Relationship Id="rId331" Type="http://schemas.openxmlformats.org/officeDocument/2006/relationships/slide" Target="slides/slide316.xml"/><Relationship Id="rId352" Type="http://schemas.openxmlformats.org/officeDocument/2006/relationships/slide" Target="slides/slide337.xml"/><Relationship Id="rId373" Type="http://schemas.openxmlformats.org/officeDocument/2006/relationships/slide" Target="slides/slide358.xml"/><Relationship Id="rId394" Type="http://schemas.microsoft.com/office/2015/10/relationships/revisionInfo" Target="revisionInfo.xml"/><Relationship Id="rId1" Type="http://schemas.openxmlformats.org/officeDocument/2006/relationships/customXml" Target="../customXml/item1.xml"/><Relationship Id="rId212" Type="http://schemas.openxmlformats.org/officeDocument/2006/relationships/slide" Target="slides/slide197.xml"/><Relationship Id="rId233" Type="http://schemas.openxmlformats.org/officeDocument/2006/relationships/slide" Target="slides/slide218.xml"/><Relationship Id="rId254" Type="http://schemas.openxmlformats.org/officeDocument/2006/relationships/slide" Target="slides/slide239.xml"/><Relationship Id="rId28" Type="http://schemas.openxmlformats.org/officeDocument/2006/relationships/slide" Target="slides/slide13.xml"/><Relationship Id="rId49" Type="http://schemas.openxmlformats.org/officeDocument/2006/relationships/slide" Target="slides/slide34.xml"/><Relationship Id="rId114" Type="http://schemas.openxmlformats.org/officeDocument/2006/relationships/slide" Target="slides/slide99.xml"/><Relationship Id="rId275" Type="http://schemas.openxmlformats.org/officeDocument/2006/relationships/slide" Target="slides/slide260.xml"/><Relationship Id="rId296" Type="http://schemas.openxmlformats.org/officeDocument/2006/relationships/slide" Target="slides/slide281.xml"/><Relationship Id="rId300" Type="http://schemas.openxmlformats.org/officeDocument/2006/relationships/slide" Target="slides/slide285.xml"/><Relationship Id="rId60" Type="http://schemas.openxmlformats.org/officeDocument/2006/relationships/slide" Target="slides/slide45.xml"/><Relationship Id="rId81" Type="http://schemas.openxmlformats.org/officeDocument/2006/relationships/slide" Target="slides/slide66.xml"/><Relationship Id="rId135" Type="http://schemas.openxmlformats.org/officeDocument/2006/relationships/slide" Target="slides/slide120.xml"/><Relationship Id="rId156" Type="http://schemas.openxmlformats.org/officeDocument/2006/relationships/slide" Target="slides/slide141.xml"/><Relationship Id="rId177" Type="http://schemas.openxmlformats.org/officeDocument/2006/relationships/slide" Target="slides/slide162.xml"/><Relationship Id="rId198" Type="http://schemas.openxmlformats.org/officeDocument/2006/relationships/slide" Target="slides/slide183.xml"/><Relationship Id="rId321" Type="http://schemas.openxmlformats.org/officeDocument/2006/relationships/slide" Target="slides/slide306.xml"/><Relationship Id="rId342" Type="http://schemas.openxmlformats.org/officeDocument/2006/relationships/slide" Target="slides/slide327.xml"/><Relationship Id="rId363" Type="http://schemas.openxmlformats.org/officeDocument/2006/relationships/slide" Target="slides/slide348.xml"/><Relationship Id="rId384" Type="http://schemas.openxmlformats.org/officeDocument/2006/relationships/slide" Target="slides/slide369.xml"/><Relationship Id="rId202" Type="http://schemas.openxmlformats.org/officeDocument/2006/relationships/slide" Target="slides/slide187.xml"/><Relationship Id="rId223" Type="http://schemas.openxmlformats.org/officeDocument/2006/relationships/slide" Target="slides/slide208.xml"/><Relationship Id="rId244" Type="http://schemas.openxmlformats.org/officeDocument/2006/relationships/slide" Target="slides/slide229.xml"/><Relationship Id="rId18" Type="http://schemas.openxmlformats.org/officeDocument/2006/relationships/slide" Target="slides/slide3.xml"/><Relationship Id="rId39" Type="http://schemas.openxmlformats.org/officeDocument/2006/relationships/slide" Target="slides/slide24.xml"/><Relationship Id="rId265" Type="http://schemas.openxmlformats.org/officeDocument/2006/relationships/slide" Target="slides/slide250.xml"/><Relationship Id="rId286" Type="http://schemas.openxmlformats.org/officeDocument/2006/relationships/slide" Target="slides/slide271.xml"/><Relationship Id="rId50" Type="http://schemas.openxmlformats.org/officeDocument/2006/relationships/slide" Target="slides/slide35.xml"/><Relationship Id="rId104" Type="http://schemas.openxmlformats.org/officeDocument/2006/relationships/slide" Target="slides/slide89.xml"/><Relationship Id="rId125" Type="http://schemas.openxmlformats.org/officeDocument/2006/relationships/slide" Target="slides/slide110.xml"/><Relationship Id="rId146" Type="http://schemas.openxmlformats.org/officeDocument/2006/relationships/slide" Target="slides/slide131.xml"/><Relationship Id="rId167" Type="http://schemas.openxmlformats.org/officeDocument/2006/relationships/slide" Target="slides/slide152.xml"/><Relationship Id="rId188" Type="http://schemas.openxmlformats.org/officeDocument/2006/relationships/slide" Target="slides/slide173.xml"/><Relationship Id="rId311" Type="http://schemas.openxmlformats.org/officeDocument/2006/relationships/slide" Target="slides/slide296.xml"/><Relationship Id="rId332" Type="http://schemas.openxmlformats.org/officeDocument/2006/relationships/slide" Target="slides/slide317.xml"/><Relationship Id="rId353" Type="http://schemas.openxmlformats.org/officeDocument/2006/relationships/slide" Target="slides/slide338.xml"/><Relationship Id="rId374" Type="http://schemas.openxmlformats.org/officeDocument/2006/relationships/slide" Target="slides/slide359.xml"/><Relationship Id="rId71" Type="http://schemas.openxmlformats.org/officeDocument/2006/relationships/slide" Target="slides/slide56.xml"/><Relationship Id="rId92" Type="http://schemas.openxmlformats.org/officeDocument/2006/relationships/slide" Target="slides/slide77.xml"/><Relationship Id="rId213" Type="http://schemas.openxmlformats.org/officeDocument/2006/relationships/slide" Target="slides/slide198.xml"/><Relationship Id="rId234" Type="http://schemas.openxmlformats.org/officeDocument/2006/relationships/slide" Target="slides/slide219.xml"/><Relationship Id="rId2" Type="http://schemas.openxmlformats.org/officeDocument/2006/relationships/customXml" Target="../customXml/item2.xml"/><Relationship Id="rId29" Type="http://schemas.openxmlformats.org/officeDocument/2006/relationships/slide" Target="slides/slide14.xml"/><Relationship Id="rId255" Type="http://schemas.openxmlformats.org/officeDocument/2006/relationships/slide" Target="slides/slide240.xml"/><Relationship Id="rId276" Type="http://schemas.openxmlformats.org/officeDocument/2006/relationships/slide" Target="slides/slide261.xml"/><Relationship Id="rId297" Type="http://schemas.openxmlformats.org/officeDocument/2006/relationships/slide" Target="slides/slide282.xml"/><Relationship Id="rId40" Type="http://schemas.openxmlformats.org/officeDocument/2006/relationships/slide" Target="slides/slide25.xml"/><Relationship Id="rId115" Type="http://schemas.openxmlformats.org/officeDocument/2006/relationships/slide" Target="slides/slide100.xml"/><Relationship Id="rId136" Type="http://schemas.openxmlformats.org/officeDocument/2006/relationships/slide" Target="slides/slide121.xml"/><Relationship Id="rId157" Type="http://schemas.openxmlformats.org/officeDocument/2006/relationships/slide" Target="slides/slide142.xml"/><Relationship Id="rId178" Type="http://schemas.openxmlformats.org/officeDocument/2006/relationships/slide" Target="slides/slide163.xml"/><Relationship Id="rId301" Type="http://schemas.openxmlformats.org/officeDocument/2006/relationships/slide" Target="slides/slide286.xml"/><Relationship Id="rId322" Type="http://schemas.openxmlformats.org/officeDocument/2006/relationships/slide" Target="slides/slide307.xml"/><Relationship Id="rId343" Type="http://schemas.openxmlformats.org/officeDocument/2006/relationships/slide" Target="slides/slide328.xml"/><Relationship Id="rId364" Type="http://schemas.openxmlformats.org/officeDocument/2006/relationships/slide" Target="slides/slide349.xml"/><Relationship Id="rId61" Type="http://schemas.openxmlformats.org/officeDocument/2006/relationships/slide" Target="slides/slide46.xml"/><Relationship Id="rId82" Type="http://schemas.openxmlformats.org/officeDocument/2006/relationships/slide" Target="slides/slide67.xml"/><Relationship Id="rId199" Type="http://schemas.openxmlformats.org/officeDocument/2006/relationships/slide" Target="slides/slide184.xml"/><Relationship Id="rId203" Type="http://schemas.openxmlformats.org/officeDocument/2006/relationships/slide" Target="slides/slide188.xml"/><Relationship Id="rId385" Type="http://schemas.openxmlformats.org/officeDocument/2006/relationships/slide" Target="slides/slide370.xml"/><Relationship Id="rId19" Type="http://schemas.openxmlformats.org/officeDocument/2006/relationships/slide" Target="slides/slide4.xml"/><Relationship Id="rId224" Type="http://schemas.openxmlformats.org/officeDocument/2006/relationships/slide" Target="slides/slide209.xml"/><Relationship Id="rId245" Type="http://schemas.openxmlformats.org/officeDocument/2006/relationships/slide" Target="slides/slide230.xml"/><Relationship Id="rId266" Type="http://schemas.openxmlformats.org/officeDocument/2006/relationships/slide" Target="slides/slide251.xml"/><Relationship Id="rId287" Type="http://schemas.openxmlformats.org/officeDocument/2006/relationships/slide" Target="slides/slide272.xml"/><Relationship Id="rId30" Type="http://schemas.openxmlformats.org/officeDocument/2006/relationships/slide" Target="slides/slide15.xml"/><Relationship Id="rId105" Type="http://schemas.openxmlformats.org/officeDocument/2006/relationships/slide" Target="slides/slide90.xml"/><Relationship Id="rId126" Type="http://schemas.openxmlformats.org/officeDocument/2006/relationships/slide" Target="slides/slide111.xml"/><Relationship Id="rId147" Type="http://schemas.openxmlformats.org/officeDocument/2006/relationships/slide" Target="slides/slide132.xml"/><Relationship Id="rId168" Type="http://schemas.openxmlformats.org/officeDocument/2006/relationships/slide" Target="slides/slide153.xml"/><Relationship Id="rId312" Type="http://schemas.openxmlformats.org/officeDocument/2006/relationships/slide" Target="slides/slide297.xml"/><Relationship Id="rId333" Type="http://schemas.openxmlformats.org/officeDocument/2006/relationships/slide" Target="slides/slide318.xml"/><Relationship Id="rId354" Type="http://schemas.openxmlformats.org/officeDocument/2006/relationships/slide" Target="slides/slide339.xml"/><Relationship Id="rId51" Type="http://schemas.openxmlformats.org/officeDocument/2006/relationships/slide" Target="slides/slide36.xml"/><Relationship Id="rId72" Type="http://schemas.openxmlformats.org/officeDocument/2006/relationships/slide" Target="slides/slide57.xml"/><Relationship Id="rId93" Type="http://schemas.openxmlformats.org/officeDocument/2006/relationships/slide" Target="slides/slide78.xml"/><Relationship Id="rId189" Type="http://schemas.openxmlformats.org/officeDocument/2006/relationships/slide" Target="slides/slide174.xml"/><Relationship Id="rId375" Type="http://schemas.openxmlformats.org/officeDocument/2006/relationships/slide" Target="slides/slide360.xml"/><Relationship Id="rId3" Type="http://schemas.openxmlformats.org/officeDocument/2006/relationships/customXml" Target="../customXml/item3.xml"/><Relationship Id="rId214" Type="http://schemas.openxmlformats.org/officeDocument/2006/relationships/slide" Target="slides/slide199.xml"/><Relationship Id="rId235" Type="http://schemas.openxmlformats.org/officeDocument/2006/relationships/slide" Target="slides/slide220.xml"/><Relationship Id="rId256" Type="http://schemas.openxmlformats.org/officeDocument/2006/relationships/slide" Target="slides/slide241.xml"/><Relationship Id="rId277" Type="http://schemas.openxmlformats.org/officeDocument/2006/relationships/slide" Target="slides/slide262.xml"/><Relationship Id="rId298" Type="http://schemas.openxmlformats.org/officeDocument/2006/relationships/slide" Target="slides/slide283.xml"/><Relationship Id="rId116" Type="http://schemas.openxmlformats.org/officeDocument/2006/relationships/slide" Target="slides/slide101.xml"/><Relationship Id="rId137" Type="http://schemas.openxmlformats.org/officeDocument/2006/relationships/slide" Target="slides/slide122.xml"/><Relationship Id="rId158" Type="http://schemas.openxmlformats.org/officeDocument/2006/relationships/slide" Target="slides/slide143.xml"/><Relationship Id="rId302" Type="http://schemas.openxmlformats.org/officeDocument/2006/relationships/slide" Target="slides/slide287.xml"/><Relationship Id="rId323" Type="http://schemas.openxmlformats.org/officeDocument/2006/relationships/slide" Target="slides/slide308.xml"/><Relationship Id="rId344" Type="http://schemas.openxmlformats.org/officeDocument/2006/relationships/slide" Target="slides/slide329.xml"/><Relationship Id="rId20" Type="http://schemas.openxmlformats.org/officeDocument/2006/relationships/slide" Target="slides/slide5.xml"/><Relationship Id="rId41" Type="http://schemas.openxmlformats.org/officeDocument/2006/relationships/slide" Target="slides/slide26.xml"/><Relationship Id="rId62" Type="http://schemas.openxmlformats.org/officeDocument/2006/relationships/slide" Target="slides/slide47.xml"/><Relationship Id="rId83" Type="http://schemas.openxmlformats.org/officeDocument/2006/relationships/slide" Target="slides/slide68.xml"/><Relationship Id="rId179" Type="http://schemas.openxmlformats.org/officeDocument/2006/relationships/slide" Target="slides/slide164.xml"/><Relationship Id="rId365" Type="http://schemas.openxmlformats.org/officeDocument/2006/relationships/slide" Target="slides/slide350.xml"/><Relationship Id="rId386" Type="http://schemas.openxmlformats.org/officeDocument/2006/relationships/slide" Target="slides/slide371.xml"/><Relationship Id="rId190" Type="http://schemas.openxmlformats.org/officeDocument/2006/relationships/slide" Target="slides/slide175.xml"/><Relationship Id="rId204" Type="http://schemas.openxmlformats.org/officeDocument/2006/relationships/slide" Target="slides/slide189.xml"/><Relationship Id="rId225" Type="http://schemas.openxmlformats.org/officeDocument/2006/relationships/slide" Target="slides/slide210.xml"/><Relationship Id="rId246" Type="http://schemas.openxmlformats.org/officeDocument/2006/relationships/slide" Target="slides/slide231.xml"/><Relationship Id="rId267" Type="http://schemas.openxmlformats.org/officeDocument/2006/relationships/slide" Target="slides/slide252.xml"/><Relationship Id="rId288" Type="http://schemas.openxmlformats.org/officeDocument/2006/relationships/slide" Target="slides/slide273.xml"/><Relationship Id="rId106" Type="http://schemas.openxmlformats.org/officeDocument/2006/relationships/slide" Target="slides/slide91.xml"/><Relationship Id="rId127" Type="http://schemas.openxmlformats.org/officeDocument/2006/relationships/slide" Target="slides/slide112.xml"/><Relationship Id="rId313" Type="http://schemas.openxmlformats.org/officeDocument/2006/relationships/slide" Target="slides/slide298.xml"/><Relationship Id="rId10" Type="http://schemas.openxmlformats.org/officeDocument/2006/relationships/slideMaster" Target="slideMasters/slideMaster7.xml"/><Relationship Id="rId31" Type="http://schemas.openxmlformats.org/officeDocument/2006/relationships/slide" Target="slides/slide16.xml"/><Relationship Id="rId52" Type="http://schemas.openxmlformats.org/officeDocument/2006/relationships/slide" Target="slides/slide37.xml"/><Relationship Id="rId73" Type="http://schemas.openxmlformats.org/officeDocument/2006/relationships/slide" Target="slides/slide58.xml"/><Relationship Id="rId94" Type="http://schemas.openxmlformats.org/officeDocument/2006/relationships/slide" Target="slides/slide79.xml"/><Relationship Id="rId148" Type="http://schemas.openxmlformats.org/officeDocument/2006/relationships/slide" Target="slides/slide133.xml"/><Relationship Id="rId169" Type="http://schemas.openxmlformats.org/officeDocument/2006/relationships/slide" Target="slides/slide154.xml"/><Relationship Id="rId334" Type="http://schemas.openxmlformats.org/officeDocument/2006/relationships/slide" Target="slides/slide319.xml"/><Relationship Id="rId355" Type="http://schemas.openxmlformats.org/officeDocument/2006/relationships/slide" Target="slides/slide340.xml"/><Relationship Id="rId376" Type="http://schemas.openxmlformats.org/officeDocument/2006/relationships/slide" Target="slides/slide361.xml"/><Relationship Id="rId4" Type="http://schemas.openxmlformats.org/officeDocument/2006/relationships/slideMaster" Target="slideMasters/slideMaster1.xml"/><Relationship Id="rId180" Type="http://schemas.openxmlformats.org/officeDocument/2006/relationships/slide" Target="slides/slide165.xml"/><Relationship Id="rId215" Type="http://schemas.openxmlformats.org/officeDocument/2006/relationships/slide" Target="slides/slide200.xml"/><Relationship Id="rId236" Type="http://schemas.openxmlformats.org/officeDocument/2006/relationships/slide" Target="slides/slide221.xml"/><Relationship Id="rId257" Type="http://schemas.openxmlformats.org/officeDocument/2006/relationships/slide" Target="slides/slide242.xml"/><Relationship Id="rId278" Type="http://schemas.openxmlformats.org/officeDocument/2006/relationships/slide" Target="slides/slide263.xml"/><Relationship Id="rId303" Type="http://schemas.openxmlformats.org/officeDocument/2006/relationships/slide" Target="slides/slide288.xml"/><Relationship Id="rId42" Type="http://schemas.openxmlformats.org/officeDocument/2006/relationships/slide" Target="slides/slide27.xml"/><Relationship Id="rId84" Type="http://schemas.openxmlformats.org/officeDocument/2006/relationships/slide" Target="slides/slide69.xml"/><Relationship Id="rId138" Type="http://schemas.openxmlformats.org/officeDocument/2006/relationships/slide" Target="slides/slide123.xml"/><Relationship Id="rId345" Type="http://schemas.openxmlformats.org/officeDocument/2006/relationships/slide" Target="slides/slide330.xml"/><Relationship Id="rId387" Type="http://schemas.openxmlformats.org/officeDocument/2006/relationships/slide" Target="slides/slide372.xml"/><Relationship Id="rId191" Type="http://schemas.openxmlformats.org/officeDocument/2006/relationships/slide" Target="slides/slide176.xml"/><Relationship Id="rId205" Type="http://schemas.openxmlformats.org/officeDocument/2006/relationships/slide" Target="slides/slide190.xml"/><Relationship Id="rId247" Type="http://schemas.openxmlformats.org/officeDocument/2006/relationships/slide" Target="slides/slide232.xml"/><Relationship Id="rId107" Type="http://schemas.openxmlformats.org/officeDocument/2006/relationships/slide" Target="slides/slide92.xml"/><Relationship Id="rId289" Type="http://schemas.openxmlformats.org/officeDocument/2006/relationships/slide" Target="slides/slide274.xml"/><Relationship Id="rId11" Type="http://schemas.openxmlformats.org/officeDocument/2006/relationships/slideMaster" Target="slideMasters/slideMaster8.xml"/><Relationship Id="rId53" Type="http://schemas.openxmlformats.org/officeDocument/2006/relationships/slide" Target="slides/slide38.xml"/><Relationship Id="rId149" Type="http://schemas.openxmlformats.org/officeDocument/2006/relationships/slide" Target="slides/slide134.xml"/><Relationship Id="rId314" Type="http://schemas.openxmlformats.org/officeDocument/2006/relationships/slide" Target="slides/slide299.xml"/><Relationship Id="rId356" Type="http://schemas.openxmlformats.org/officeDocument/2006/relationships/slide" Target="slides/slide341.xml"/><Relationship Id="rId95" Type="http://schemas.openxmlformats.org/officeDocument/2006/relationships/slide" Target="slides/slide80.xml"/><Relationship Id="rId160" Type="http://schemas.openxmlformats.org/officeDocument/2006/relationships/slide" Target="slides/slide145.xml"/><Relationship Id="rId216" Type="http://schemas.openxmlformats.org/officeDocument/2006/relationships/slide" Target="slides/slide201.xml"/><Relationship Id="rId258" Type="http://schemas.openxmlformats.org/officeDocument/2006/relationships/slide" Target="slides/slide243.xml"/><Relationship Id="rId22" Type="http://schemas.openxmlformats.org/officeDocument/2006/relationships/slide" Target="slides/slide7.xml"/><Relationship Id="rId64" Type="http://schemas.openxmlformats.org/officeDocument/2006/relationships/slide" Target="slides/slide49.xml"/><Relationship Id="rId118" Type="http://schemas.openxmlformats.org/officeDocument/2006/relationships/slide" Target="slides/slide103.xml"/><Relationship Id="rId325" Type="http://schemas.openxmlformats.org/officeDocument/2006/relationships/slide" Target="slides/slide310.xml"/><Relationship Id="rId367" Type="http://schemas.openxmlformats.org/officeDocument/2006/relationships/slide" Target="slides/slide352.xml"/><Relationship Id="rId171" Type="http://schemas.openxmlformats.org/officeDocument/2006/relationships/slide" Target="slides/slide156.xml"/><Relationship Id="rId227" Type="http://schemas.openxmlformats.org/officeDocument/2006/relationships/slide" Target="slides/slide212.xml"/><Relationship Id="rId269" Type="http://schemas.openxmlformats.org/officeDocument/2006/relationships/slide" Target="slides/slide254.xml"/><Relationship Id="rId33" Type="http://schemas.openxmlformats.org/officeDocument/2006/relationships/slide" Target="slides/slide18.xml"/><Relationship Id="rId129" Type="http://schemas.openxmlformats.org/officeDocument/2006/relationships/slide" Target="slides/slide114.xml"/><Relationship Id="rId280" Type="http://schemas.openxmlformats.org/officeDocument/2006/relationships/slide" Target="slides/slide265.xml"/><Relationship Id="rId336" Type="http://schemas.openxmlformats.org/officeDocument/2006/relationships/slide" Target="slides/slide321.xml"/><Relationship Id="rId75" Type="http://schemas.openxmlformats.org/officeDocument/2006/relationships/slide" Target="slides/slide60.xml"/><Relationship Id="rId140" Type="http://schemas.openxmlformats.org/officeDocument/2006/relationships/slide" Target="slides/slide125.xml"/><Relationship Id="rId182" Type="http://schemas.openxmlformats.org/officeDocument/2006/relationships/slide" Target="slides/slide167.xml"/><Relationship Id="rId378" Type="http://schemas.openxmlformats.org/officeDocument/2006/relationships/slide" Target="slides/slide363.xml"/><Relationship Id="rId6" Type="http://schemas.openxmlformats.org/officeDocument/2006/relationships/slideMaster" Target="slideMasters/slideMaster3.xml"/><Relationship Id="rId238" Type="http://schemas.openxmlformats.org/officeDocument/2006/relationships/slide" Target="slides/slide223.xml"/><Relationship Id="rId291" Type="http://schemas.openxmlformats.org/officeDocument/2006/relationships/slide" Target="slides/slide276.xml"/><Relationship Id="rId305" Type="http://schemas.openxmlformats.org/officeDocument/2006/relationships/slide" Target="slides/slide290.xml"/><Relationship Id="rId347" Type="http://schemas.openxmlformats.org/officeDocument/2006/relationships/slide" Target="slides/slide332.xml"/><Relationship Id="rId44" Type="http://schemas.openxmlformats.org/officeDocument/2006/relationships/slide" Target="slides/slide29.xml"/><Relationship Id="rId86" Type="http://schemas.openxmlformats.org/officeDocument/2006/relationships/slide" Target="slides/slide71.xml"/><Relationship Id="rId151" Type="http://schemas.openxmlformats.org/officeDocument/2006/relationships/slide" Target="slides/slide136.xml"/><Relationship Id="rId389" Type="http://schemas.openxmlformats.org/officeDocument/2006/relationships/commentAuthors" Target="commentAuthors.xml"/><Relationship Id="rId193" Type="http://schemas.openxmlformats.org/officeDocument/2006/relationships/slide" Target="slides/slide178.xml"/><Relationship Id="rId207" Type="http://schemas.openxmlformats.org/officeDocument/2006/relationships/slide" Target="slides/slide192.xml"/><Relationship Id="rId249" Type="http://schemas.openxmlformats.org/officeDocument/2006/relationships/slide" Target="slides/slide234.xml"/><Relationship Id="rId13" Type="http://schemas.openxmlformats.org/officeDocument/2006/relationships/slideMaster" Target="slideMasters/slideMaster10.xml"/><Relationship Id="rId109" Type="http://schemas.openxmlformats.org/officeDocument/2006/relationships/slide" Target="slides/slide94.xml"/><Relationship Id="rId260" Type="http://schemas.openxmlformats.org/officeDocument/2006/relationships/slide" Target="slides/slide245.xml"/><Relationship Id="rId316" Type="http://schemas.openxmlformats.org/officeDocument/2006/relationships/slide" Target="slides/slide301.xml"/><Relationship Id="rId55" Type="http://schemas.openxmlformats.org/officeDocument/2006/relationships/slide" Target="slides/slide40.xml"/><Relationship Id="rId97" Type="http://schemas.openxmlformats.org/officeDocument/2006/relationships/slide" Target="slides/slide82.xml"/><Relationship Id="rId120" Type="http://schemas.openxmlformats.org/officeDocument/2006/relationships/slide" Target="slides/slide105.xml"/><Relationship Id="rId358" Type="http://schemas.openxmlformats.org/officeDocument/2006/relationships/slide" Target="slides/slide343.xml"/><Relationship Id="rId162" Type="http://schemas.openxmlformats.org/officeDocument/2006/relationships/slide" Target="slides/slide147.xml"/><Relationship Id="rId218" Type="http://schemas.openxmlformats.org/officeDocument/2006/relationships/slide" Target="slides/slide203.xml"/><Relationship Id="rId271" Type="http://schemas.openxmlformats.org/officeDocument/2006/relationships/slide" Target="slides/slide256.xml"/><Relationship Id="rId24" Type="http://schemas.openxmlformats.org/officeDocument/2006/relationships/slide" Target="slides/slide9.xml"/><Relationship Id="rId66" Type="http://schemas.openxmlformats.org/officeDocument/2006/relationships/slide" Target="slides/slide51.xml"/><Relationship Id="rId131" Type="http://schemas.openxmlformats.org/officeDocument/2006/relationships/slide" Target="slides/slide116.xml"/><Relationship Id="rId327" Type="http://schemas.openxmlformats.org/officeDocument/2006/relationships/slide" Target="slides/slide312.xml"/><Relationship Id="rId369" Type="http://schemas.openxmlformats.org/officeDocument/2006/relationships/slide" Target="slides/slide354.xml"/><Relationship Id="rId173" Type="http://schemas.openxmlformats.org/officeDocument/2006/relationships/slide" Target="slides/slide158.xml"/><Relationship Id="rId229" Type="http://schemas.openxmlformats.org/officeDocument/2006/relationships/slide" Target="slides/slide214.xml"/><Relationship Id="rId380" Type="http://schemas.openxmlformats.org/officeDocument/2006/relationships/slide" Target="slides/slide365.xml"/><Relationship Id="rId240" Type="http://schemas.openxmlformats.org/officeDocument/2006/relationships/slide" Target="slides/slide225.xml"/><Relationship Id="rId35" Type="http://schemas.openxmlformats.org/officeDocument/2006/relationships/slide" Target="slides/slide20.xml"/><Relationship Id="rId77" Type="http://schemas.openxmlformats.org/officeDocument/2006/relationships/slide" Target="slides/slide62.xml"/><Relationship Id="rId100" Type="http://schemas.openxmlformats.org/officeDocument/2006/relationships/slide" Target="slides/slide85.xml"/><Relationship Id="rId282" Type="http://schemas.openxmlformats.org/officeDocument/2006/relationships/slide" Target="slides/slide267.xml"/><Relationship Id="rId338" Type="http://schemas.openxmlformats.org/officeDocument/2006/relationships/slide" Target="slides/slide323.xml"/><Relationship Id="rId8" Type="http://schemas.openxmlformats.org/officeDocument/2006/relationships/slideMaster" Target="slideMasters/slideMaster5.xml"/><Relationship Id="rId142" Type="http://schemas.openxmlformats.org/officeDocument/2006/relationships/slide" Target="slides/slide127.xml"/><Relationship Id="rId184" Type="http://schemas.openxmlformats.org/officeDocument/2006/relationships/slide" Target="slides/slide169.xml"/><Relationship Id="rId391" Type="http://schemas.openxmlformats.org/officeDocument/2006/relationships/viewProps" Target="viewProps.xml"/><Relationship Id="rId251" Type="http://schemas.openxmlformats.org/officeDocument/2006/relationships/slide" Target="slides/slide236.xml"/><Relationship Id="rId46" Type="http://schemas.openxmlformats.org/officeDocument/2006/relationships/slide" Target="slides/slide31.xml"/><Relationship Id="rId293" Type="http://schemas.openxmlformats.org/officeDocument/2006/relationships/slide" Target="slides/slide278.xml"/><Relationship Id="rId307" Type="http://schemas.openxmlformats.org/officeDocument/2006/relationships/slide" Target="slides/slide292.xml"/><Relationship Id="rId349" Type="http://schemas.openxmlformats.org/officeDocument/2006/relationships/slide" Target="slides/slide334.xml"/><Relationship Id="rId88" Type="http://schemas.openxmlformats.org/officeDocument/2006/relationships/slide" Target="slides/slide73.xml"/><Relationship Id="rId111" Type="http://schemas.openxmlformats.org/officeDocument/2006/relationships/slide" Target="slides/slide96.xml"/><Relationship Id="rId153" Type="http://schemas.openxmlformats.org/officeDocument/2006/relationships/slide" Target="slides/slide138.xml"/><Relationship Id="rId195" Type="http://schemas.openxmlformats.org/officeDocument/2006/relationships/slide" Target="slides/slide180.xml"/><Relationship Id="rId209" Type="http://schemas.openxmlformats.org/officeDocument/2006/relationships/slide" Target="slides/slide194.xml"/><Relationship Id="rId360" Type="http://schemas.openxmlformats.org/officeDocument/2006/relationships/slide" Target="slides/slide345.xml"/><Relationship Id="rId220" Type="http://schemas.openxmlformats.org/officeDocument/2006/relationships/slide" Target="slides/slide205.xml"/><Relationship Id="rId15" Type="http://schemas.openxmlformats.org/officeDocument/2006/relationships/slideMaster" Target="slideMasters/slideMaster12.xml"/><Relationship Id="rId57" Type="http://schemas.openxmlformats.org/officeDocument/2006/relationships/slide" Target="slides/slide42.xml"/><Relationship Id="rId262" Type="http://schemas.openxmlformats.org/officeDocument/2006/relationships/slide" Target="slides/slide247.xml"/><Relationship Id="rId318" Type="http://schemas.openxmlformats.org/officeDocument/2006/relationships/slide" Target="slides/slide303.xml"/><Relationship Id="rId99" Type="http://schemas.openxmlformats.org/officeDocument/2006/relationships/slide" Target="slides/slide84.xml"/><Relationship Id="rId122" Type="http://schemas.openxmlformats.org/officeDocument/2006/relationships/slide" Target="slides/slide107.xml"/><Relationship Id="rId164" Type="http://schemas.openxmlformats.org/officeDocument/2006/relationships/slide" Target="slides/slide149.xml"/><Relationship Id="rId371" Type="http://schemas.openxmlformats.org/officeDocument/2006/relationships/slide" Target="slides/slide356.xml"/><Relationship Id="rId26" Type="http://schemas.openxmlformats.org/officeDocument/2006/relationships/slide" Target="slides/slide11.xml"/><Relationship Id="rId231" Type="http://schemas.openxmlformats.org/officeDocument/2006/relationships/slide" Target="slides/slide216.xml"/><Relationship Id="rId273" Type="http://schemas.openxmlformats.org/officeDocument/2006/relationships/slide" Target="slides/slide258.xml"/><Relationship Id="rId329" Type="http://schemas.openxmlformats.org/officeDocument/2006/relationships/slide" Target="slides/slide314.xml"/><Relationship Id="rId68" Type="http://schemas.openxmlformats.org/officeDocument/2006/relationships/slide" Target="slides/slide53.xml"/><Relationship Id="rId133" Type="http://schemas.openxmlformats.org/officeDocument/2006/relationships/slide" Target="slides/slide118.xml"/><Relationship Id="rId175" Type="http://schemas.openxmlformats.org/officeDocument/2006/relationships/slide" Target="slides/slide160.xml"/><Relationship Id="rId340" Type="http://schemas.openxmlformats.org/officeDocument/2006/relationships/slide" Target="slides/slide325.xml"/><Relationship Id="rId200" Type="http://schemas.openxmlformats.org/officeDocument/2006/relationships/slide" Target="slides/slide185.xml"/><Relationship Id="rId382" Type="http://schemas.openxmlformats.org/officeDocument/2006/relationships/slide" Target="slides/slide3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9292EC-0CC4-0D4A-B357-B17E98809F01}" type="datetimeFigureOut">
              <a:rPr lang="en-US" smtClean="0"/>
              <a:t>3/2/2024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3662C4-3667-414F-9CC3-66F32C0A97FB}" type="slidenum">
              <a:rPr lang="en-US" smtClean="0"/>
              <a:t>‹#›</a:t>
            </a:fld>
            <a:endParaRPr lang="en-US"/>
          </a:p>
        </p:txBody>
      </p:sp>
    </p:spTree>
    <p:extLst>
      <p:ext uri="{BB962C8B-B14F-4D97-AF65-F5344CB8AC3E}">
        <p14:creationId xmlns:p14="http://schemas.microsoft.com/office/powerpoint/2010/main" val="118942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353.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6546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26</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182153527"/>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989328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46477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047163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292822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1276085"/>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543177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2581631"/>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6489730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3822433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82857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27</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86621134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7886441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8044158"/>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240</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48137063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241</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3842220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242</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1167268494"/>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243</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88911397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244</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339024301"/>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772195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9400191"/>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5028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203162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63920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193630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566021"/>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6293847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8146745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74532979"/>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661890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0632517"/>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44216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778362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512272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48" name="Google Shape;34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2849225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1147836"/>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843795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6649571"/>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366826"/>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843925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204025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29818128"/>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217169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0780007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102446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26374642"/>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767261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636722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625869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436216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9234039"/>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489164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5969274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464251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5001580"/>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77635030"/>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01332216"/>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6456437"/>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
        <p:cNvGrpSpPr/>
        <p:nvPr/>
      </p:nvGrpSpPr>
      <p:grpSpPr>
        <a:xfrm>
          <a:off x="0" y="0"/>
          <a:ext cx="0" cy="0"/>
          <a:chOff x="0" y="0"/>
          <a:chExt cx="0" cy="0"/>
        </a:xfrm>
      </p:grpSpPr>
      <p:sp>
        <p:nvSpPr>
          <p:cNvPr id="150" name="Google Shape;150;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1" name="Google Shape;151;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2" name="Google Shape;152;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AU"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309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7428054"/>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28137310"/>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97236354"/>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3690948"/>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2724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39076988"/>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69603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250748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61429819"/>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8521457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5425136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53011960"/>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137286"/>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43699"/>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925210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90192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05557024"/>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5838344"/>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68348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9877131"/>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2809899"/>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7669710"/>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7491099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4334780"/>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6973746"/>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75429862"/>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51664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703051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62" name="Google Shape;262;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13414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7" name="Google Shape;277;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5"/>
        <p:cNvGrpSpPr/>
        <p:nvPr/>
      </p:nvGrpSpPr>
      <p:grpSpPr>
        <a:xfrm>
          <a:off x="0" y="0"/>
          <a:ext cx="0" cy="0"/>
          <a:chOff x="0" y="0"/>
          <a:chExt cx="0" cy="0"/>
        </a:xfrm>
      </p:grpSpPr>
      <p:sp>
        <p:nvSpPr>
          <p:cNvPr id="306" name="Google Shape;306;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07" name="Google Shape;307;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9252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6"/>
        <p:cNvGrpSpPr/>
        <p:nvPr/>
      </p:nvGrpSpPr>
      <p:grpSpPr>
        <a:xfrm>
          <a:off x="0" y="0"/>
          <a:ext cx="0" cy="0"/>
          <a:chOff x="0" y="0"/>
          <a:chExt cx="0" cy="0"/>
        </a:xfrm>
      </p:grpSpPr>
      <p:sp>
        <p:nvSpPr>
          <p:cNvPr id="337" name="Google Shape;337;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38" name="Google Shape;338;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1"/>
        <p:cNvGrpSpPr/>
        <p:nvPr/>
      </p:nvGrpSpPr>
      <p:grpSpPr>
        <a:xfrm>
          <a:off x="0" y="0"/>
          <a:ext cx="0" cy="0"/>
          <a:chOff x="0" y="0"/>
          <a:chExt cx="0" cy="0"/>
        </a:xfrm>
      </p:grpSpPr>
      <p:sp>
        <p:nvSpPr>
          <p:cNvPr id="352" name="Google Shape;352;p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53" name="Google Shape;353;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398" name="Google Shape;398;p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8675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1639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69850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37124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94005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408230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36223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11502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45352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96033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03037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10891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77076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20278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41386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81698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34233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6441029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875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79262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88281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04338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443423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64888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618442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0879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351715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153806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0099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181207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2581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157787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8473133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234677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0797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18900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986483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143662C4-3667-414F-9CC3-66F32C0A97FB}" type="slidenum">
              <a:rPr lang="en-US" smtClean="0"/>
              <a:t>19</a:t>
            </a:fld>
            <a:endParaRPr lang="en-US"/>
          </a:p>
        </p:txBody>
      </p:sp>
    </p:spTree>
    <p:extLst>
      <p:ext uri="{BB962C8B-B14F-4D97-AF65-F5344CB8AC3E}">
        <p14:creationId xmlns:p14="http://schemas.microsoft.com/office/powerpoint/2010/main" val="260726999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083770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85358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0439167"/>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4880525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1160770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716617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145</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732607867"/>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146</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60608526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147</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267546617"/>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148</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547633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7350072"/>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149</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334526117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418602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427310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32497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572417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9229238"/>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125565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59754732"/>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4380748"/>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141079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24</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55926547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87195012"/>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63839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I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07079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We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0005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a:t>Senior</a:t>
            </a:r>
          </a:p>
          <a:p>
            <a:r>
              <a:rPr lang="en-AU"/>
              <a:t>*vocab word in red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0190584"/>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You</a:t>
            </a:r>
            <a:r>
              <a:rPr lang="en-AU" b="1"/>
              <a:t> do</a:t>
            </a:r>
          </a:p>
          <a:p>
            <a:r>
              <a:rPr lang="en-AU"/>
              <a:t>*Replace </a:t>
            </a:r>
            <a:r>
              <a:rPr lang="en-AU" b="1"/>
              <a:t>happy </a:t>
            </a:r>
            <a:r>
              <a:rPr lang="en-AU" b="0"/>
              <a:t>with vocab word</a:t>
            </a:r>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250986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b="1" i="1"/>
              <a:t>Senior You</a:t>
            </a:r>
            <a:r>
              <a:rPr lang="en-AU" b="1"/>
              <a:t> do</a:t>
            </a:r>
          </a:p>
          <a:p>
            <a:pPr marL="0" marR="0" lvl="0" indent="0" algn="l" defTabSz="914400" rtl="0" eaLnBrk="1" fontAlgn="auto" latinLnBrk="0" hangingPunct="1">
              <a:lnSpc>
                <a:spcPct val="100000"/>
              </a:lnSpc>
              <a:spcBef>
                <a:spcPts val="0"/>
              </a:spcBef>
              <a:spcAft>
                <a:spcPts val="0"/>
              </a:spcAft>
              <a:buClrTx/>
              <a:buSzTx/>
              <a:buFontTx/>
              <a:buNone/>
              <a:tabLst/>
              <a:defRPr/>
            </a:pPr>
            <a:r>
              <a:rPr lang="en-AU"/>
              <a:t>*Replace </a:t>
            </a:r>
            <a:r>
              <a:rPr lang="en-AU" b="1"/>
              <a:t>happy </a:t>
            </a:r>
            <a:r>
              <a:rPr lang="en-AU" b="0"/>
              <a:t>with vocab word</a:t>
            </a:r>
            <a:endParaRPr lang="en-AU" b="1"/>
          </a:p>
          <a:p>
            <a:endParaRPr lang="en-AU"/>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406508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331782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448854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193486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p37:notes"/>
          <p:cNvSpPr>
            <a:spLocks noGrp="1" noRot="1" noChangeAspect="1"/>
          </p:cNvSpPr>
          <p:nvPr>
            <p:ph type="sldImg" idx="2"/>
          </p:nvPr>
        </p:nvSpPr>
        <p:spPr>
          <a:xfrm>
            <a:off x="420688" y="1241425"/>
            <a:ext cx="5956300"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4" name="Google Shape;1144;p37: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INITIATING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being discussed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is this all about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What do we know so far</a:t>
            </a:r>
            <a:endParaRPr sz="1600" b="1" i="0" u="none" strike="noStrike" cap="none">
              <a:solidFill>
                <a:schemeClr val="lt1"/>
              </a:solidFill>
              <a:latin typeface="Quattrocento Sans"/>
              <a:ea typeface="Quattrocento Sans"/>
              <a:cs typeface="Quattrocento Sans"/>
              <a:sym typeface="Quattrocento Sans"/>
            </a:endParaRPr>
          </a:p>
          <a:p>
            <a:pPr marL="0" lvl="0" indent="0" algn="l" rtl="0">
              <a:spcBef>
                <a:spcPts val="0"/>
              </a:spcBef>
              <a:spcAft>
                <a:spcPts val="0"/>
              </a:spcAft>
              <a:buNone/>
            </a:pPr>
            <a:endParaRPr/>
          </a:p>
          <a:p>
            <a:pPr marL="0" marR="0" lvl="0" indent="0" algn="l" rtl="0">
              <a:lnSpc>
                <a:spcPct val="100000"/>
              </a:lnSpc>
              <a:spcBef>
                <a:spcPts val="0"/>
              </a:spcBef>
              <a:spcAft>
                <a:spcPts val="0"/>
              </a:spcAft>
              <a:buClr>
                <a:schemeClr val="lt1"/>
              </a:buClr>
              <a:buSzPts val="1200"/>
              <a:buFont typeface="Quattrocento Sans"/>
              <a:buNone/>
            </a:pPr>
            <a:r>
              <a:rPr lang="en-AU" sz="1200" b="1" i="0" u="none" strike="noStrike" cap="none">
                <a:solidFill>
                  <a:schemeClr val="lt1"/>
                </a:solidFill>
              </a:rPr>
              <a:t>FOLLOW-UP QUERIES</a:t>
            </a:r>
            <a:endParaRPr/>
          </a:p>
          <a:p>
            <a:pPr marL="171450" marR="0" lvl="0" indent="-1714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What do they really mean here?</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rPr>
              <a:t>Why did the author/filmmaker say/show that?</a:t>
            </a:r>
            <a:endParaRPr/>
          </a:p>
          <a:p>
            <a:pPr marL="285750" marR="0" lvl="0" indent="-285750" algn="l" rtl="0">
              <a:lnSpc>
                <a:spcPct val="100000"/>
              </a:lnSpc>
              <a:spcBef>
                <a:spcPts val="0"/>
              </a:spcBef>
              <a:spcAft>
                <a:spcPts val="0"/>
              </a:spcAft>
              <a:buClr>
                <a:schemeClr val="lt1"/>
              </a:buClr>
              <a:buSzPts val="1200"/>
              <a:buFont typeface="Quattrocento Sans"/>
              <a:buChar char="-"/>
            </a:pPr>
            <a:r>
              <a:rPr lang="en-AU" sz="1200" b="1" i="0" u="none" strike="noStrike" cap="none">
                <a:solidFill>
                  <a:schemeClr val="lt1"/>
                </a:solidFill>
                <a:latin typeface="Quattrocento Sans"/>
                <a:ea typeface="Quattrocento Sans"/>
                <a:cs typeface="Quattrocento Sans"/>
                <a:sym typeface="Quattrocento Sans"/>
              </a:rPr>
              <a:t>How does this relate to what we have learnt?</a:t>
            </a:r>
            <a:endParaRPr sz="1600" b="1" i="0" u="none" strike="noStrike" cap="none">
              <a:solidFill>
                <a:schemeClr val="lt1"/>
              </a:solidFill>
              <a:latin typeface="Calibri"/>
              <a:ea typeface="Calibri"/>
              <a:cs typeface="Calibri"/>
              <a:sym typeface="Calibri"/>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145" name="Google Shape;1145;p37:notes"/>
          <p:cNvSpPr txBox="1">
            <a:spLocks noGrp="1"/>
          </p:cNvSpPr>
          <p:nvPr>
            <p:ph type="sldNum" idx="12"/>
          </p:nvPr>
        </p:nvSpPr>
        <p:spPr>
          <a:xfrm>
            <a:off x="3850445" y="9428589"/>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fld id="{00000000-1234-1234-1234-123412341234}" type="slidenum">
              <a:rPr kumimoji="0" lang="en-AU"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rPr>
              <a:pPr marL="0" marR="0" lvl="0" indent="0" algn="r" defTabSz="914400" rtl="0" eaLnBrk="1" fontAlgn="auto" latinLnBrk="0" hangingPunct="1">
                <a:lnSpc>
                  <a:spcPct val="100000"/>
                </a:lnSpc>
                <a:spcBef>
                  <a:spcPts val="0"/>
                </a:spcBef>
                <a:spcAft>
                  <a:spcPts val="0"/>
                </a:spcAft>
                <a:buClr>
                  <a:srgbClr val="000000"/>
                </a:buClr>
                <a:buSzPts val="1200"/>
                <a:buFont typeface="Quattrocento Sans"/>
                <a:buNone/>
                <a:tabLst/>
                <a:defRPr/>
              </a:pPr>
              <a:t>25</a:t>
            </a:fld>
            <a:endParaRPr kumimoji="0" sz="1200" b="0" i="0" u="none" strike="noStrike" kern="0" cap="none" spc="0" normalizeH="0" baseline="0" noProof="0">
              <a:ln>
                <a:noFill/>
              </a:ln>
              <a:solidFill>
                <a:srgbClr val="000000"/>
              </a:solidFill>
              <a:effectLst/>
              <a:uLnTx/>
              <a:uFillTx/>
              <a:latin typeface="Quattrocento Sans"/>
              <a:ea typeface="Quattrocento Sans"/>
              <a:cs typeface="Quattrocento Sans"/>
              <a:sym typeface="Quattrocento Sans"/>
            </a:endParaRPr>
          </a:p>
        </p:txBody>
      </p:sp>
    </p:spTree>
    <p:extLst>
      <p:ext uri="{BB962C8B-B14F-4D97-AF65-F5344CB8AC3E}">
        <p14:creationId xmlns:p14="http://schemas.microsoft.com/office/powerpoint/2010/main" val="206338474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26462867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7" name="Google Shape;177;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17597133"/>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Learning Objective: </a:t>
            </a:r>
            <a:r>
              <a:rPr lang="en-AU" sz="1200" b="0">
                <a:latin typeface="Century Gothic" panose="020B0502020202020204" pitchFamily="34" charset="0"/>
              </a:rPr>
              <a:t>I can define and describe plastic pollution. </a:t>
            </a: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INITIATING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have we discussed today?</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was this all about?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we know so far?</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endParaRPr lang="en-AU"/>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FOLLOW-UP QUERIES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How does this relate to what we have learnt before?</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can we learn about the middle ages?</a:t>
            </a: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SUMMARISING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are some of the big events that led to the middle ages?</a:t>
            </a:r>
            <a:endParaRPr kumimoji="0" lang="en-US" sz="16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PREDICTING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rPr>
              <a:t>What do you think we will be learning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en-US" sz="1200" b="1" i="0" u="none" strike="noStrike" kern="1200" cap="none" spc="0" normalizeH="0" baseline="0" noProof="0">
              <a:ln>
                <a:noFill/>
              </a:ln>
              <a:solidFill>
                <a:schemeClr val="bg1"/>
              </a:solidFill>
              <a:effectLst/>
              <a:uLnTx/>
              <a:uFillTx/>
              <a:latin typeface="Segoe UI Symbol" panose="020B0502040204020203" pitchFamily="34" charset="0"/>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00276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656956"/>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0668983"/>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45862882"/>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04602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993327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216742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i="1"/>
              <a:t>Senior Review Slide</a:t>
            </a:r>
          </a:p>
          <a:p>
            <a:r>
              <a:rPr lang="en-AU" b="0" i="0"/>
              <a:t>*Include synonyms where appropriate</a:t>
            </a:r>
          </a:p>
          <a:p>
            <a:r>
              <a:rPr lang="en-AU" b="0" i="0"/>
              <a:t>Word Origin information (https://www.etymonline.com/)</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3662C4-3667-414F-9CC3-66F32C0A97F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84364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4284566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810357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029B-B428-B347-8EAF-B182D90A5CB7}"/>
              </a:ext>
            </a:extLst>
          </p:cNvPr>
          <p:cNvSpPr>
            <a:spLocks noGrp="1"/>
          </p:cNvSpPr>
          <p:nvPr>
            <p:ph type="title"/>
          </p:nvPr>
        </p:nvSpPr>
        <p:spPr>
          <a:xfrm>
            <a:off x="838200" y="365125"/>
            <a:ext cx="8508006" cy="1325563"/>
          </a:xfrm>
        </p:spPr>
        <p:txBody>
          <a:bodyPr/>
          <a:lstStyle>
            <a:lvl1pPr>
              <a:defRPr b="1"/>
            </a:lvl1pPr>
          </a:lstStyle>
          <a:p>
            <a:r>
              <a:rPr lang="en-GB"/>
              <a:t>Click to edit Master title style</a:t>
            </a:r>
            <a:endParaRPr lang="en-US"/>
          </a:p>
        </p:txBody>
      </p:sp>
      <p:sp>
        <p:nvSpPr>
          <p:cNvPr id="6" name="Subtitle 2">
            <a:extLst>
              <a:ext uri="{FF2B5EF4-FFF2-40B4-BE49-F238E27FC236}">
                <a16:creationId xmlns:a16="http://schemas.microsoft.com/office/drawing/2014/main" id="{5C6E0622-470A-DF43-A10A-EBE7A893DD54}"/>
              </a:ext>
            </a:extLst>
          </p:cNvPr>
          <p:cNvSpPr>
            <a:spLocks noGrp="1"/>
          </p:cNvSpPr>
          <p:nvPr>
            <p:ph type="subTitle" idx="13"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8" name="Picture Placeholder 9">
            <a:extLst>
              <a:ext uri="{FF2B5EF4-FFF2-40B4-BE49-F238E27FC236}">
                <a16:creationId xmlns:a16="http://schemas.microsoft.com/office/drawing/2014/main" id="{C9FC7414-AEA8-9B4C-B9BC-0859EB73A71A}"/>
              </a:ext>
            </a:extLst>
          </p:cNvPr>
          <p:cNvSpPr>
            <a:spLocks noGrp="1"/>
          </p:cNvSpPr>
          <p:nvPr>
            <p:ph type="pic" sz="quarter" idx="14"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9" name="Text Placeholder 11">
            <a:extLst>
              <a:ext uri="{FF2B5EF4-FFF2-40B4-BE49-F238E27FC236}">
                <a16:creationId xmlns:a16="http://schemas.microsoft.com/office/drawing/2014/main" id="{9295EBA9-1A04-B44C-9363-9C2B43A990DE}"/>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65148610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629B-0D19-0B45-A782-26CC18CD234A}"/>
              </a:ext>
            </a:extLst>
          </p:cNvPr>
          <p:cNvSpPr>
            <a:spLocks noGrp="1"/>
          </p:cNvSpPr>
          <p:nvPr>
            <p:ph type="title" hasCustomPrompt="1"/>
          </p:nvPr>
        </p:nvSpPr>
        <p:spPr>
          <a:xfrm>
            <a:off x="838200" y="365125"/>
            <a:ext cx="8508006" cy="1325563"/>
          </a:xfrm>
        </p:spPr>
        <p:txBody>
          <a:bodyPr/>
          <a:lstStyle>
            <a:lvl1pPr>
              <a:defRPr b="1"/>
            </a:lvl1pPr>
          </a:lstStyle>
          <a:p>
            <a:r>
              <a:rPr lang="en-GB"/>
              <a:t>Click to edit heading</a:t>
            </a:r>
            <a:endParaRPr lang="en-US"/>
          </a:p>
        </p:txBody>
      </p:sp>
      <p:sp>
        <p:nvSpPr>
          <p:cNvPr id="3" name="Content Placeholder 2">
            <a:extLst>
              <a:ext uri="{FF2B5EF4-FFF2-40B4-BE49-F238E27FC236}">
                <a16:creationId xmlns:a16="http://schemas.microsoft.com/office/drawing/2014/main" id="{34F2CCE8-2288-A34F-AF59-50CA953580D1}"/>
              </a:ext>
            </a:extLst>
          </p:cNvPr>
          <p:cNvSpPr>
            <a:spLocks noGrp="1"/>
          </p:cNvSpPr>
          <p:nvPr>
            <p:ph idx="1" hasCustomPrompt="1"/>
          </p:nvPr>
        </p:nvSpPr>
        <p:spPr/>
        <p:txBody>
          <a:bodyPr/>
          <a:lstStyle>
            <a:lvl1pPr marL="0" indent="0">
              <a:buNone/>
              <a:defRPr/>
            </a:lvl1pPr>
          </a:lstStyle>
          <a:p>
            <a:pPr lvl="0"/>
            <a:r>
              <a:rPr lang="en-US"/>
              <a:t>Click to add text</a:t>
            </a:r>
          </a:p>
        </p:txBody>
      </p:sp>
      <p:sp>
        <p:nvSpPr>
          <p:cNvPr id="7" name="Subtitle 2">
            <a:extLst>
              <a:ext uri="{FF2B5EF4-FFF2-40B4-BE49-F238E27FC236}">
                <a16:creationId xmlns:a16="http://schemas.microsoft.com/office/drawing/2014/main" id="{2F2DCB97-0D6D-D24D-9616-6D9C8B48B5F1}"/>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Picture Placeholder 9">
            <a:extLst>
              <a:ext uri="{FF2B5EF4-FFF2-40B4-BE49-F238E27FC236}">
                <a16:creationId xmlns:a16="http://schemas.microsoft.com/office/drawing/2014/main" id="{7B55BECD-0A91-6247-81CB-A42C2AF45155}"/>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2" name="Text Placeholder 11">
            <a:extLst>
              <a:ext uri="{FF2B5EF4-FFF2-40B4-BE49-F238E27FC236}">
                <a16:creationId xmlns:a16="http://schemas.microsoft.com/office/drawing/2014/main" id="{5E45E93E-BDEA-784C-AA69-F9C61064AE4A}"/>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b="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37780487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Cover Slide">
  <p:cSld name="Cover Slide">
    <p:bg>
      <p:bgPr>
        <a:blipFill rotWithShape="1">
          <a:blip r:embed="rId2">
            <a:alphaModFix/>
          </a:blip>
          <a:tile tx="0" ty="0" sx="100000" sy="100000" flip="none" algn="tl"/>
        </a:blipFill>
        <a:effectLst/>
      </p:bgPr>
    </p:bg>
    <p:spTree>
      <p:nvGrpSpPr>
        <p:cNvPr id="1" name="Shape 110"/>
        <p:cNvGrpSpPr/>
        <p:nvPr/>
      </p:nvGrpSpPr>
      <p:grpSpPr>
        <a:xfrm>
          <a:off x="0" y="0"/>
          <a:ext cx="0" cy="0"/>
          <a:chOff x="0" y="0"/>
          <a:chExt cx="0" cy="0"/>
        </a:xfrm>
      </p:grpSpPr>
      <p:sp>
        <p:nvSpPr>
          <p:cNvPr id="111" name="Google Shape;111;p16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Quattrocento Sans"/>
              <a:buNone/>
              <a:defRPr sz="6000" b="1">
                <a:solidFill>
                  <a:schemeClr val="dk1"/>
                </a:solidFill>
                <a:latin typeface="Quattrocento Sans"/>
                <a:ea typeface="Quattrocento Sans"/>
                <a:cs typeface="Quattrocento Sans"/>
                <a:sym typeface="Quattrocento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2" name="Google Shape;112;p165"/>
          <p:cNvSpPr txBox="1">
            <a:spLocks noGrp="1"/>
          </p:cNvSpPr>
          <p:nvPr>
            <p:ph type="subTitle" idx="1"/>
          </p:nvPr>
        </p:nvSpPr>
        <p:spPr>
          <a:xfrm>
            <a:off x="10210800" y="6530546"/>
            <a:ext cx="1981200" cy="327454"/>
          </a:xfrm>
          <a:prstGeom prst="rect">
            <a:avLst/>
          </a:prstGeom>
          <a:solidFill>
            <a:srgbClr val="6AA84F"/>
          </a:solidFill>
          <a:ln>
            <a:noFill/>
          </a:ln>
        </p:spPr>
        <p:txBody>
          <a:bodyPr spcFirstLastPara="1" wrap="square" lIns="91425" tIns="45700" rIns="91425" bIns="45700" anchor="ctr" anchorCtr="1">
            <a:normAutofit/>
          </a:bodyPr>
          <a:lstStyle>
            <a:lvl1pPr lvl="0" algn="ctr">
              <a:lnSpc>
                <a:spcPct val="90000"/>
              </a:lnSpc>
              <a:spcBef>
                <a:spcPts val="1000"/>
              </a:spcBef>
              <a:spcAft>
                <a:spcPts val="0"/>
              </a:spcAft>
              <a:buClr>
                <a:schemeClr val="lt1"/>
              </a:buClr>
              <a:buSzPts val="1000"/>
              <a:buNone/>
              <a:defRPr sz="1000" b="1">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Tree>
    <p:extLst>
      <p:ext uri="{BB962C8B-B14F-4D97-AF65-F5344CB8AC3E}">
        <p14:creationId xmlns:p14="http://schemas.microsoft.com/office/powerpoint/2010/main" val="52731339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7"/>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omic Sans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17"/>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1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861115899"/>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61438956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onceptual Understanding">
  <p:cSld name="Conceptual Understanding">
    <p:spTree>
      <p:nvGrpSpPr>
        <p:cNvPr id="1" name="Shape 23"/>
        <p:cNvGrpSpPr/>
        <p:nvPr/>
      </p:nvGrpSpPr>
      <p:grpSpPr>
        <a:xfrm>
          <a:off x="0" y="0"/>
          <a:ext cx="0" cy="0"/>
          <a:chOff x="0" y="0"/>
          <a:chExt cx="0" cy="0"/>
        </a:xfrm>
      </p:grpSpPr>
      <p:sp>
        <p:nvSpPr>
          <p:cNvPr id="24" name="Google Shape;24;p19"/>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8288859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omic Sans MS"/>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502996830"/>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84189220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3880223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310964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13057511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05734660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
        <p:cNvGrpSpPr/>
        <p:nvPr/>
      </p:nvGrpSpPr>
      <p:grpSpPr>
        <a:xfrm>
          <a:off x="0" y="0"/>
          <a:ext cx="0" cy="0"/>
          <a:chOff x="0" y="0"/>
          <a:chExt cx="0" cy="0"/>
        </a:xfrm>
      </p:grpSpPr>
      <p:sp>
        <p:nvSpPr>
          <p:cNvPr id="57" name="Google Shape;57;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omic Sans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96488352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2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omic Sans MS"/>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26"/>
          <p:cNvSpPr>
            <a:spLocks noGrp="1"/>
          </p:cNvSpPr>
          <p:nvPr>
            <p:ph type="pic" idx="2"/>
          </p:nvPr>
        </p:nvSpPr>
        <p:spPr>
          <a:xfrm>
            <a:off x="5183188" y="987425"/>
            <a:ext cx="6172200" cy="4873625"/>
          </a:xfrm>
          <a:prstGeom prst="rect">
            <a:avLst/>
          </a:prstGeom>
          <a:noFill/>
          <a:ln>
            <a:noFill/>
          </a:ln>
        </p:spPr>
      </p:sp>
      <p:sp>
        <p:nvSpPr>
          <p:cNvPr id="66" name="Google Shape;66;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70259913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0934734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527795706"/>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1_Conceptual Understanding">
  <p:cSld name="1_Conceptual Understanding">
    <p:spTree>
      <p:nvGrpSpPr>
        <p:cNvPr id="1" name="Shape 82"/>
        <p:cNvGrpSpPr/>
        <p:nvPr/>
      </p:nvGrpSpPr>
      <p:grpSpPr>
        <a:xfrm>
          <a:off x="0" y="0"/>
          <a:ext cx="0" cy="0"/>
          <a:chOff x="0" y="0"/>
          <a:chExt cx="0" cy="0"/>
        </a:xfrm>
      </p:grpSpPr>
      <p:sp>
        <p:nvSpPr>
          <p:cNvPr id="83" name="Google Shape;83;p29"/>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580171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4081361496"/>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388089792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200497486"/>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6F4EABA-7327-4C9B-A25B-2EC6D8E7B2ED}"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9041324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in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BA86-DEDC-7E4B-821B-F846AD994E98}"/>
              </a:ext>
            </a:extLst>
          </p:cNvPr>
          <p:cNvSpPr>
            <a:spLocks noGrp="1"/>
          </p:cNvSpPr>
          <p:nvPr>
            <p:ph type="title" hasCustomPrompt="1"/>
          </p:nvPr>
        </p:nvSpPr>
        <p:spPr>
          <a:xfrm>
            <a:off x="838200" y="2214390"/>
            <a:ext cx="7765973" cy="3018622"/>
          </a:xfrm>
        </p:spPr>
        <p:txBody>
          <a:bodyPr anchor="t" anchorCtr="0">
            <a:normAutofit/>
          </a:bodyPr>
          <a:lstStyle>
            <a:lvl1pPr>
              <a:defRPr sz="6000" b="1"/>
            </a:lvl1pPr>
          </a:lstStyle>
          <a:p>
            <a:r>
              <a:rPr lang="en-GB"/>
              <a:t>Click to edit main point</a:t>
            </a:r>
            <a:endParaRPr lang="en-US"/>
          </a:p>
        </p:txBody>
      </p:sp>
      <p:sp>
        <p:nvSpPr>
          <p:cNvPr id="6" name="Subtitle 2">
            <a:extLst>
              <a:ext uri="{FF2B5EF4-FFF2-40B4-BE49-F238E27FC236}">
                <a16:creationId xmlns:a16="http://schemas.microsoft.com/office/drawing/2014/main" id="{801385AA-F6F5-B04A-A946-3BA1768A872C}"/>
              </a:ext>
            </a:extLst>
          </p:cNvPr>
          <p:cNvSpPr>
            <a:spLocks noGrp="1"/>
          </p:cNvSpPr>
          <p:nvPr>
            <p:ph type="subTitle" idx="1" hasCustomPrompt="1"/>
          </p:nvPr>
        </p:nvSpPr>
        <p:spPr>
          <a:xfrm>
            <a:off x="838200" y="1935247"/>
            <a:ext cx="1034257" cy="230832"/>
          </a:xfrm>
          <a:solidFill>
            <a:srgbClr val="6AA84F"/>
          </a:solidFill>
        </p:spPr>
        <p:txBody>
          <a:bodyPr wrap="none" anchor="ctr" anchorCtr="0">
            <a:spAutoFit/>
          </a:bodyPr>
          <a:lstStyle>
            <a:lvl1pPr marL="0" indent="0" algn="l">
              <a:buNone/>
              <a:defRPr sz="1000" b="1">
                <a:solidFill>
                  <a:schemeClr val="bg1"/>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a:t>
            </a:r>
            <a:endParaRPr lang="en-US"/>
          </a:p>
        </p:txBody>
      </p:sp>
      <p:sp>
        <p:nvSpPr>
          <p:cNvPr id="9" name="Picture Placeholder 9">
            <a:extLst>
              <a:ext uri="{FF2B5EF4-FFF2-40B4-BE49-F238E27FC236}">
                <a16:creationId xmlns:a16="http://schemas.microsoft.com/office/drawing/2014/main" id="{700A4BCF-8A58-4349-89A1-3ED46352E23B}"/>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0" name="Text Placeholder 11">
            <a:extLst>
              <a:ext uri="{FF2B5EF4-FFF2-40B4-BE49-F238E27FC236}">
                <a16:creationId xmlns:a16="http://schemas.microsoft.com/office/drawing/2014/main" id="{3544685E-7D20-984E-B35B-581701E6C0E6}"/>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17" name="Text Placeholder 16">
            <a:extLst>
              <a:ext uri="{FF2B5EF4-FFF2-40B4-BE49-F238E27FC236}">
                <a16:creationId xmlns:a16="http://schemas.microsoft.com/office/drawing/2014/main" id="{7F2F07A6-FF6E-124A-8C84-15C0F61BCBCE}"/>
              </a:ext>
            </a:extLst>
          </p:cNvPr>
          <p:cNvSpPr>
            <a:spLocks noGrp="1"/>
          </p:cNvSpPr>
          <p:nvPr>
            <p:ph type="body" sz="quarter" idx="13" hasCustomPrompt="1"/>
          </p:nvPr>
        </p:nvSpPr>
        <p:spPr>
          <a:xfrm>
            <a:off x="11353800" y="6530546"/>
            <a:ext cx="838200" cy="327454"/>
          </a:xfrm>
          <a:solidFill>
            <a:schemeClr val="accent6"/>
          </a:solidFill>
          <a:ln>
            <a:noFill/>
          </a:ln>
        </p:spPr>
        <p:txBody>
          <a:bodyPr anchor="ctr" anchorCtr="1">
            <a:normAutofit/>
          </a:bodyPr>
          <a:lstStyle>
            <a:lvl1pPr marL="0" indent="0" algn="ctr">
              <a:buNone/>
              <a:defRPr sz="1000" b="1">
                <a:solidFill>
                  <a:schemeClr val="bg1"/>
                </a:solidFill>
              </a:defRPr>
            </a:lvl1pPr>
          </a:lstStyle>
          <a:p>
            <a:pPr lvl="0"/>
            <a:r>
              <a:rPr lang="en-US"/>
              <a:t>XX-XX</a:t>
            </a:r>
          </a:p>
        </p:txBody>
      </p:sp>
    </p:spTree>
    <p:extLst>
      <p:ext uri="{BB962C8B-B14F-4D97-AF65-F5344CB8AC3E}">
        <p14:creationId xmlns:p14="http://schemas.microsoft.com/office/powerpoint/2010/main" val="25583135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6F4EABA-7327-4C9B-A25B-2EC6D8E7B2ED}" type="datetimeFigureOut">
              <a:rPr lang="en-AU" smtClean="0"/>
              <a:t>2/03/2024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23281359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6F4EABA-7327-4C9B-A25B-2EC6D8E7B2ED}" type="datetimeFigureOut">
              <a:rPr lang="en-AU" smtClean="0"/>
              <a:t>2/03/2024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79226347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4EABA-7327-4C9B-A25B-2EC6D8E7B2ED}" type="datetimeFigureOut">
              <a:rPr lang="en-AU" smtClean="0"/>
              <a:t>2/03/2024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424982229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F4EABA-7327-4C9B-A25B-2EC6D8E7B2ED}"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52522848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F4EABA-7327-4C9B-A25B-2EC6D8E7B2ED}"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3209161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53878909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44738332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userDrawn="1">
  <p:cSld name="Conceptual Understan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EA4C0-DFEB-416B-9F49-DC26B90F42AF}"/>
              </a:ext>
            </a:extLst>
          </p:cNvPr>
          <p:cNvSpPr>
            <a:spLocks noGrp="1"/>
          </p:cNvSpPr>
          <p:nvPr>
            <p:ph idx="1" hasCustomPrompt="1"/>
          </p:nvPr>
        </p:nvSpPr>
        <p:spPr>
          <a:xfrm>
            <a:off x="154907" y="766354"/>
            <a:ext cx="11845504" cy="5904410"/>
          </a:xfrm>
          <a:prstGeom prst="rect">
            <a:avLst/>
          </a:prstGeom>
        </p:spPr>
        <p:txBody>
          <a:bodyPr/>
          <a:lstStyle>
            <a:lvl1pPr>
              <a:defRPr sz="2000">
                <a:latin typeface="Century Gothic" panose="020B0502020202020204" pitchFamily="34" charset="0"/>
                <a:ea typeface="Verdana" panose="020B0604030504040204" pitchFamily="34" charset="0"/>
              </a:defRPr>
            </a:lvl1pPr>
          </a:lstStyle>
          <a:p>
            <a:pPr marL="0" indent="0">
              <a:buNone/>
            </a:pPr>
            <a:r>
              <a:rPr lang="en-AU" sz="2000">
                <a:latin typeface="Verdana" panose="020B0604030504040204" pitchFamily="34" charset="0"/>
                <a:ea typeface="Verdana" panose="020B0604030504040204" pitchFamily="34" charset="0"/>
              </a:rPr>
              <a:t>Click to add text</a:t>
            </a:r>
            <a:endParaRPr lang="en-AU">
              <a:latin typeface="Arial Rounded MT Bold" panose="020F0704030504030204" pitchFamily="34" charset="0"/>
            </a:endParaRPr>
          </a:p>
        </p:txBody>
      </p:sp>
    </p:spTree>
    <p:extLst>
      <p:ext uri="{BB962C8B-B14F-4D97-AF65-F5344CB8AC3E}">
        <p14:creationId xmlns:p14="http://schemas.microsoft.com/office/powerpoint/2010/main" val="101304315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Conceptual Understan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EA4C0-DFEB-416B-9F49-DC26B90F42AF}"/>
              </a:ext>
            </a:extLst>
          </p:cNvPr>
          <p:cNvSpPr>
            <a:spLocks noGrp="1"/>
          </p:cNvSpPr>
          <p:nvPr>
            <p:ph idx="1" hasCustomPrompt="1"/>
          </p:nvPr>
        </p:nvSpPr>
        <p:spPr>
          <a:xfrm>
            <a:off x="154907" y="766354"/>
            <a:ext cx="11845504" cy="5904410"/>
          </a:xfrm>
          <a:prstGeom prst="rect">
            <a:avLst/>
          </a:prstGeom>
        </p:spPr>
        <p:txBody>
          <a:bodyPr/>
          <a:lstStyle>
            <a:lvl1pPr>
              <a:defRPr sz="2000">
                <a:latin typeface="Century Gothic" panose="020B0502020202020204" pitchFamily="34" charset="0"/>
                <a:ea typeface="Verdana" panose="020B0604030504040204" pitchFamily="34" charset="0"/>
              </a:defRPr>
            </a:lvl1pPr>
          </a:lstStyle>
          <a:p>
            <a:pPr marL="0" indent="0">
              <a:buNone/>
            </a:pPr>
            <a:r>
              <a:rPr lang="en-AU" sz="2000">
                <a:latin typeface="Verdana" panose="020B0604030504040204" pitchFamily="34" charset="0"/>
                <a:ea typeface="Verdana" panose="020B0604030504040204" pitchFamily="34" charset="0"/>
              </a:rPr>
              <a:t>Click to add text</a:t>
            </a:r>
            <a:endParaRPr lang="en-AU">
              <a:latin typeface="Arial Rounded MT Bold" panose="020F0704030504030204" pitchFamily="34" charset="0"/>
            </a:endParaRPr>
          </a:p>
        </p:txBody>
      </p:sp>
    </p:spTree>
    <p:extLst>
      <p:ext uri="{BB962C8B-B14F-4D97-AF65-F5344CB8AC3E}">
        <p14:creationId xmlns:p14="http://schemas.microsoft.com/office/powerpoint/2010/main" val="162343497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2"/>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2"/>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794833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ceptual Understan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EA4C0-DFEB-416B-9F49-DC26B90F42AF}"/>
              </a:ext>
            </a:extLst>
          </p:cNvPr>
          <p:cNvSpPr>
            <a:spLocks noGrp="1"/>
          </p:cNvSpPr>
          <p:nvPr>
            <p:ph idx="1" hasCustomPrompt="1"/>
          </p:nvPr>
        </p:nvSpPr>
        <p:spPr>
          <a:xfrm>
            <a:off x="154907" y="766354"/>
            <a:ext cx="11845504" cy="5904410"/>
          </a:xfrm>
          <a:prstGeom prst="rect">
            <a:avLst/>
          </a:prstGeom>
        </p:spPr>
        <p:txBody>
          <a:bodyPr/>
          <a:lstStyle>
            <a:lvl1pPr>
              <a:defRPr sz="2000">
                <a:latin typeface="Century Gothic" panose="020B0502020202020204" pitchFamily="34" charset="0"/>
                <a:ea typeface="Verdana" panose="020B0604030504040204" pitchFamily="34" charset="0"/>
              </a:defRPr>
            </a:lvl1pPr>
          </a:lstStyle>
          <a:p>
            <a:pPr marL="0" indent="0">
              <a:buNone/>
            </a:pPr>
            <a:r>
              <a:rPr lang="en-AU" sz="2000">
                <a:latin typeface="Verdana" panose="020B0604030504040204" pitchFamily="34" charset="0"/>
                <a:ea typeface="Verdana" panose="020B0604030504040204" pitchFamily="34" charset="0"/>
              </a:rPr>
              <a:t>Click to add text</a:t>
            </a:r>
            <a:endParaRPr lang="en-AU">
              <a:latin typeface="Arial Rounded MT Bold" panose="020F0704030504030204" pitchFamily="34" charset="0"/>
            </a:endParaRPr>
          </a:p>
        </p:txBody>
      </p:sp>
    </p:spTree>
    <p:extLst>
      <p:ext uri="{BB962C8B-B14F-4D97-AF65-F5344CB8AC3E}">
        <p14:creationId xmlns:p14="http://schemas.microsoft.com/office/powerpoint/2010/main" val="61539244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59122799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Conceptual Understanding">
  <p:cSld name="Conceptual Understanding">
    <p:spTree>
      <p:nvGrpSpPr>
        <p:cNvPr id="1" name="Shape 27"/>
        <p:cNvGrpSpPr/>
        <p:nvPr/>
      </p:nvGrpSpPr>
      <p:grpSpPr>
        <a:xfrm>
          <a:off x="0" y="0"/>
          <a:ext cx="0" cy="0"/>
          <a:chOff x="0" y="0"/>
          <a:chExt cx="0" cy="0"/>
        </a:xfrm>
      </p:grpSpPr>
      <p:sp>
        <p:nvSpPr>
          <p:cNvPr id="28" name="Google Shape;28;p24"/>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41674606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9"/>
        <p:cNvGrpSpPr/>
        <p:nvPr/>
      </p:nvGrpSpPr>
      <p:grpSpPr>
        <a:xfrm>
          <a:off x="0" y="0"/>
          <a:ext cx="0" cy="0"/>
          <a:chOff x="0" y="0"/>
          <a:chExt cx="0" cy="0"/>
        </a:xfrm>
      </p:grpSpPr>
      <p:sp>
        <p:nvSpPr>
          <p:cNvPr id="30" name="Google Shape;30;p25"/>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5"/>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2" name="Google Shape;3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23246945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5"/>
        <p:cNvGrpSpPr/>
        <p:nvPr/>
      </p:nvGrpSpPr>
      <p:grpSpPr>
        <a:xfrm>
          <a:off x="0" y="0"/>
          <a:ext cx="0" cy="0"/>
          <a:chOff x="0" y="0"/>
          <a:chExt cx="0" cy="0"/>
        </a:xfrm>
      </p:grpSpPr>
      <p:sp>
        <p:nvSpPr>
          <p:cNvPr id="36" name="Google Shape;3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6"/>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8" name="Google Shape;38;p26"/>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 name="Google Shape;39;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4188688053"/>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2"/>
        <p:cNvGrpSpPr/>
        <p:nvPr/>
      </p:nvGrpSpPr>
      <p:grpSpPr>
        <a:xfrm>
          <a:off x="0" y="0"/>
          <a:ext cx="0" cy="0"/>
          <a:chOff x="0" y="0"/>
          <a:chExt cx="0" cy="0"/>
        </a:xfrm>
      </p:grpSpPr>
      <p:sp>
        <p:nvSpPr>
          <p:cNvPr id="43" name="Google Shape;43;p27"/>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27"/>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7"/>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7"/>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27"/>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6009272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1"/>
        <p:cNvGrpSpPr/>
        <p:nvPr/>
      </p:nvGrpSpPr>
      <p:grpSpPr>
        <a:xfrm>
          <a:off x="0" y="0"/>
          <a:ext cx="0" cy="0"/>
          <a:chOff x="0" y="0"/>
          <a:chExt cx="0" cy="0"/>
        </a:xfrm>
      </p:grpSpPr>
      <p:sp>
        <p:nvSpPr>
          <p:cNvPr id="52" name="Google Shape;52;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74087122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905176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60"/>
        <p:cNvGrpSpPr/>
        <p:nvPr/>
      </p:nvGrpSpPr>
      <p:grpSpPr>
        <a:xfrm>
          <a:off x="0" y="0"/>
          <a:ext cx="0" cy="0"/>
          <a:chOff x="0" y="0"/>
          <a:chExt cx="0" cy="0"/>
        </a:xfrm>
      </p:grpSpPr>
      <p:sp>
        <p:nvSpPr>
          <p:cNvPr id="61" name="Google Shape;61;p3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3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3" name="Google Shape;63;p3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4" name="Google Shape;6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99758509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7"/>
        <p:cNvGrpSpPr/>
        <p:nvPr/>
      </p:nvGrpSpPr>
      <p:grpSpPr>
        <a:xfrm>
          <a:off x="0" y="0"/>
          <a:ext cx="0" cy="0"/>
          <a:chOff x="0" y="0"/>
          <a:chExt cx="0" cy="0"/>
        </a:xfrm>
      </p:grpSpPr>
      <p:sp>
        <p:nvSpPr>
          <p:cNvPr id="68" name="Google Shape;68;p3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31"/>
          <p:cNvSpPr>
            <a:spLocks noGrp="1"/>
          </p:cNvSpPr>
          <p:nvPr>
            <p:ph type="pic" idx="2"/>
          </p:nvPr>
        </p:nvSpPr>
        <p:spPr>
          <a:xfrm>
            <a:off x="5183188" y="987425"/>
            <a:ext cx="6172200" cy="4873625"/>
          </a:xfrm>
          <a:prstGeom prst="rect">
            <a:avLst/>
          </a:prstGeom>
          <a:noFill/>
          <a:ln>
            <a:noFill/>
          </a:ln>
        </p:spPr>
      </p:sp>
      <p:sp>
        <p:nvSpPr>
          <p:cNvPr id="70" name="Google Shape;70;p3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1" name="Google Shape;7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880750238"/>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4"/>
        <p:cNvGrpSpPr/>
        <p:nvPr/>
      </p:nvGrpSpPr>
      <p:grpSpPr>
        <a:xfrm>
          <a:off x="0" y="0"/>
          <a:ext cx="0" cy="0"/>
          <a:chOff x="0" y="0"/>
          <a:chExt cx="0" cy="0"/>
        </a:xfrm>
      </p:grpSpPr>
      <p:sp>
        <p:nvSpPr>
          <p:cNvPr id="75" name="Google Shape;75;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2"/>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8972430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26599761"/>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80"/>
        <p:cNvGrpSpPr/>
        <p:nvPr/>
      </p:nvGrpSpPr>
      <p:grpSpPr>
        <a:xfrm>
          <a:off x="0" y="0"/>
          <a:ext cx="0" cy="0"/>
          <a:chOff x="0" y="0"/>
          <a:chExt cx="0" cy="0"/>
        </a:xfrm>
      </p:grpSpPr>
      <p:sp>
        <p:nvSpPr>
          <p:cNvPr id="81" name="Google Shape;81;p3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3" name="Google Shape;83;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5" name="Google Shape;85;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91685491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1_Conceptual Understanding">
  <p:cSld name="1_Conceptual Understanding">
    <p:spTree>
      <p:nvGrpSpPr>
        <p:cNvPr id="1" name="Shape 86"/>
        <p:cNvGrpSpPr/>
        <p:nvPr/>
      </p:nvGrpSpPr>
      <p:grpSpPr>
        <a:xfrm>
          <a:off x="0" y="0"/>
          <a:ext cx="0" cy="0"/>
          <a:chOff x="0" y="0"/>
          <a:chExt cx="0" cy="0"/>
        </a:xfrm>
      </p:grpSpPr>
      <p:sp>
        <p:nvSpPr>
          <p:cNvPr id="87" name="Google Shape;87;p34"/>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1966670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F96309EA-C414-4186-B758-2EC8970C283E}"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2887148152"/>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96309EA-C414-4186-B758-2EC8970C283E}"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8293023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96309EA-C414-4186-B758-2EC8970C283E}"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335173681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F96309EA-C414-4186-B758-2EC8970C283E}"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41522191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F96309EA-C414-4186-B758-2EC8970C283E}" type="datetimeFigureOut">
              <a:rPr lang="en-AU" smtClean="0"/>
              <a:t>2/03/2024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275188328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F96309EA-C414-4186-B758-2EC8970C283E}" type="datetimeFigureOut">
              <a:rPr lang="en-AU" smtClean="0"/>
              <a:t>2/03/2024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149548028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96309EA-C414-4186-B758-2EC8970C283E}" type="datetimeFigureOut">
              <a:rPr lang="en-AU" smtClean="0"/>
              <a:t>2/03/2024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1503410104"/>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6309EA-C414-4186-B758-2EC8970C283E}"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41028784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053012184"/>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F96309EA-C414-4186-B758-2EC8970C283E}"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14485483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96309EA-C414-4186-B758-2EC8970C283E}"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413916850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96309EA-C414-4186-B758-2EC8970C283E}"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BF81B18E-A2F6-4262-92F2-9391B7C5B505}" type="slidenum">
              <a:rPr lang="en-AU" smtClean="0"/>
              <a:t>‹#›</a:t>
            </a:fld>
            <a:endParaRPr lang="en-AU"/>
          </a:p>
        </p:txBody>
      </p:sp>
    </p:spTree>
    <p:extLst>
      <p:ext uri="{BB962C8B-B14F-4D97-AF65-F5344CB8AC3E}">
        <p14:creationId xmlns:p14="http://schemas.microsoft.com/office/powerpoint/2010/main" val="95153155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424283926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EE45D14-81B7-4F4A-9D53-7C1A91F5925A}"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8307985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EE45D14-81B7-4F4A-9D53-7C1A91F5925A}" type="datetimeFigureOut">
              <a:rPr lang="en-AU" smtClean="0"/>
              <a:t>2/03/2024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7120001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EE45D14-81B7-4F4A-9D53-7C1A91F5925A}" type="datetimeFigureOut">
              <a:rPr lang="en-AU" smtClean="0"/>
              <a:t>2/03/2024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527757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668737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45D14-81B7-4F4A-9D53-7C1A91F5925A}" type="datetimeFigureOut">
              <a:rPr lang="en-AU" smtClean="0"/>
              <a:t>2/03/2024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9774118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7001509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73968071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994987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1628402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Main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BA86-DEDC-7E4B-821B-F846AD994E98}"/>
              </a:ext>
            </a:extLst>
          </p:cNvPr>
          <p:cNvSpPr>
            <a:spLocks noGrp="1"/>
          </p:cNvSpPr>
          <p:nvPr>
            <p:ph type="title" hasCustomPrompt="1"/>
          </p:nvPr>
        </p:nvSpPr>
        <p:spPr>
          <a:xfrm>
            <a:off x="838200" y="2214390"/>
            <a:ext cx="7765973" cy="3018622"/>
          </a:xfrm>
        </p:spPr>
        <p:txBody>
          <a:bodyPr anchor="t" anchorCtr="0">
            <a:normAutofit/>
          </a:bodyPr>
          <a:lstStyle>
            <a:lvl1pPr>
              <a:defRPr sz="6000" b="1"/>
            </a:lvl1pPr>
          </a:lstStyle>
          <a:p>
            <a:r>
              <a:rPr lang="en-GB"/>
              <a:t>Click to edit main point</a:t>
            </a:r>
            <a:endParaRPr lang="en-US"/>
          </a:p>
        </p:txBody>
      </p:sp>
      <p:sp>
        <p:nvSpPr>
          <p:cNvPr id="6" name="Subtitle 2">
            <a:extLst>
              <a:ext uri="{FF2B5EF4-FFF2-40B4-BE49-F238E27FC236}">
                <a16:creationId xmlns:a16="http://schemas.microsoft.com/office/drawing/2014/main" id="{801385AA-F6F5-B04A-A946-3BA1768A872C}"/>
              </a:ext>
            </a:extLst>
          </p:cNvPr>
          <p:cNvSpPr>
            <a:spLocks noGrp="1"/>
          </p:cNvSpPr>
          <p:nvPr>
            <p:ph type="subTitle" idx="1" hasCustomPrompt="1"/>
          </p:nvPr>
        </p:nvSpPr>
        <p:spPr>
          <a:xfrm>
            <a:off x="838200" y="1935247"/>
            <a:ext cx="1034257" cy="230832"/>
          </a:xfrm>
          <a:solidFill>
            <a:srgbClr val="6AA84F"/>
          </a:solidFill>
        </p:spPr>
        <p:txBody>
          <a:bodyPr wrap="none" anchor="ctr" anchorCtr="0">
            <a:spAutoFit/>
          </a:bodyPr>
          <a:lstStyle>
            <a:lvl1pPr marL="0" indent="0" algn="l">
              <a:buNone/>
              <a:defRPr sz="1000" b="1">
                <a:solidFill>
                  <a:schemeClr val="bg1"/>
                </a:solidFill>
                <a:latin typeface="Century Gothic" panose="020B0502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a:t>
            </a:r>
            <a:endParaRPr lang="en-US"/>
          </a:p>
        </p:txBody>
      </p:sp>
      <p:sp>
        <p:nvSpPr>
          <p:cNvPr id="9" name="Picture Placeholder 9">
            <a:extLst>
              <a:ext uri="{FF2B5EF4-FFF2-40B4-BE49-F238E27FC236}">
                <a16:creationId xmlns:a16="http://schemas.microsoft.com/office/drawing/2014/main" id="{700A4BCF-8A58-4349-89A1-3ED46352E23B}"/>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0" name="Text Placeholder 11">
            <a:extLst>
              <a:ext uri="{FF2B5EF4-FFF2-40B4-BE49-F238E27FC236}">
                <a16:creationId xmlns:a16="http://schemas.microsoft.com/office/drawing/2014/main" id="{3544685E-7D20-984E-B35B-581701E6C0E6}"/>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17" name="Text Placeholder 16">
            <a:extLst>
              <a:ext uri="{FF2B5EF4-FFF2-40B4-BE49-F238E27FC236}">
                <a16:creationId xmlns:a16="http://schemas.microsoft.com/office/drawing/2014/main" id="{7F2F07A6-FF6E-124A-8C84-15C0F61BCBCE}"/>
              </a:ext>
            </a:extLst>
          </p:cNvPr>
          <p:cNvSpPr>
            <a:spLocks noGrp="1"/>
          </p:cNvSpPr>
          <p:nvPr>
            <p:ph type="body" sz="quarter" idx="13" hasCustomPrompt="1"/>
          </p:nvPr>
        </p:nvSpPr>
        <p:spPr>
          <a:xfrm>
            <a:off x="11353800" y="6530546"/>
            <a:ext cx="838200" cy="327454"/>
          </a:xfrm>
          <a:solidFill>
            <a:schemeClr val="accent6"/>
          </a:solidFill>
          <a:ln>
            <a:noFill/>
          </a:ln>
        </p:spPr>
        <p:txBody>
          <a:bodyPr anchor="ctr" anchorCtr="1">
            <a:normAutofit/>
          </a:bodyPr>
          <a:lstStyle>
            <a:lvl1pPr marL="0" indent="0" algn="ctr">
              <a:buNone/>
              <a:defRPr sz="1000" b="1">
                <a:solidFill>
                  <a:schemeClr val="bg1"/>
                </a:solidFill>
              </a:defRPr>
            </a:lvl1pPr>
          </a:lstStyle>
          <a:p>
            <a:pPr lvl="0"/>
            <a:r>
              <a:rPr lang="en-US"/>
              <a:t>XX-XX</a:t>
            </a:r>
          </a:p>
        </p:txBody>
      </p:sp>
    </p:spTree>
    <p:extLst>
      <p:ext uri="{BB962C8B-B14F-4D97-AF65-F5344CB8AC3E}">
        <p14:creationId xmlns:p14="http://schemas.microsoft.com/office/powerpoint/2010/main" val="19996861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30"/>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30"/>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365760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3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52539084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Conceptual Understanding">
  <p:cSld name="Conceptual Understanding">
    <p:spTree>
      <p:nvGrpSpPr>
        <p:cNvPr id="1" name="Shape 23"/>
        <p:cNvGrpSpPr/>
        <p:nvPr/>
      </p:nvGrpSpPr>
      <p:grpSpPr>
        <a:xfrm>
          <a:off x="0" y="0"/>
          <a:ext cx="0" cy="0"/>
          <a:chOff x="0" y="0"/>
          <a:chExt cx="0" cy="0"/>
        </a:xfrm>
      </p:grpSpPr>
      <p:sp>
        <p:nvSpPr>
          <p:cNvPr id="24" name="Google Shape;24;p32"/>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9992552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3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entury Gothic"/>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3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209460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6EE45D14-81B7-4F4A-9D53-7C1A91F5925A}"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57663991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3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3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2082454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3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3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3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3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46064871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99095984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28086719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
        <p:cNvGrpSpPr/>
        <p:nvPr/>
      </p:nvGrpSpPr>
      <p:grpSpPr>
        <a:xfrm>
          <a:off x="0" y="0"/>
          <a:ext cx="0" cy="0"/>
          <a:chOff x="0" y="0"/>
          <a:chExt cx="0" cy="0"/>
        </a:xfrm>
      </p:grpSpPr>
      <p:sp>
        <p:nvSpPr>
          <p:cNvPr id="57" name="Google Shape;57;p3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3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3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5937014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3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39"/>
          <p:cNvSpPr>
            <a:spLocks noGrp="1"/>
          </p:cNvSpPr>
          <p:nvPr>
            <p:ph type="pic" idx="2"/>
          </p:nvPr>
        </p:nvSpPr>
        <p:spPr>
          <a:xfrm>
            <a:off x="5183188" y="987425"/>
            <a:ext cx="6172200" cy="4873625"/>
          </a:xfrm>
          <a:prstGeom prst="rect">
            <a:avLst/>
          </a:prstGeom>
          <a:noFill/>
          <a:ln>
            <a:noFill/>
          </a:ln>
        </p:spPr>
      </p:sp>
      <p:sp>
        <p:nvSpPr>
          <p:cNvPr id="66" name="Google Shape;66;p3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0083294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
        <p:cNvGrpSpPr/>
        <p:nvPr/>
      </p:nvGrpSpPr>
      <p:grpSpPr>
        <a:xfrm>
          <a:off x="0" y="0"/>
          <a:ext cx="0" cy="0"/>
          <a:chOff x="0" y="0"/>
          <a:chExt cx="0" cy="0"/>
        </a:xfrm>
      </p:grpSpPr>
      <p:sp>
        <p:nvSpPr>
          <p:cNvPr id="71" name="Google Shape;71;p4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4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48857325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4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4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7382295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_Conceptual Understanding">
  <p:cSld name="1_Conceptual Understanding">
    <p:spTree>
      <p:nvGrpSpPr>
        <p:cNvPr id="1" name="Shape 82"/>
        <p:cNvGrpSpPr/>
        <p:nvPr/>
      </p:nvGrpSpPr>
      <p:grpSpPr>
        <a:xfrm>
          <a:off x="0" y="0"/>
          <a:ext cx="0" cy="0"/>
          <a:chOff x="0" y="0"/>
          <a:chExt cx="0" cy="0"/>
        </a:xfrm>
      </p:grpSpPr>
      <p:sp>
        <p:nvSpPr>
          <p:cNvPr id="83" name="Google Shape;83;p42"/>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18475163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1711657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6EE45D14-81B7-4F4A-9D53-7C1A91F5925A}"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382758701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417514275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1519079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E6F4EABA-7327-4C9B-A25B-2EC6D8E7B2ED}"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2272562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E6F4EABA-7327-4C9B-A25B-2EC6D8E7B2ED}" type="datetimeFigureOut">
              <a:rPr lang="en-AU" smtClean="0"/>
              <a:t>2/03/2024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59332764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E6F4EABA-7327-4C9B-A25B-2EC6D8E7B2ED}" type="datetimeFigureOut">
              <a:rPr lang="en-AU" smtClean="0"/>
              <a:t>2/03/2024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44125236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F4EABA-7327-4C9B-A25B-2EC6D8E7B2ED}" type="datetimeFigureOut">
              <a:rPr lang="en-AU" smtClean="0"/>
              <a:t>2/03/2024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106250015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F4EABA-7327-4C9B-A25B-2EC6D8E7B2ED}"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46772743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6F4EABA-7327-4C9B-A25B-2EC6D8E7B2ED}"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4306318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367294568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F4EABA-7327-4C9B-A25B-2EC6D8E7B2ED}" type="datetimeFigureOut">
              <a:rPr lang="en-AU" smtClean="0"/>
              <a:t>2/03/2024</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1482C3C5-518F-455F-891D-918179D3F322}" type="slidenum">
              <a:rPr lang="en-AU" smtClean="0"/>
              <a:t>‹#›</a:t>
            </a:fld>
            <a:endParaRPr lang="en-AU"/>
          </a:p>
        </p:txBody>
      </p:sp>
    </p:spTree>
    <p:extLst>
      <p:ext uri="{BB962C8B-B14F-4D97-AF65-F5344CB8AC3E}">
        <p14:creationId xmlns:p14="http://schemas.microsoft.com/office/powerpoint/2010/main" val="2877854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6EE45D14-81B7-4F4A-9D53-7C1A91F5925A}" type="datetimeFigureOut">
              <a:rPr lang="en-AU" smtClean="0"/>
              <a:t>2/03/2024</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9161270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Conceptual Understandin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67EA4C0-DFEB-416B-9F49-DC26B90F42AF}"/>
              </a:ext>
            </a:extLst>
          </p:cNvPr>
          <p:cNvSpPr>
            <a:spLocks noGrp="1"/>
          </p:cNvSpPr>
          <p:nvPr>
            <p:ph idx="1" hasCustomPrompt="1"/>
          </p:nvPr>
        </p:nvSpPr>
        <p:spPr>
          <a:xfrm>
            <a:off x="154907" y="766354"/>
            <a:ext cx="11845504" cy="5904410"/>
          </a:xfrm>
          <a:prstGeom prst="rect">
            <a:avLst/>
          </a:prstGeom>
        </p:spPr>
        <p:txBody>
          <a:bodyPr/>
          <a:lstStyle>
            <a:lvl1pPr>
              <a:defRPr sz="2000">
                <a:latin typeface="Century Gothic" panose="020B0502020202020204" pitchFamily="34" charset="0"/>
                <a:ea typeface="Verdana" panose="020B0604030504040204" pitchFamily="34" charset="0"/>
              </a:defRPr>
            </a:lvl1pPr>
          </a:lstStyle>
          <a:p>
            <a:pPr marL="0" indent="0">
              <a:buNone/>
            </a:pPr>
            <a:r>
              <a:rPr lang="en-AU" sz="2000">
                <a:latin typeface="Verdana" panose="020B0604030504040204" pitchFamily="34" charset="0"/>
                <a:ea typeface="Verdana" panose="020B0604030504040204" pitchFamily="34" charset="0"/>
              </a:rPr>
              <a:t>Click to add text</a:t>
            </a:r>
            <a:endParaRPr lang="en-AU">
              <a:latin typeface="Arial Rounded MT Bold" panose="020F0704030504030204" pitchFamily="34" charset="0"/>
            </a:endParaRPr>
          </a:p>
        </p:txBody>
      </p:sp>
    </p:spTree>
    <p:extLst>
      <p:ext uri="{BB962C8B-B14F-4D97-AF65-F5344CB8AC3E}">
        <p14:creationId xmlns:p14="http://schemas.microsoft.com/office/powerpoint/2010/main" val="124713613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1"/>
        <p:cNvGrpSpPr/>
        <p:nvPr/>
      </p:nvGrpSpPr>
      <p:grpSpPr>
        <a:xfrm>
          <a:off x="0" y="0"/>
          <a:ext cx="0" cy="0"/>
          <a:chOff x="0" y="0"/>
          <a:chExt cx="0" cy="0"/>
        </a:xfrm>
      </p:grpSpPr>
      <p:sp>
        <p:nvSpPr>
          <p:cNvPr id="12" name="Google Shape;12;p19"/>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3" name="Google Shape;13;p19"/>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 name="Google Shape;15;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65131856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7"/>
        <p:cNvGrpSpPr/>
        <p:nvPr/>
      </p:nvGrpSpPr>
      <p:grpSpPr>
        <a:xfrm>
          <a:off x="0" y="0"/>
          <a:ext cx="0" cy="0"/>
          <a:chOff x="0" y="0"/>
          <a:chExt cx="0" cy="0"/>
        </a:xfrm>
      </p:grpSpPr>
      <p:sp>
        <p:nvSpPr>
          <p:cNvPr id="18" name="Google Shape;18;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0" name="Google Shape;20;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54790157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Conceptual Understanding">
  <p:cSld name="Conceptual Understanding">
    <p:spTree>
      <p:nvGrpSpPr>
        <p:cNvPr id="1" name="Shape 23"/>
        <p:cNvGrpSpPr/>
        <p:nvPr/>
      </p:nvGrpSpPr>
      <p:grpSpPr>
        <a:xfrm>
          <a:off x="0" y="0"/>
          <a:ext cx="0" cy="0"/>
          <a:chOff x="0" y="0"/>
          <a:chExt cx="0" cy="0"/>
        </a:xfrm>
      </p:grpSpPr>
      <p:sp>
        <p:nvSpPr>
          <p:cNvPr id="24" name="Google Shape;24;p21"/>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224265299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22"/>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entury Gothic"/>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7" name="Google Shape;27;p22"/>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8" name="Google Shape;28;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93373137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1"/>
        <p:cNvGrpSpPr/>
        <p:nvPr/>
      </p:nvGrpSpPr>
      <p:grpSpPr>
        <a:xfrm>
          <a:off x="0" y="0"/>
          <a:ext cx="0" cy="0"/>
          <a:chOff x="0" y="0"/>
          <a:chExt cx="0" cy="0"/>
        </a:xfrm>
      </p:grpSpPr>
      <p:sp>
        <p:nvSpPr>
          <p:cNvPr id="32" name="Google Shape;32;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23"/>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4" name="Google Shape;34;p23"/>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82119531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8"/>
        <p:cNvGrpSpPr/>
        <p:nvPr/>
      </p:nvGrpSpPr>
      <p:grpSpPr>
        <a:xfrm>
          <a:off x="0" y="0"/>
          <a:ext cx="0" cy="0"/>
          <a:chOff x="0" y="0"/>
          <a:chExt cx="0" cy="0"/>
        </a:xfrm>
      </p:grpSpPr>
      <p:sp>
        <p:nvSpPr>
          <p:cNvPr id="39" name="Google Shape;39;p24"/>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24"/>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1" name="Google Shape;41;p24"/>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24"/>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4"/>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20601292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7"/>
        <p:cNvGrpSpPr/>
        <p:nvPr/>
      </p:nvGrpSpPr>
      <p:grpSpPr>
        <a:xfrm>
          <a:off x="0" y="0"/>
          <a:ext cx="0" cy="0"/>
          <a:chOff x="0" y="0"/>
          <a:chExt cx="0" cy="0"/>
        </a:xfrm>
      </p:grpSpPr>
      <p:sp>
        <p:nvSpPr>
          <p:cNvPr id="48" name="Google Shape;48;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27243042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60149393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6"/>
        <p:cNvGrpSpPr/>
        <p:nvPr/>
      </p:nvGrpSpPr>
      <p:grpSpPr>
        <a:xfrm>
          <a:off x="0" y="0"/>
          <a:ext cx="0" cy="0"/>
          <a:chOff x="0" y="0"/>
          <a:chExt cx="0" cy="0"/>
        </a:xfrm>
      </p:grpSpPr>
      <p:sp>
        <p:nvSpPr>
          <p:cNvPr id="57" name="Google Shape;57;p27"/>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8" name="Google Shape;58;p27"/>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9" name="Google Shape;59;p27"/>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0" name="Google Shape;6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0189549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6EE45D14-81B7-4F4A-9D53-7C1A91F5925A}" type="datetimeFigureOut">
              <a:rPr lang="en-AU" smtClean="0"/>
              <a:t>2/03/2024</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46598657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3"/>
        <p:cNvGrpSpPr/>
        <p:nvPr/>
      </p:nvGrpSpPr>
      <p:grpSpPr>
        <a:xfrm>
          <a:off x="0" y="0"/>
          <a:ext cx="0" cy="0"/>
          <a:chOff x="0" y="0"/>
          <a:chExt cx="0" cy="0"/>
        </a:xfrm>
      </p:grpSpPr>
      <p:sp>
        <p:nvSpPr>
          <p:cNvPr id="64" name="Google Shape;64;p2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entury Gothic"/>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28"/>
          <p:cNvSpPr>
            <a:spLocks noGrp="1"/>
          </p:cNvSpPr>
          <p:nvPr>
            <p:ph type="pic" idx="2"/>
          </p:nvPr>
        </p:nvSpPr>
        <p:spPr>
          <a:xfrm>
            <a:off x="5183188" y="987425"/>
            <a:ext cx="6172200" cy="4873625"/>
          </a:xfrm>
          <a:prstGeom prst="rect">
            <a:avLst/>
          </a:prstGeom>
          <a:noFill/>
          <a:ln>
            <a:noFill/>
          </a:ln>
        </p:spPr>
      </p:sp>
      <p:sp>
        <p:nvSpPr>
          <p:cNvPr id="66" name="Google Shape;66;p28"/>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7" name="Google Shape;6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89747769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0"/>
        <p:cNvGrpSpPr/>
        <p:nvPr/>
      </p:nvGrpSpPr>
      <p:grpSpPr>
        <a:xfrm>
          <a:off x="0" y="0"/>
          <a:ext cx="0" cy="0"/>
          <a:chOff x="0" y="0"/>
          <a:chExt cx="0" cy="0"/>
        </a:xfrm>
      </p:grpSpPr>
      <p:sp>
        <p:nvSpPr>
          <p:cNvPr id="71" name="Google Shape;71;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2" name="Google Shape;72;p29"/>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3" name="Google Shape;73;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0967340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6"/>
        <p:cNvGrpSpPr/>
        <p:nvPr/>
      </p:nvGrpSpPr>
      <p:grpSpPr>
        <a:xfrm>
          <a:off x="0" y="0"/>
          <a:ext cx="0" cy="0"/>
          <a:chOff x="0" y="0"/>
          <a:chExt cx="0" cy="0"/>
        </a:xfrm>
      </p:grpSpPr>
      <p:sp>
        <p:nvSpPr>
          <p:cNvPr id="77" name="Google Shape;77;p30"/>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8" name="Google Shape;78;p30"/>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9" name="Google Shape;79;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36263456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1_Conceptual Understanding">
  <p:cSld name="1_Conceptual Understanding">
    <p:spTree>
      <p:nvGrpSpPr>
        <p:cNvPr id="1" name="Shape 82"/>
        <p:cNvGrpSpPr/>
        <p:nvPr/>
      </p:nvGrpSpPr>
      <p:grpSpPr>
        <a:xfrm>
          <a:off x="0" y="0"/>
          <a:ext cx="0" cy="0"/>
          <a:chOff x="0" y="0"/>
          <a:chExt cx="0" cy="0"/>
        </a:xfrm>
      </p:grpSpPr>
      <p:sp>
        <p:nvSpPr>
          <p:cNvPr id="83" name="Google Shape;83;p31"/>
          <p:cNvSpPr txBox="1">
            <a:spLocks noGrp="1"/>
          </p:cNvSpPr>
          <p:nvPr>
            <p:ph type="body" idx="1"/>
          </p:nvPr>
        </p:nvSpPr>
        <p:spPr>
          <a:xfrm>
            <a:off x="154907" y="766354"/>
            <a:ext cx="11845504" cy="5904410"/>
          </a:xfrm>
          <a:prstGeom prst="rect">
            <a:avLst/>
          </a:prstGeom>
          <a:noFill/>
          <a:ln>
            <a:noFill/>
          </a:ln>
        </p:spPr>
        <p:txBody>
          <a:bodyPr spcFirstLastPara="1" wrap="square" lIns="91425" tIns="45700" rIns="91425" bIns="45700" anchor="t" anchorCtr="0">
            <a:normAutofit/>
          </a:bodyPr>
          <a:lstStyle>
            <a:lvl1pPr marL="457200" lvl="0" indent="-355600" algn="l">
              <a:lnSpc>
                <a:spcPct val="90000"/>
              </a:lnSpc>
              <a:spcBef>
                <a:spcPts val="1000"/>
              </a:spcBef>
              <a:spcAft>
                <a:spcPts val="0"/>
              </a:spcAft>
              <a:buClr>
                <a:schemeClr val="dk1"/>
              </a:buClr>
              <a:buSzPts val="2000"/>
              <a:buChar char="•"/>
              <a:defRPr sz="2000">
                <a:latin typeface="Century Gothic"/>
                <a:ea typeface="Century Gothic"/>
                <a:cs typeface="Century Gothic"/>
                <a:sym typeface="Century Gothic"/>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808028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C1D6D-F246-7BF3-FF21-81C9A7F4E5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E587EB71-5FD9-4250-D1F6-566D44F5DD3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937E469A-419A-644C-3B31-5858B9D5E9AB}"/>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5" name="Footer Placeholder 4">
            <a:extLst>
              <a:ext uri="{FF2B5EF4-FFF2-40B4-BE49-F238E27FC236}">
                <a16:creationId xmlns:a16="http://schemas.microsoft.com/office/drawing/2014/main" id="{FB45FE8F-0F6E-DAEC-A087-A9D8F63C77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A5D35FE-7775-5DAE-EA53-E7356C352793}"/>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122739678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6B47E-FE39-497B-DC84-059D4F9A191E}"/>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C0ECE6A-7A01-CA3A-13CA-DCAA9F990B4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1A0AAC5-B945-5E93-027A-F16FBAB8D702}"/>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5" name="Footer Placeholder 4">
            <a:extLst>
              <a:ext uri="{FF2B5EF4-FFF2-40B4-BE49-F238E27FC236}">
                <a16:creationId xmlns:a16="http://schemas.microsoft.com/office/drawing/2014/main" id="{FA7AC093-F7D5-9901-FFDB-CC608B48FF9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5F482CD6-8341-0C14-7E66-0F0DD0B0A6F9}"/>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200434419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D74E5-A276-9C5E-E733-A03E4BC7DC5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EFD4450A-0C82-2903-F808-103C583382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CDBFCD3-9C9A-7C9F-6F29-BE52B3042268}"/>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5" name="Footer Placeholder 4">
            <a:extLst>
              <a:ext uri="{FF2B5EF4-FFF2-40B4-BE49-F238E27FC236}">
                <a16:creationId xmlns:a16="http://schemas.microsoft.com/office/drawing/2014/main" id="{71EA9F91-5621-94CF-989C-641C7D6FFE18}"/>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3FAC77E0-56AA-C643-DC4C-54E250DAE989}"/>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137486618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70C9F-531C-A0D8-C1AA-13C8B30F2DC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35D71F6-1C27-1B3C-A0DF-5714E4AB2ED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DBDBF0EC-DBB6-821C-9C2D-EB1629F15E6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033B9DA4-E1EA-F428-2736-7E740D3006CB}"/>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6" name="Footer Placeholder 5">
            <a:extLst>
              <a:ext uri="{FF2B5EF4-FFF2-40B4-BE49-F238E27FC236}">
                <a16:creationId xmlns:a16="http://schemas.microsoft.com/office/drawing/2014/main" id="{FDA2EBE6-0CAF-5A1D-A19C-0715B62CEE30}"/>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892E1D9-D90E-124D-88B8-A96BB1260855}"/>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4936568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475D0B-4B5C-ED83-0F56-26EDA1923C5C}"/>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2984B8F-E3BE-AEFE-D3C7-A45D57DACE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DE2ADC-8383-10AD-3CBA-B0C2778397D4}"/>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B2DA2B31-950E-2D80-D47A-6AA750A96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E5895A1-121B-2EDA-64A0-6FB34F4FBB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6E924668-6B27-CC7C-3FBD-706682082870}"/>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8" name="Footer Placeholder 7">
            <a:extLst>
              <a:ext uri="{FF2B5EF4-FFF2-40B4-BE49-F238E27FC236}">
                <a16:creationId xmlns:a16="http://schemas.microsoft.com/office/drawing/2014/main" id="{C48F65D8-6371-99CA-C331-37E728DBCBEB}"/>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859F7DBF-6320-3F86-D464-A832C6C54942}"/>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80381491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128CB-3D4E-9387-0465-569FC7609111}"/>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D6A22243-7060-20A1-792E-1911D040A02B}"/>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4" name="Footer Placeholder 3">
            <a:extLst>
              <a:ext uri="{FF2B5EF4-FFF2-40B4-BE49-F238E27FC236}">
                <a16:creationId xmlns:a16="http://schemas.microsoft.com/office/drawing/2014/main" id="{C4C0B44A-38D0-344B-A52B-0B4D935F1E46}"/>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8509EADE-27D9-173F-CADE-E8AB0DCDC34E}"/>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4107688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EE45D14-81B7-4F4A-9D53-7C1A91F5925A}" type="datetimeFigureOut">
              <a:rPr lang="en-AU" smtClean="0"/>
              <a:t>2/03/2024</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199601370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E9CCA6-0C97-DF97-F200-7D16BB3D66EE}"/>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3" name="Footer Placeholder 2">
            <a:extLst>
              <a:ext uri="{FF2B5EF4-FFF2-40B4-BE49-F238E27FC236}">
                <a16:creationId xmlns:a16="http://schemas.microsoft.com/office/drawing/2014/main" id="{D5DBB0D8-EE5E-CFE5-F630-7F82B5B10DC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83054EE6-339A-F271-2543-7694BD690FFF}"/>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157323398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772FD-4EBA-B34B-7DC2-1B018F9D9AD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18F67A1F-5DDE-F2E3-90E1-C6A208EE8F5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D4BEEB7-F61E-5F81-EC7E-2DE5E3B9FF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E410E8-C8B8-7B11-02AF-875EC78A620F}"/>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6" name="Footer Placeholder 5">
            <a:extLst>
              <a:ext uri="{FF2B5EF4-FFF2-40B4-BE49-F238E27FC236}">
                <a16:creationId xmlns:a16="http://schemas.microsoft.com/office/drawing/2014/main" id="{426488A0-501D-DB96-BDF6-C6A07E2887F4}"/>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EED1E26-7C98-A34F-2513-61E1B59704FD}"/>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414664372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F41E59-6406-D386-E0CD-CAFB9ABD12F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C629FCE3-7C08-AFD3-AC18-1DE66CA2B8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B3AE8ABF-EB5E-5A4E-3875-E8F9F5D018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D76B79-7DD5-A4A4-16C8-D9817F081C83}"/>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6" name="Footer Placeholder 5">
            <a:extLst>
              <a:ext uri="{FF2B5EF4-FFF2-40B4-BE49-F238E27FC236}">
                <a16:creationId xmlns:a16="http://schemas.microsoft.com/office/drawing/2014/main" id="{76A034CE-DB53-7B99-E908-EB1D2BC8044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14A3C7D-CE69-8E66-F413-9A44D731A468}"/>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8685487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2329A-FAFE-859D-4EBA-F050ADB35BFC}"/>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CCEB091E-CD89-068A-454B-83087FFAB36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611C66A-C993-4B98-4090-F4769A4C5720}"/>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5" name="Footer Placeholder 4">
            <a:extLst>
              <a:ext uri="{FF2B5EF4-FFF2-40B4-BE49-F238E27FC236}">
                <a16:creationId xmlns:a16="http://schemas.microsoft.com/office/drawing/2014/main" id="{E75CC274-FD64-DBA5-5E09-8971B5CB657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0B07E2F-D953-1990-F88B-C5F834D04BB8}"/>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2634981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AA504E-BD29-5AB7-FC10-A4078DE9C31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4D69F33-7E3B-3BBB-326C-DDD2689E2A2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6F7318F7-1020-838A-57A2-D726637E8D72}"/>
              </a:ext>
            </a:extLst>
          </p:cNvPr>
          <p:cNvSpPr>
            <a:spLocks noGrp="1"/>
          </p:cNvSpPr>
          <p:nvPr>
            <p:ph type="dt" sz="half" idx="10"/>
          </p:nvPr>
        </p:nvSpPr>
        <p:spPr/>
        <p:txBody>
          <a:bodyPr/>
          <a:lstStyle/>
          <a:p>
            <a:fld id="{E56380AE-D4E8-4E7D-8D2A-B7C52180CAB4}" type="datetimeFigureOut">
              <a:rPr lang="en-AU" smtClean="0"/>
              <a:t>2/03/2024</a:t>
            </a:fld>
            <a:endParaRPr lang="en-AU"/>
          </a:p>
        </p:txBody>
      </p:sp>
      <p:sp>
        <p:nvSpPr>
          <p:cNvPr id="5" name="Footer Placeholder 4">
            <a:extLst>
              <a:ext uri="{FF2B5EF4-FFF2-40B4-BE49-F238E27FC236}">
                <a16:creationId xmlns:a16="http://schemas.microsoft.com/office/drawing/2014/main" id="{795045AF-1A25-22DC-F002-91986C887CB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CE83253E-03E2-D6F4-41CC-781166D9B0DC}"/>
              </a:ext>
            </a:extLst>
          </p:cNvPr>
          <p:cNvSpPr>
            <a:spLocks noGrp="1"/>
          </p:cNvSpPr>
          <p:nvPr>
            <p:ph type="sldNum" sz="quarter" idx="12"/>
          </p:nvPr>
        </p:nvSpPr>
        <p:spPr/>
        <p:txBody>
          <a:bodyPr/>
          <a:lstStyle/>
          <a:p>
            <a:fld id="{10FFD34E-89EB-4EB9-9DD3-ACE4F462F6A0}" type="slidenum">
              <a:rPr lang="en-AU" smtClean="0"/>
              <a:t>‹#›</a:t>
            </a:fld>
            <a:endParaRPr lang="en-AU"/>
          </a:p>
        </p:txBody>
      </p:sp>
    </p:spTree>
    <p:extLst>
      <p:ext uri="{BB962C8B-B14F-4D97-AF65-F5344CB8AC3E}">
        <p14:creationId xmlns:p14="http://schemas.microsoft.com/office/powerpoint/2010/main" val="13392526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Cover Slide">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24DF3C-A9F6-A74C-B2D7-3B33D5CB162F}"/>
              </a:ext>
            </a:extLst>
          </p:cNvPr>
          <p:cNvSpPr>
            <a:spLocks noGrp="1"/>
          </p:cNvSpPr>
          <p:nvPr>
            <p:ph type="ctrTitle" hasCustomPrompt="1"/>
          </p:nvPr>
        </p:nvSpPr>
        <p:spPr>
          <a:xfrm>
            <a:off x="1524000" y="1122363"/>
            <a:ext cx="9144000" cy="2387600"/>
          </a:xfrm>
        </p:spPr>
        <p:txBody>
          <a:bodyPr anchor="b"/>
          <a:lstStyle>
            <a:lvl1pPr algn="ctr">
              <a:defRPr sz="6000" b="1">
                <a:solidFill>
                  <a:schemeClr val="tx1"/>
                </a:solidFill>
                <a:latin typeface="Segoe UI Symbol" panose="020B0502040204020203" pitchFamily="34" charset="0"/>
                <a:cs typeface="Arial" panose="020B0604020202020204" pitchFamily="34" charset="0"/>
              </a:defRPr>
            </a:lvl1pPr>
          </a:lstStyle>
          <a:p>
            <a:r>
              <a:rPr lang="en-GB"/>
              <a:t>Click to insert Unit title</a:t>
            </a:r>
            <a:endParaRPr lang="en-US"/>
          </a:p>
        </p:txBody>
      </p:sp>
      <p:sp>
        <p:nvSpPr>
          <p:cNvPr id="3" name="Subtitle 2">
            <a:extLst>
              <a:ext uri="{FF2B5EF4-FFF2-40B4-BE49-F238E27FC236}">
                <a16:creationId xmlns:a16="http://schemas.microsoft.com/office/drawing/2014/main" id="{7FF99FB5-7327-DB4A-81B6-1BB81F519AD5}"/>
              </a:ext>
            </a:extLst>
          </p:cNvPr>
          <p:cNvSpPr>
            <a:spLocks noGrp="1"/>
          </p:cNvSpPr>
          <p:nvPr>
            <p:ph type="subTitle" idx="1" hasCustomPrompt="1"/>
          </p:nvPr>
        </p:nvSpPr>
        <p:spPr>
          <a:xfrm>
            <a:off x="10210800" y="6530546"/>
            <a:ext cx="1981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year, subject, unit no.</a:t>
            </a:r>
            <a:endParaRPr lang="en-US"/>
          </a:p>
        </p:txBody>
      </p:sp>
    </p:spTree>
    <p:extLst>
      <p:ext uri="{BB962C8B-B14F-4D97-AF65-F5344CB8AC3E}">
        <p14:creationId xmlns:p14="http://schemas.microsoft.com/office/powerpoint/2010/main" val="257585339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p:cSld name="Contents Page">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0EE0F2-4C49-E944-998C-AA9CBD20CD8A}"/>
              </a:ext>
            </a:extLst>
          </p:cNvPr>
          <p:cNvSpPr>
            <a:spLocks noGrp="1"/>
          </p:cNvSpPr>
          <p:nvPr>
            <p:ph sz="half" idx="1"/>
          </p:nvPr>
        </p:nvSpPr>
        <p:spPr>
          <a:xfrm>
            <a:off x="838200" y="1825625"/>
            <a:ext cx="5181600" cy="4351338"/>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D6513375-15AC-A741-A082-A6DEA491DB73}"/>
              </a:ext>
            </a:extLst>
          </p:cNvPr>
          <p:cNvSpPr>
            <a:spLocks noGrp="1"/>
          </p:cNvSpPr>
          <p:nvPr>
            <p:ph sz="half" idx="2"/>
          </p:nvPr>
        </p:nvSpPr>
        <p:spPr>
          <a:xfrm>
            <a:off x="6172200" y="1825625"/>
            <a:ext cx="5181600" cy="4351338"/>
          </a:xfrm>
        </p:spPr>
        <p:txBody>
          <a:bodyPr/>
          <a:lstStyle>
            <a:lvl1pPr marL="514350" indent="-514350">
              <a:buFont typeface="+mj-lt"/>
              <a:buAutoNum type="arabicPeriod"/>
              <a:defRPr/>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Subtitle 2">
            <a:extLst>
              <a:ext uri="{FF2B5EF4-FFF2-40B4-BE49-F238E27FC236}">
                <a16:creationId xmlns:a16="http://schemas.microsoft.com/office/drawing/2014/main" id="{8633E7EF-8333-004D-9986-361535AB8073}"/>
              </a:ext>
            </a:extLst>
          </p:cNvPr>
          <p:cNvSpPr>
            <a:spLocks noGrp="1"/>
          </p:cNvSpPr>
          <p:nvPr>
            <p:ph type="subTitle" idx="10" hasCustomPrompt="1"/>
          </p:nvPr>
        </p:nvSpPr>
        <p:spPr>
          <a:xfrm>
            <a:off x="10210800" y="6530546"/>
            <a:ext cx="1981200" cy="327454"/>
          </a:xfrm>
          <a:solidFill>
            <a:schemeClr val="accent1"/>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year, subject, unit no.</a:t>
            </a:r>
            <a:endParaRPr lang="en-US"/>
          </a:p>
        </p:txBody>
      </p:sp>
      <p:sp>
        <p:nvSpPr>
          <p:cNvPr id="5" name="TextBox 4">
            <a:extLst>
              <a:ext uri="{FF2B5EF4-FFF2-40B4-BE49-F238E27FC236}">
                <a16:creationId xmlns:a16="http://schemas.microsoft.com/office/drawing/2014/main" id="{0748E127-C63F-CF41-8E0E-46237C182479}"/>
              </a:ext>
            </a:extLst>
          </p:cNvPr>
          <p:cNvSpPr txBox="1"/>
          <p:nvPr/>
        </p:nvSpPr>
        <p:spPr>
          <a:xfrm>
            <a:off x="838200" y="767255"/>
            <a:ext cx="8190186" cy="769441"/>
          </a:xfrm>
          <a:prstGeom prst="rect">
            <a:avLst/>
          </a:prstGeom>
          <a:noFill/>
        </p:spPr>
        <p:txBody>
          <a:bodyPr wrap="square" rtlCol="0">
            <a:spAutoFit/>
          </a:bodyPr>
          <a:lstStyle/>
          <a:p>
            <a:r>
              <a:rPr lang="en-US" sz="4400" b="1">
                <a:latin typeface="Segoe UI Symbol" panose="020B0502040204020203" pitchFamily="34" charset="0"/>
              </a:rPr>
              <a:t>Lessons</a:t>
            </a:r>
          </a:p>
        </p:txBody>
      </p:sp>
    </p:spTree>
    <p:extLst>
      <p:ext uri="{BB962C8B-B14F-4D97-AF65-F5344CB8AC3E}">
        <p14:creationId xmlns:p14="http://schemas.microsoft.com/office/powerpoint/2010/main" val="215003955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Lesson Header">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51DCE2-2145-4F44-B891-33046D2268DE}"/>
              </a:ext>
            </a:extLst>
          </p:cNvPr>
          <p:cNvSpPr>
            <a:spLocks noGrp="1"/>
          </p:cNvSpPr>
          <p:nvPr>
            <p:ph type="title" hasCustomPrompt="1"/>
          </p:nvPr>
        </p:nvSpPr>
        <p:spPr>
          <a:xfrm>
            <a:off x="838200" y="3117773"/>
            <a:ext cx="10515600" cy="812178"/>
          </a:xfrm>
        </p:spPr>
        <p:txBody>
          <a:bodyPr anchor="ctr" anchorCtr="1"/>
          <a:lstStyle>
            <a:lvl1pPr algn="ctr">
              <a:defRPr sz="6000" b="1">
                <a:solidFill>
                  <a:schemeClr val="bg1"/>
                </a:solidFill>
              </a:defRPr>
            </a:lvl1pPr>
          </a:lstStyle>
          <a:p>
            <a:r>
              <a:rPr lang="en-GB"/>
              <a:t>Click to edit lesson title</a:t>
            </a:r>
            <a:endParaRPr lang="en-US"/>
          </a:p>
        </p:txBody>
      </p:sp>
      <p:sp>
        <p:nvSpPr>
          <p:cNvPr id="8" name="Text Placeholder 7">
            <a:extLst>
              <a:ext uri="{FF2B5EF4-FFF2-40B4-BE49-F238E27FC236}">
                <a16:creationId xmlns:a16="http://schemas.microsoft.com/office/drawing/2014/main" id="{A9833453-DEB9-DB4C-9CBD-211712B7C213}"/>
              </a:ext>
            </a:extLst>
          </p:cNvPr>
          <p:cNvSpPr>
            <a:spLocks noGrp="1"/>
          </p:cNvSpPr>
          <p:nvPr>
            <p:ph type="body" sz="quarter" idx="10" hasCustomPrompt="1"/>
          </p:nvPr>
        </p:nvSpPr>
        <p:spPr>
          <a:xfrm>
            <a:off x="4581525" y="2919049"/>
            <a:ext cx="3028950" cy="198724"/>
          </a:xfrm>
        </p:spPr>
        <p:txBody>
          <a:bodyPr>
            <a:noAutofit/>
          </a:bodyPr>
          <a:lstStyle>
            <a:lvl1pPr marL="0" indent="0" algn="ctr">
              <a:buNone/>
              <a:defRPr sz="1000" b="1">
                <a:solidFill>
                  <a:schemeClr val="bg1"/>
                </a:solidFill>
              </a:defRPr>
            </a:lvl1pPr>
          </a:lstStyle>
          <a:p>
            <a:pPr lvl="0"/>
            <a:r>
              <a:rPr lang="en-US"/>
              <a:t>CLICK TO EDIT LESSON NUMBER</a:t>
            </a:r>
          </a:p>
        </p:txBody>
      </p:sp>
    </p:spTree>
    <p:extLst>
      <p:ext uri="{BB962C8B-B14F-4D97-AF65-F5344CB8AC3E}">
        <p14:creationId xmlns:p14="http://schemas.microsoft.com/office/powerpoint/2010/main" val="12656494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Orienta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3D10894-7922-E147-8CD4-A81E79C636D2}"/>
              </a:ext>
            </a:extLst>
          </p:cNvPr>
          <p:cNvSpPr>
            <a:spLocks noGrp="1"/>
          </p:cNvSpPr>
          <p:nvPr>
            <p:ph type="pic" idx="1"/>
          </p:nvPr>
        </p:nvSpPr>
        <p:spPr>
          <a:xfrm>
            <a:off x="5183188" y="987425"/>
            <a:ext cx="46769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21DE1-9BCE-A243-862B-D363ED4063C6}"/>
              </a:ext>
            </a:extLst>
          </p:cNvPr>
          <p:cNvSpPr>
            <a:spLocks noGrp="1"/>
          </p:cNvSpPr>
          <p:nvPr>
            <p:ph type="body" sz="half" idx="2"/>
          </p:nvPr>
        </p:nvSpPr>
        <p:spPr>
          <a:xfrm>
            <a:off x="839788" y="1301675"/>
            <a:ext cx="3932237" cy="4567313"/>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C9AE920-E8E4-984D-86F5-698273FF0B20}"/>
              </a:ext>
            </a:extLst>
          </p:cNvPr>
          <p:cNvSpPr>
            <a:spLocks noGrp="1"/>
          </p:cNvSpPr>
          <p:nvPr>
            <p:ph type="subTitle" idx="10" hasCustomPrompt="1"/>
          </p:nvPr>
        </p:nvSpPr>
        <p:spPr>
          <a:xfrm>
            <a:off x="11353800" y="6530546"/>
            <a:ext cx="838200" cy="327454"/>
          </a:xfrm>
          <a:solidFill>
            <a:schemeClr val="accent1"/>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Text Placeholder 9">
            <a:extLst>
              <a:ext uri="{FF2B5EF4-FFF2-40B4-BE49-F238E27FC236}">
                <a16:creationId xmlns:a16="http://schemas.microsoft.com/office/drawing/2014/main" id="{D71F834A-5A65-0E43-BA2F-74CACF7362EE}"/>
              </a:ext>
            </a:extLst>
          </p:cNvPr>
          <p:cNvSpPr>
            <a:spLocks noGrp="1"/>
          </p:cNvSpPr>
          <p:nvPr>
            <p:ph type="body" sz="quarter" idx="11" hasCustomPrompt="1"/>
          </p:nvPr>
        </p:nvSpPr>
        <p:spPr>
          <a:xfrm>
            <a:off x="5183187" y="5868988"/>
            <a:ext cx="4676907" cy="322262"/>
          </a:xfrm>
        </p:spPr>
        <p:txBody>
          <a:bodyPr>
            <a:normAutofit/>
          </a:bodyPr>
          <a:lstStyle>
            <a:lvl1pPr marL="0" indent="0">
              <a:buNone/>
              <a:defRPr sz="800"/>
            </a:lvl1pPr>
          </a:lstStyle>
          <a:p>
            <a:pPr lvl="0"/>
            <a:r>
              <a:rPr lang="en-US" sz="800"/>
              <a:t>Click to add source information</a:t>
            </a:r>
            <a:endParaRPr lang="en-US"/>
          </a:p>
        </p:txBody>
      </p:sp>
      <p:sp>
        <p:nvSpPr>
          <p:cNvPr id="12" name="Picture Placeholder 9">
            <a:extLst>
              <a:ext uri="{FF2B5EF4-FFF2-40B4-BE49-F238E27FC236}">
                <a16:creationId xmlns:a16="http://schemas.microsoft.com/office/drawing/2014/main" id="{E55E15F0-BF04-F544-A736-853A369DD45A}"/>
              </a:ext>
            </a:extLst>
          </p:cNvPr>
          <p:cNvSpPr>
            <a:spLocks noGrp="1"/>
          </p:cNvSpPr>
          <p:nvPr>
            <p:ph type="pic" sz="quarter" idx="12"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3" name="Text Placeholder 11">
            <a:extLst>
              <a:ext uri="{FF2B5EF4-FFF2-40B4-BE49-F238E27FC236}">
                <a16:creationId xmlns:a16="http://schemas.microsoft.com/office/drawing/2014/main" id="{BB1C6D4A-A5FF-984F-899F-B045D72B6EBD}"/>
              </a:ext>
            </a:extLst>
          </p:cNvPr>
          <p:cNvSpPr>
            <a:spLocks noGrp="1"/>
          </p:cNvSpPr>
          <p:nvPr>
            <p:ph type="body" sz="quarter" idx="13" hasCustomPrompt="1"/>
          </p:nvPr>
        </p:nvSpPr>
        <p:spPr>
          <a:xfrm>
            <a:off x="10212636" y="0"/>
            <a:ext cx="1979364" cy="320257"/>
          </a:xfrm>
          <a:solidFill>
            <a:schemeClr val="accent1"/>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9" name="Subtitle 2">
            <a:extLst>
              <a:ext uri="{FF2B5EF4-FFF2-40B4-BE49-F238E27FC236}">
                <a16:creationId xmlns:a16="http://schemas.microsoft.com/office/drawing/2014/main" id="{51D41379-298D-634D-B43E-DAE63E29B9FB}"/>
              </a:ext>
            </a:extLst>
          </p:cNvPr>
          <p:cNvSpPr txBox="1">
            <a:spLocks/>
          </p:cNvSpPr>
          <p:nvPr/>
        </p:nvSpPr>
        <p:spPr>
          <a:xfrm>
            <a:off x="839788" y="987425"/>
            <a:ext cx="997389" cy="230832"/>
          </a:xfrm>
          <a:prstGeom prst="rect">
            <a:avLst/>
          </a:prstGeom>
          <a:solidFill>
            <a:schemeClr val="accent1"/>
          </a:solidFill>
        </p:spPr>
        <p:txBody>
          <a:bodyPr vert="horz" wrap="none" lIns="91440" tIns="45720" rIns="91440" bIns="4572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atin typeface="Segoe UI Symbol" panose="020B0502040204020203" pitchFamily="34" charset="0"/>
              </a:rPr>
              <a:t>ORIENTATION</a:t>
            </a:r>
            <a:endParaRPr lang="en-US">
              <a:latin typeface="Segoe UI Symbol" panose="020B0502040204020203" pitchFamily="34" charset="0"/>
            </a:endParaRPr>
          </a:p>
        </p:txBody>
      </p:sp>
    </p:spTree>
    <p:extLst>
      <p:ext uri="{BB962C8B-B14F-4D97-AF65-F5344CB8AC3E}">
        <p14:creationId xmlns:p14="http://schemas.microsoft.com/office/powerpoint/2010/main" val="28284980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D727-2B25-0049-B30B-05E0BDA8B5C6}"/>
              </a:ext>
            </a:extLst>
          </p:cNvPr>
          <p:cNvSpPr>
            <a:spLocks noGrp="1"/>
          </p:cNvSpPr>
          <p:nvPr>
            <p:ph type="title" hasCustomPrompt="1"/>
          </p:nvPr>
        </p:nvSpPr>
        <p:spPr>
          <a:xfrm>
            <a:off x="839788" y="457200"/>
            <a:ext cx="3932237" cy="1600200"/>
          </a:xfrm>
        </p:spPr>
        <p:txBody>
          <a:bodyPr anchor="b"/>
          <a:lstStyle>
            <a:lvl1pPr>
              <a:defRPr sz="3200" b="1"/>
            </a:lvl1pPr>
          </a:lstStyle>
          <a:p>
            <a:r>
              <a:rPr lang="en-GB"/>
              <a:t>Click to edit heading</a:t>
            </a:r>
            <a:endParaRPr lang="en-US"/>
          </a:p>
        </p:txBody>
      </p:sp>
      <p:sp>
        <p:nvSpPr>
          <p:cNvPr id="3" name="Picture Placeholder 2">
            <a:extLst>
              <a:ext uri="{FF2B5EF4-FFF2-40B4-BE49-F238E27FC236}">
                <a16:creationId xmlns:a16="http://schemas.microsoft.com/office/drawing/2014/main" id="{23D10894-7922-E147-8CD4-A81E79C636D2}"/>
              </a:ext>
            </a:extLst>
          </p:cNvPr>
          <p:cNvSpPr>
            <a:spLocks noGrp="1"/>
          </p:cNvSpPr>
          <p:nvPr>
            <p:ph type="pic" idx="1"/>
          </p:nvPr>
        </p:nvSpPr>
        <p:spPr>
          <a:xfrm>
            <a:off x="5183188" y="987425"/>
            <a:ext cx="46769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21DE1-9BCE-A243-862B-D363ED406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C9AE920-E8E4-984D-86F5-698273FF0B20}"/>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Text Placeholder 9">
            <a:extLst>
              <a:ext uri="{FF2B5EF4-FFF2-40B4-BE49-F238E27FC236}">
                <a16:creationId xmlns:a16="http://schemas.microsoft.com/office/drawing/2014/main" id="{D71F834A-5A65-0E43-BA2F-74CACF7362EE}"/>
              </a:ext>
            </a:extLst>
          </p:cNvPr>
          <p:cNvSpPr>
            <a:spLocks noGrp="1"/>
          </p:cNvSpPr>
          <p:nvPr>
            <p:ph type="body" sz="quarter" idx="11" hasCustomPrompt="1"/>
          </p:nvPr>
        </p:nvSpPr>
        <p:spPr>
          <a:xfrm>
            <a:off x="5183187" y="5868988"/>
            <a:ext cx="4676907" cy="322262"/>
          </a:xfrm>
        </p:spPr>
        <p:txBody>
          <a:bodyPr>
            <a:normAutofit/>
          </a:bodyPr>
          <a:lstStyle>
            <a:lvl1pPr marL="0" indent="0">
              <a:buNone/>
              <a:defRPr sz="800"/>
            </a:lvl1pPr>
          </a:lstStyle>
          <a:p>
            <a:pPr lvl="0"/>
            <a:r>
              <a:rPr lang="en-US" sz="800"/>
              <a:t>Click to add source information</a:t>
            </a:r>
            <a:endParaRPr lang="en-US"/>
          </a:p>
        </p:txBody>
      </p:sp>
      <p:sp>
        <p:nvSpPr>
          <p:cNvPr id="12" name="Picture Placeholder 9">
            <a:extLst>
              <a:ext uri="{FF2B5EF4-FFF2-40B4-BE49-F238E27FC236}">
                <a16:creationId xmlns:a16="http://schemas.microsoft.com/office/drawing/2014/main" id="{E55E15F0-BF04-F544-A736-853A369DD45A}"/>
              </a:ext>
            </a:extLst>
          </p:cNvPr>
          <p:cNvSpPr>
            <a:spLocks noGrp="1"/>
          </p:cNvSpPr>
          <p:nvPr>
            <p:ph type="pic" sz="quarter" idx="12"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3" name="Text Placeholder 11">
            <a:extLst>
              <a:ext uri="{FF2B5EF4-FFF2-40B4-BE49-F238E27FC236}">
                <a16:creationId xmlns:a16="http://schemas.microsoft.com/office/drawing/2014/main" id="{BB1C6D4A-A5FF-984F-899F-B045D72B6EBD}"/>
              </a:ext>
            </a:extLst>
          </p:cNvPr>
          <p:cNvSpPr>
            <a:spLocks noGrp="1"/>
          </p:cNvSpPr>
          <p:nvPr>
            <p:ph type="body" sz="quarter" idx="13"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2672080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45505644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55629B-0D19-0B45-A782-26CC18CD234A}"/>
              </a:ext>
            </a:extLst>
          </p:cNvPr>
          <p:cNvSpPr>
            <a:spLocks noGrp="1"/>
          </p:cNvSpPr>
          <p:nvPr>
            <p:ph type="title" hasCustomPrompt="1"/>
          </p:nvPr>
        </p:nvSpPr>
        <p:spPr>
          <a:xfrm>
            <a:off x="838200" y="365125"/>
            <a:ext cx="8508006" cy="1325563"/>
          </a:xfrm>
        </p:spPr>
        <p:txBody>
          <a:bodyPr/>
          <a:lstStyle>
            <a:lvl1pPr>
              <a:defRPr b="1"/>
            </a:lvl1pPr>
          </a:lstStyle>
          <a:p>
            <a:r>
              <a:rPr lang="en-GB"/>
              <a:t>Click to edit heading</a:t>
            </a:r>
            <a:endParaRPr lang="en-US"/>
          </a:p>
        </p:txBody>
      </p:sp>
      <p:sp>
        <p:nvSpPr>
          <p:cNvPr id="3" name="Content Placeholder 2">
            <a:extLst>
              <a:ext uri="{FF2B5EF4-FFF2-40B4-BE49-F238E27FC236}">
                <a16:creationId xmlns:a16="http://schemas.microsoft.com/office/drawing/2014/main" id="{34F2CCE8-2288-A34F-AF59-50CA953580D1}"/>
              </a:ext>
            </a:extLst>
          </p:cNvPr>
          <p:cNvSpPr>
            <a:spLocks noGrp="1"/>
          </p:cNvSpPr>
          <p:nvPr>
            <p:ph idx="1" hasCustomPrompt="1"/>
          </p:nvPr>
        </p:nvSpPr>
        <p:spPr/>
        <p:txBody>
          <a:bodyPr/>
          <a:lstStyle>
            <a:lvl1pPr marL="0" indent="0">
              <a:buNone/>
              <a:defRPr/>
            </a:lvl1pPr>
          </a:lstStyle>
          <a:p>
            <a:pPr lvl="0"/>
            <a:r>
              <a:rPr lang="en-US"/>
              <a:t>Click to add text</a:t>
            </a:r>
          </a:p>
        </p:txBody>
      </p:sp>
      <p:sp>
        <p:nvSpPr>
          <p:cNvPr id="7" name="Subtitle 2">
            <a:extLst>
              <a:ext uri="{FF2B5EF4-FFF2-40B4-BE49-F238E27FC236}">
                <a16:creationId xmlns:a16="http://schemas.microsoft.com/office/drawing/2014/main" id="{2F2DCB97-0D6D-D24D-9616-6D9C8B48B5F1}"/>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Picture Placeholder 9">
            <a:extLst>
              <a:ext uri="{FF2B5EF4-FFF2-40B4-BE49-F238E27FC236}">
                <a16:creationId xmlns:a16="http://schemas.microsoft.com/office/drawing/2014/main" id="{7B55BECD-0A91-6247-81CB-A42C2AF45155}"/>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2" name="Text Placeholder 11">
            <a:extLst>
              <a:ext uri="{FF2B5EF4-FFF2-40B4-BE49-F238E27FC236}">
                <a16:creationId xmlns:a16="http://schemas.microsoft.com/office/drawing/2014/main" id="{5E45E93E-BDEA-784C-AA69-F9C61064AE4A}"/>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b="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2777585191"/>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Main Poi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8EBA86-DEDC-7E4B-821B-F846AD994E98}"/>
              </a:ext>
            </a:extLst>
          </p:cNvPr>
          <p:cNvSpPr>
            <a:spLocks noGrp="1"/>
          </p:cNvSpPr>
          <p:nvPr>
            <p:ph type="title" hasCustomPrompt="1"/>
          </p:nvPr>
        </p:nvSpPr>
        <p:spPr>
          <a:xfrm>
            <a:off x="838200" y="2214390"/>
            <a:ext cx="7765973" cy="3018622"/>
          </a:xfrm>
        </p:spPr>
        <p:txBody>
          <a:bodyPr anchor="t" anchorCtr="0">
            <a:normAutofit/>
          </a:bodyPr>
          <a:lstStyle>
            <a:lvl1pPr>
              <a:defRPr sz="6000" b="1"/>
            </a:lvl1pPr>
          </a:lstStyle>
          <a:p>
            <a:r>
              <a:rPr lang="en-GB"/>
              <a:t>Click to edit main point</a:t>
            </a:r>
            <a:endParaRPr lang="en-US"/>
          </a:p>
        </p:txBody>
      </p:sp>
      <p:sp>
        <p:nvSpPr>
          <p:cNvPr id="6" name="Subtitle 2">
            <a:extLst>
              <a:ext uri="{FF2B5EF4-FFF2-40B4-BE49-F238E27FC236}">
                <a16:creationId xmlns:a16="http://schemas.microsoft.com/office/drawing/2014/main" id="{801385AA-F6F5-B04A-A946-3BA1768A872C}"/>
              </a:ext>
            </a:extLst>
          </p:cNvPr>
          <p:cNvSpPr>
            <a:spLocks noGrp="1"/>
          </p:cNvSpPr>
          <p:nvPr>
            <p:ph type="subTitle" idx="1" hasCustomPrompt="1"/>
          </p:nvPr>
        </p:nvSpPr>
        <p:spPr>
          <a:xfrm>
            <a:off x="838200" y="1935247"/>
            <a:ext cx="1003801" cy="230832"/>
          </a:xfrm>
          <a:solidFill>
            <a:srgbClr val="6AA84F"/>
          </a:solidFill>
        </p:spPr>
        <p:txBody>
          <a:bodyPr wrap="none" anchor="ctr" anchorCtr="0">
            <a:spAutoFit/>
          </a:bodyPr>
          <a:lstStyle>
            <a:lvl1pPr marL="0" indent="0" algn="l">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a:t>
            </a:r>
            <a:endParaRPr lang="en-US"/>
          </a:p>
        </p:txBody>
      </p:sp>
      <p:sp>
        <p:nvSpPr>
          <p:cNvPr id="9" name="Picture Placeholder 9">
            <a:extLst>
              <a:ext uri="{FF2B5EF4-FFF2-40B4-BE49-F238E27FC236}">
                <a16:creationId xmlns:a16="http://schemas.microsoft.com/office/drawing/2014/main" id="{700A4BCF-8A58-4349-89A1-3ED46352E23B}"/>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0" name="Text Placeholder 11">
            <a:extLst>
              <a:ext uri="{FF2B5EF4-FFF2-40B4-BE49-F238E27FC236}">
                <a16:creationId xmlns:a16="http://schemas.microsoft.com/office/drawing/2014/main" id="{3544685E-7D20-984E-B35B-581701E6C0E6}"/>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17" name="Text Placeholder 16">
            <a:extLst>
              <a:ext uri="{FF2B5EF4-FFF2-40B4-BE49-F238E27FC236}">
                <a16:creationId xmlns:a16="http://schemas.microsoft.com/office/drawing/2014/main" id="{7F2F07A6-FF6E-124A-8C84-15C0F61BCBCE}"/>
              </a:ext>
            </a:extLst>
          </p:cNvPr>
          <p:cNvSpPr>
            <a:spLocks noGrp="1"/>
          </p:cNvSpPr>
          <p:nvPr>
            <p:ph type="body" sz="quarter" idx="13" hasCustomPrompt="1"/>
          </p:nvPr>
        </p:nvSpPr>
        <p:spPr>
          <a:xfrm>
            <a:off x="11353800" y="6530546"/>
            <a:ext cx="838200" cy="327454"/>
          </a:xfrm>
          <a:solidFill>
            <a:schemeClr val="accent6"/>
          </a:solidFill>
          <a:ln>
            <a:noFill/>
          </a:ln>
        </p:spPr>
        <p:txBody>
          <a:bodyPr anchor="ctr" anchorCtr="1">
            <a:normAutofit/>
          </a:bodyPr>
          <a:lstStyle>
            <a:lvl1pPr marL="0" indent="0" algn="ctr">
              <a:buNone/>
              <a:defRPr sz="1000" b="1">
                <a:solidFill>
                  <a:schemeClr val="bg1"/>
                </a:solidFill>
              </a:defRPr>
            </a:lvl1pPr>
          </a:lstStyle>
          <a:p>
            <a:pPr lvl="0"/>
            <a:r>
              <a:rPr lang="en-US"/>
              <a:t>XX-XX</a:t>
            </a:r>
          </a:p>
        </p:txBody>
      </p:sp>
    </p:spTree>
    <p:extLst>
      <p:ext uri="{BB962C8B-B14F-4D97-AF65-F5344CB8AC3E}">
        <p14:creationId xmlns:p14="http://schemas.microsoft.com/office/powerpoint/2010/main" val="336330762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7029B-B428-B347-8EAF-B182D90A5CB7}"/>
              </a:ext>
            </a:extLst>
          </p:cNvPr>
          <p:cNvSpPr>
            <a:spLocks noGrp="1"/>
          </p:cNvSpPr>
          <p:nvPr>
            <p:ph type="title"/>
          </p:nvPr>
        </p:nvSpPr>
        <p:spPr>
          <a:xfrm>
            <a:off x="838200" y="365125"/>
            <a:ext cx="8508006" cy="1325563"/>
          </a:xfrm>
        </p:spPr>
        <p:txBody>
          <a:bodyPr/>
          <a:lstStyle>
            <a:lvl1pPr>
              <a:defRPr b="1"/>
            </a:lvl1pPr>
          </a:lstStyle>
          <a:p>
            <a:r>
              <a:rPr lang="en-GB"/>
              <a:t>Click to edit Master title style</a:t>
            </a:r>
            <a:endParaRPr lang="en-US"/>
          </a:p>
        </p:txBody>
      </p:sp>
      <p:sp>
        <p:nvSpPr>
          <p:cNvPr id="6" name="Subtitle 2">
            <a:extLst>
              <a:ext uri="{FF2B5EF4-FFF2-40B4-BE49-F238E27FC236}">
                <a16:creationId xmlns:a16="http://schemas.microsoft.com/office/drawing/2014/main" id="{5C6E0622-470A-DF43-A10A-EBE7A893DD54}"/>
              </a:ext>
            </a:extLst>
          </p:cNvPr>
          <p:cNvSpPr>
            <a:spLocks noGrp="1"/>
          </p:cNvSpPr>
          <p:nvPr>
            <p:ph type="subTitle" idx="13"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8" name="Picture Placeholder 9">
            <a:extLst>
              <a:ext uri="{FF2B5EF4-FFF2-40B4-BE49-F238E27FC236}">
                <a16:creationId xmlns:a16="http://schemas.microsoft.com/office/drawing/2014/main" id="{C9FC7414-AEA8-9B4C-B9BC-0859EB73A71A}"/>
              </a:ext>
            </a:extLst>
          </p:cNvPr>
          <p:cNvSpPr>
            <a:spLocks noGrp="1"/>
          </p:cNvSpPr>
          <p:nvPr>
            <p:ph type="pic" sz="quarter" idx="14"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9" name="Text Placeholder 11">
            <a:extLst>
              <a:ext uri="{FF2B5EF4-FFF2-40B4-BE49-F238E27FC236}">
                <a16:creationId xmlns:a16="http://schemas.microsoft.com/office/drawing/2014/main" id="{9295EBA9-1A04-B44C-9363-9C2B43A990DE}"/>
              </a:ext>
            </a:extLst>
          </p:cNvPr>
          <p:cNvSpPr>
            <a:spLocks noGrp="1"/>
          </p:cNvSpPr>
          <p:nvPr>
            <p:ph type="body" sz="quarter" idx="12"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65399953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Picture">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D11DC703-45CF-7445-9615-019B1B114F37}"/>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7" name="Picture Placeholder 9">
            <a:extLst>
              <a:ext uri="{FF2B5EF4-FFF2-40B4-BE49-F238E27FC236}">
                <a16:creationId xmlns:a16="http://schemas.microsoft.com/office/drawing/2014/main" id="{B4A2B4DA-2CE5-A741-AE2F-BCB9E8487087}"/>
              </a:ext>
            </a:extLst>
          </p:cNvPr>
          <p:cNvSpPr>
            <a:spLocks noGrp="1"/>
          </p:cNvSpPr>
          <p:nvPr>
            <p:ph type="pic" sz="quarter" idx="11"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9" name="Picture Placeholder 8">
            <a:extLst>
              <a:ext uri="{FF2B5EF4-FFF2-40B4-BE49-F238E27FC236}">
                <a16:creationId xmlns:a16="http://schemas.microsoft.com/office/drawing/2014/main" id="{7B37F995-7970-DC43-9BCB-4AC1C47269B2}"/>
              </a:ext>
            </a:extLst>
          </p:cNvPr>
          <p:cNvSpPr>
            <a:spLocks noGrp="1"/>
          </p:cNvSpPr>
          <p:nvPr>
            <p:ph type="pic" sz="quarter" idx="12"/>
          </p:nvPr>
        </p:nvSpPr>
        <p:spPr>
          <a:xfrm>
            <a:off x="0" y="892884"/>
            <a:ext cx="10212636" cy="5965115"/>
          </a:xfrm>
        </p:spPr>
        <p:txBody>
          <a:bodyPr/>
          <a:lstStyle/>
          <a:p>
            <a:endParaRPr lang="en-US"/>
          </a:p>
        </p:txBody>
      </p:sp>
      <p:sp>
        <p:nvSpPr>
          <p:cNvPr id="10" name="Text Placeholder 11">
            <a:extLst>
              <a:ext uri="{FF2B5EF4-FFF2-40B4-BE49-F238E27FC236}">
                <a16:creationId xmlns:a16="http://schemas.microsoft.com/office/drawing/2014/main" id="{30F87EE4-A9D3-1E49-B743-9C5E8B4C54B1}"/>
              </a:ext>
            </a:extLst>
          </p:cNvPr>
          <p:cNvSpPr>
            <a:spLocks noGrp="1"/>
          </p:cNvSpPr>
          <p:nvPr>
            <p:ph type="body" sz="quarter" idx="13"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Tree>
    <p:extLst>
      <p:ext uri="{BB962C8B-B14F-4D97-AF65-F5344CB8AC3E}">
        <p14:creationId xmlns:p14="http://schemas.microsoft.com/office/powerpoint/2010/main" val="232932737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Activit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F4D727-2B25-0049-B30B-05E0BDA8B5C6}"/>
              </a:ext>
            </a:extLst>
          </p:cNvPr>
          <p:cNvSpPr>
            <a:spLocks noGrp="1"/>
          </p:cNvSpPr>
          <p:nvPr>
            <p:ph type="title" hasCustomPrompt="1"/>
          </p:nvPr>
        </p:nvSpPr>
        <p:spPr>
          <a:xfrm>
            <a:off x="839788" y="1172816"/>
            <a:ext cx="3932237" cy="974036"/>
          </a:xfrm>
        </p:spPr>
        <p:txBody>
          <a:bodyPr anchor="t" anchorCtr="0"/>
          <a:lstStyle>
            <a:lvl1pPr>
              <a:defRPr sz="3200" b="1"/>
            </a:lvl1pPr>
          </a:lstStyle>
          <a:p>
            <a:r>
              <a:rPr lang="en-GB"/>
              <a:t>Click to edit heading</a:t>
            </a:r>
            <a:endParaRPr lang="en-US"/>
          </a:p>
        </p:txBody>
      </p:sp>
      <p:sp>
        <p:nvSpPr>
          <p:cNvPr id="3" name="Picture Placeholder 2">
            <a:extLst>
              <a:ext uri="{FF2B5EF4-FFF2-40B4-BE49-F238E27FC236}">
                <a16:creationId xmlns:a16="http://schemas.microsoft.com/office/drawing/2014/main" id="{23D10894-7922-E147-8CD4-A81E79C636D2}"/>
              </a:ext>
            </a:extLst>
          </p:cNvPr>
          <p:cNvSpPr>
            <a:spLocks noGrp="1"/>
          </p:cNvSpPr>
          <p:nvPr>
            <p:ph type="pic" idx="1"/>
          </p:nvPr>
        </p:nvSpPr>
        <p:spPr>
          <a:xfrm>
            <a:off x="5183188" y="987425"/>
            <a:ext cx="4676908"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6021DE1-9BCE-A243-862B-D363ED4063C6}"/>
              </a:ext>
            </a:extLst>
          </p:cNvPr>
          <p:cNvSpPr>
            <a:spLocks noGrp="1"/>
          </p:cNvSpPr>
          <p:nvPr>
            <p:ph type="body" sz="half" idx="2"/>
          </p:nvPr>
        </p:nvSpPr>
        <p:spPr>
          <a:xfrm>
            <a:off x="839788" y="2216827"/>
            <a:ext cx="3932237" cy="36521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8" name="Subtitle 2">
            <a:extLst>
              <a:ext uri="{FF2B5EF4-FFF2-40B4-BE49-F238E27FC236}">
                <a16:creationId xmlns:a16="http://schemas.microsoft.com/office/drawing/2014/main" id="{2C9AE920-E8E4-984D-86F5-698273FF0B20}"/>
              </a:ext>
            </a:extLst>
          </p:cNvPr>
          <p:cNvSpPr>
            <a:spLocks noGrp="1"/>
          </p:cNvSpPr>
          <p:nvPr>
            <p:ph type="subTitle" idx="10" hasCustomPrompt="1"/>
          </p:nvPr>
        </p:nvSpPr>
        <p:spPr>
          <a:xfrm>
            <a:off x="11353800" y="6530546"/>
            <a:ext cx="838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XX-XX</a:t>
            </a:r>
            <a:endParaRPr lang="en-US"/>
          </a:p>
        </p:txBody>
      </p:sp>
      <p:sp>
        <p:nvSpPr>
          <p:cNvPr id="10" name="Text Placeholder 9">
            <a:extLst>
              <a:ext uri="{FF2B5EF4-FFF2-40B4-BE49-F238E27FC236}">
                <a16:creationId xmlns:a16="http://schemas.microsoft.com/office/drawing/2014/main" id="{D71F834A-5A65-0E43-BA2F-74CACF7362EE}"/>
              </a:ext>
            </a:extLst>
          </p:cNvPr>
          <p:cNvSpPr>
            <a:spLocks noGrp="1"/>
          </p:cNvSpPr>
          <p:nvPr>
            <p:ph type="body" sz="quarter" idx="11" hasCustomPrompt="1"/>
          </p:nvPr>
        </p:nvSpPr>
        <p:spPr>
          <a:xfrm>
            <a:off x="5183187" y="5868988"/>
            <a:ext cx="4676907" cy="322262"/>
          </a:xfrm>
        </p:spPr>
        <p:txBody>
          <a:bodyPr>
            <a:normAutofit/>
          </a:bodyPr>
          <a:lstStyle>
            <a:lvl1pPr marL="0" indent="0">
              <a:buNone/>
              <a:defRPr sz="800"/>
            </a:lvl1pPr>
          </a:lstStyle>
          <a:p>
            <a:pPr lvl="0"/>
            <a:r>
              <a:rPr lang="en-US" sz="800"/>
              <a:t>Click to add source information</a:t>
            </a:r>
            <a:endParaRPr lang="en-US"/>
          </a:p>
        </p:txBody>
      </p:sp>
      <p:sp>
        <p:nvSpPr>
          <p:cNvPr id="12" name="Picture Placeholder 9">
            <a:extLst>
              <a:ext uri="{FF2B5EF4-FFF2-40B4-BE49-F238E27FC236}">
                <a16:creationId xmlns:a16="http://schemas.microsoft.com/office/drawing/2014/main" id="{E55E15F0-BF04-F544-A736-853A369DD45A}"/>
              </a:ext>
            </a:extLst>
          </p:cNvPr>
          <p:cNvSpPr>
            <a:spLocks noGrp="1"/>
          </p:cNvSpPr>
          <p:nvPr>
            <p:ph type="pic" sz="quarter" idx="12" hasCustomPrompt="1"/>
          </p:nvPr>
        </p:nvSpPr>
        <p:spPr>
          <a:xfrm>
            <a:off x="9419421" y="87187"/>
            <a:ext cx="720000" cy="720000"/>
          </a:xfrm>
        </p:spPr>
        <p:txBody>
          <a:bodyPr>
            <a:normAutofit/>
          </a:bodyPr>
          <a:lstStyle>
            <a:lvl1pPr marL="0" indent="0">
              <a:buNone/>
              <a:defRPr sz="1000"/>
            </a:lvl1pPr>
          </a:lstStyle>
          <a:p>
            <a:r>
              <a:rPr lang="en-US"/>
              <a:t>CLICK TO INSERT ICON</a:t>
            </a:r>
          </a:p>
        </p:txBody>
      </p:sp>
      <p:sp>
        <p:nvSpPr>
          <p:cNvPr id="13" name="Text Placeholder 11">
            <a:extLst>
              <a:ext uri="{FF2B5EF4-FFF2-40B4-BE49-F238E27FC236}">
                <a16:creationId xmlns:a16="http://schemas.microsoft.com/office/drawing/2014/main" id="{BB1C6D4A-A5FF-984F-899F-B045D72B6EBD}"/>
              </a:ext>
            </a:extLst>
          </p:cNvPr>
          <p:cNvSpPr>
            <a:spLocks noGrp="1"/>
          </p:cNvSpPr>
          <p:nvPr>
            <p:ph type="body" sz="quarter" idx="13" hasCustomPrompt="1"/>
          </p:nvPr>
        </p:nvSpPr>
        <p:spPr>
          <a:xfrm>
            <a:off x="10212636" y="0"/>
            <a:ext cx="1979364" cy="320257"/>
          </a:xfrm>
          <a:solidFill>
            <a:schemeClr val="accent6"/>
          </a:solidFill>
        </p:spPr>
        <p:txBody>
          <a:bodyPr wrap="square" tIns="90000" bIns="90000">
            <a:spAutoFit/>
          </a:bodyPr>
          <a:lstStyle>
            <a:lvl1pPr marL="0" indent="0">
              <a:buNone/>
              <a:defRPr sz="1000">
                <a:solidFill>
                  <a:schemeClr val="bg1"/>
                </a:solidFill>
              </a:defRPr>
            </a:lvl1pPr>
          </a:lstStyle>
          <a:p>
            <a:pPr lvl="0"/>
            <a:r>
              <a:rPr lang="en-US" sz="1000"/>
              <a:t>Click to insert text</a:t>
            </a:r>
            <a:endParaRPr lang="en-US"/>
          </a:p>
        </p:txBody>
      </p:sp>
      <p:sp>
        <p:nvSpPr>
          <p:cNvPr id="9" name="Subtitle 2">
            <a:extLst>
              <a:ext uri="{FF2B5EF4-FFF2-40B4-BE49-F238E27FC236}">
                <a16:creationId xmlns:a16="http://schemas.microsoft.com/office/drawing/2014/main" id="{F3F7088B-757B-CC4D-AFAE-21DE799236B0}"/>
              </a:ext>
            </a:extLst>
          </p:cNvPr>
          <p:cNvSpPr txBox="1">
            <a:spLocks/>
          </p:cNvSpPr>
          <p:nvPr/>
        </p:nvSpPr>
        <p:spPr>
          <a:xfrm>
            <a:off x="839788" y="872009"/>
            <a:ext cx="700833" cy="230832"/>
          </a:xfrm>
          <a:prstGeom prst="rect">
            <a:avLst/>
          </a:prstGeom>
          <a:solidFill>
            <a:srgbClr val="6AA84F"/>
          </a:solidFill>
        </p:spPr>
        <p:txBody>
          <a:bodyPr vert="horz" wrap="none" lIns="91440" tIns="45720" rIns="91440" bIns="45720" rtlCol="0" anchor="ctr" anchorCtr="0">
            <a:spAutoFit/>
          </a:bodyPr>
          <a:lstStyle>
            <a:lvl1pPr marL="0" indent="0" algn="l"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GB">
                <a:latin typeface="Segoe UI Symbol" panose="020B0502040204020203" pitchFamily="34" charset="0"/>
              </a:rPr>
              <a:t>ACTIVITY</a:t>
            </a:r>
            <a:endParaRPr lang="en-US">
              <a:latin typeface="Segoe UI Symbol" panose="020B0502040204020203" pitchFamily="34" charset="0"/>
            </a:endParaRPr>
          </a:p>
        </p:txBody>
      </p:sp>
    </p:spTree>
    <p:extLst>
      <p:ext uri="{BB962C8B-B14F-4D97-AF65-F5344CB8AC3E}">
        <p14:creationId xmlns:p14="http://schemas.microsoft.com/office/powerpoint/2010/main" val="12030985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Means of Participation">
    <p:bg>
      <p:bgPr>
        <a:solidFill>
          <a:schemeClr val="bg2"/>
        </a:solidFill>
        <a:effectLst/>
      </p:bgPr>
    </p:bg>
    <p:spTree>
      <p:nvGrpSpPr>
        <p:cNvPr id="1" name=""/>
        <p:cNvGrpSpPr/>
        <p:nvPr/>
      </p:nvGrpSpPr>
      <p:grpSpPr>
        <a:xfrm>
          <a:off x="0" y="0"/>
          <a:ext cx="0" cy="0"/>
          <a:chOff x="0" y="0"/>
          <a:chExt cx="0" cy="0"/>
        </a:xfrm>
      </p:grpSpPr>
      <p:pic>
        <p:nvPicPr>
          <p:cNvPr id="7" name="Picture 6" descr="Icon&#10;&#10;Description automatically generated">
            <a:extLst>
              <a:ext uri="{FF2B5EF4-FFF2-40B4-BE49-F238E27FC236}">
                <a16:creationId xmlns:a16="http://schemas.microsoft.com/office/drawing/2014/main" id="{64FE46E2-B2C3-EE43-8396-2A879938AAD6}"/>
              </a:ext>
            </a:extLst>
          </p:cNvPr>
          <p:cNvPicPr>
            <a:picLocks noChangeAspect="1"/>
          </p:cNvPicPr>
          <p:nvPr/>
        </p:nvPicPr>
        <p:blipFill>
          <a:blip r:embed="rId2"/>
          <a:stretch>
            <a:fillRect/>
          </a:stretch>
        </p:blipFill>
        <p:spPr>
          <a:xfrm>
            <a:off x="1440560" y="2500278"/>
            <a:ext cx="720000" cy="720000"/>
          </a:xfrm>
          <a:prstGeom prst="rect">
            <a:avLst/>
          </a:prstGeom>
        </p:spPr>
      </p:pic>
      <p:pic>
        <p:nvPicPr>
          <p:cNvPr id="9" name="Picture 8" descr="Logo, icon&#10;&#10;Description automatically generated">
            <a:extLst>
              <a:ext uri="{FF2B5EF4-FFF2-40B4-BE49-F238E27FC236}">
                <a16:creationId xmlns:a16="http://schemas.microsoft.com/office/drawing/2014/main" id="{B037BB0E-0F2B-EF4C-9825-19F712F48218}"/>
              </a:ext>
            </a:extLst>
          </p:cNvPr>
          <p:cNvPicPr>
            <a:picLocks noChangeAspect="1"/>
          </p:cNvPicPr>
          <p:nvPr/>
        </p:nvPicPr>
        <p:blipFill>
          <a:blip r:embed="rId3"/>
          <a:stretch>
            <a:fillRect/>
          </a:stretch>
        </p:blipFill>
        <p:spPr>
          <a:xfrm>
            <a:off x="1440560" y="3305045"/>
            <a:ext cx="720000" cy="720000"/>
          </a:xfrm>
          <a:prstGeom prst="rect">
            <a:avLst/>
          </a:prstGeom>
        </p:spPr>
      </p:pic>
      <p:pic>
        <p:nvPicPr>
          <p:cNvPr id="11" name="Picture 10" descr="Icon&#10;&#10;Description automatically generated">
            <a:extLst>
              <a:ext uri="{FF2B5EF4-FFF2-40B4-BE49-F238E27FC236}">
                <a16:creationId xmlns:a16="http://schemas.microsoft.com/office/drawing/2014/main" id="{8ADD8388-D5B5-1A4D-ADE6-C88BEEA61044}"/>
              </a:ext>
            </a:extLst>
          </p:cNvPr>
          <p:cNvPicPr>
            <a:picLocks noChangeAspect="1"/>
          </p:cNvPicPr>
          <p:nvPr/>
        </p:nvPicPr>
        <p:blipFill>
          <a:blip r:embed="rId4"/>
          <a:stretch>
            <a:fillRect/>
          </a:stretch>
        </p:blipFill>
        <p:spPr>
          <a:xfrm>
            <a:off x="1440560" y="4109812"/>
            <a:ext cx="720001" cy="720001"/>
          </a:xfrm>
          <a:prstGeom prst="rect">
            <a:avLst/>
          </a:prstGeom>
        </p:spPr>
      </p:pic>
      <p:pic>
        <p:nvPicPr>
          <p:cNvPr id="14" name="Picture 13" descr="Icon&#10;&#10;Description automatically generated">
            <a:extLst>
              <a:ext uri="{FF2B5EF4-FFF2-40B4-BE49-F238E27FC236}">
                <a16:creationId xmlns:a16="http://schemas.microsoft.com/office/drawing/2014/main" id="{62A0C060-8DC1-D64B-A7AA-2536220A2D08}"/>
              </a:ext>
            </a:extLst>
          </p:cNvPr>
          <p:cNvPicPr>
            <a:picLocks noChangeAspect="1"/>
          </p:cNvPicPr>
          <p:nvPr/>
        </p:nvPicPr>
        <p:blipFill>
          <a:blip r:embed="rId5"/>
          <a:stretch>
            <a:fillRect/>
          </a:stretch>
        </p:blipFill>
        <p:spPr>
          <a:xfrm>
            <a:off x="1434419" y="4914579"/>
            <a:ext cx="720001" cy="720001"/>
          </a:xfrm>
          <a:prstGeom prst="rect">
            <a:avLst/>
          </a:prstGeom>
        </p:spPr>
      </p:pic>
      <p:pic>
        <p:nvPicPr>
          <p:cNvPr id="16" name="Picture 15" descr="Icon&#10;&#10;Description automatically generated">
            <a:extLst>
              <a:ext uri="{FF2B5EF4-FFF2-40B4-BE49-F238E27FC236}">
                <a16:creationId xmlns:a16="http://schemas.microsoft.com/office/drawing/2014/main" id="{C49C7C8A-034A-5941-B117-F6F6545A4443}"/>
              </a:ext>
            </a:extLst>
          </p:cNvPr>
          <p:cNvPicPr>
            <a:picLocks noChangeAspect="1"/>
          </p:cNvPicPr>
          <p:nvPr/>
        </p:nvPicPr>
        <p:blipFill>
          <a:blip r:embed="rId6"/>
          <a:stretch>
            <a:fillRect/>
          </a:stretch>
        </p:blipFill>
        <p:spPr>
          <a:xfrm>
            <a:off x="714418" y="4914579"/>
            <a:ext cx="720001" cy="720001"/>
          </a:xfrm>
          <a:prstGeom prst="rect">
            <a:avLst/>
          </a:prstGeom>
        </p:spPr>
      </p:pic>
      <p:sp>
        <p:nvSpPr>
          <p:cNvPr id="17" name="TextBox 16">
            <a:extLst>
              <a:ext uri="{FF2B5EF4-FFF2-40B4-BE49-F238E27FC236}">
                <a16:creationId xmlns:a16="http://schemas.microsoft.com/office/drawing/2014/main" id="{DCF84EB3-3883-144D-8BEC-C637BB6E2FF3}"/>
              </a:ext>
            </a:extLst>
          </p:cNvPr>
          <p:cNvSpPr txBox="1"/>
          <p:nvPr/>
        </p:nvSpPr>
        <p:spPr>
          <a:xfrm>
            <a:off x="2259038" y="2583278"/>
            <a:ext cx="2900448" cy="553998"/>
          </a:xfrm>
          <a:prstGeom prst="rect">
            <a:avLst/>
          </a:prstGeom>
          <a:noFill/>
        </p:spPr>
        <p:txBody>
          <a:bodyPr wrap="square" rtlCol="0">
            <a:spAutoFit/>
          </a:bodyPr>
          <a:lstStyle/>
          <a:p>
            <a:r>
              <a:rPr lang="en-US" sz="1000" b="1">
                <a:latin typeface="Segoe UI Symbol" panose="020B0502040204020203" pitchFamily="34" charset="0"/>
              </a:rPr>
              <a:t>WHITEBOARDS</a:t>
            </a:r>
          </a:p>
          <a:p>
            <a:r>
              <a:rPr lang="en-US" sz="1000" b="0">
                <a:latin typeface="Segoe UI Symbol" panose="020B0502040204020203" pitchFamily="34" charset="0"/>
              </a:rPr>
              <a:t>All students respond to the teacher’s question, showing their responses at the same time.</a:t>
            </a:r>
          </a:p>
        </p:txBody>
      </p:sp>
      <p:pic>
        <p:nvPicPr>
          <p:cNvPr id="22" name="Picture 21" descr="Logo, icon&#10;&#10;Description automatically generated">
            <a:extLst>
              <a:ext uri="{FF2B5EF4-FFF2-40B4-BE49-F238E27FC236}">
                <a16:creationId xmlns:a16="http://schemas.microsoft.com/office/drawing/2014/main" id="{E5C0AAEF-756E-1846-95C4-07041A50DD3D}"/>
              </a:ext>
            </a:extLst>
          </p:cNvPr>
          <p:cNvPicPr>
            <a:picLocks noChangeAspect="1"/>
          </p:cNvPicPr>
          <p:nvPr/>
        </p:nvPicPr>
        <p:blipFill>
          <a:blip r:embed="rId7"/>
          <a:stretch>
            <a:fillRect/>
          </a:stretch>
        </p:blipFill>
        <p:spPr>
          <a:xfrm>
            <a:off x="5879485" y="2500278"/>
            <a:ext cx="720000" cy="720000"/>
          </a:xfrm>
          <a:prstGeom prst="rect">
            <a:avLst/>
          </a:prstGeom>
        </p:spPr>
      </p:pic>
      <p:pic>
        <p:nvPicPr>
          <p:cNvPr id="24" name="Picture 23" descr="Icon&#10;&#10;Description automatically generated">
            <a:extLst>
              <a:ext uri="{FF2B5EF4-FFF2-40B4-BE49-F238E27FC236}">
                <a16:creationId xmlns:a16="http://schemas.microsoft.com/office/drawing/2014/main" id="{8D7B7CFC-6EB8-3843-85CD-BAB4EACDEF84}"/>
              </a:ext>
            </a:extLst>
          </p:cNvPr>
          <p:cNvPicPr>
            <a:picLocks noChangeAspect="1"/>
          </p:cNvPicPr>
          <p:nvPr/>
        </p:nvPicPr>
        <p:blipFill>
          <a:blip r:embed="rId8"/>
          <a:stretch>
            <a:fillRect/>
          </a:stretch>
        </p:blipFill>
        <p:spPr>
          <a:xfrm>
            <a:off x="6599485" y="2500278"/>
            <a:ext cx="720000" cy="720000"/>
          </a:xfrm>
          <a:prstGeom prst="rect">
            <a:avLst/>
          </a:prstGeom>
        </p:spPr>
      </p:pic>
      <p:pic>
        <p:nvPicPr>
          <p:cNvPr id="26" name="Picture 25" descr="Icon&#10;&#10;Description automatically generated">
            <a:extLst>
              <a:ext uri="{FF2B5EF4-FFF2-40B4-BE49-F238E27FC236}">
                <a16:creationId xmlns:a16="http://schemas.microsoft.com/office/drawing/2014/main" id="{4E7FB63F-F338-BE46-AF08-EE4AC87C84D2}"/>
              </a:ext>
            </a:extLst>
          </p:cNvPr>
          <p:cNvPicPr>
            <a:picLocks noChangeAspect="1"/>
          </p:cNvPicPr>
          <p:nvPr/>
        </p:nvPicPr>
        <p:blipFill>
          <a:blip r:embed="rId9"/>
          <a:stretch>
            <a:fillRect/>
          </a:stretch>
        </p:blipFill>
        <p:spPr>
          <a:xfrm>
            <a:off x="7319484" y="2500278"/>
            <a:ext cx="720001" cy="720001"/>
          </a:xfrm>
          <a:prstGeom prst="rect">
            <a:avLst/>
          </a:prstGeom>
        </p:spPr>
      </p:pic>
      <p:pic>
        <p:nvPicPr>
          <p:cNvPr id="28" name="Picture 27" descr="Icon&#10;&#10;Description automatically generated">
            <a:extLst>
              <a:ext uri="{FF2B5EF4-FFF2-40B4-BE49-F238E27FC236}">
                <a16:creationId xmlns:a16="http://schemas.microsoft.com/office/drawing/2014/main" id="{8D0A038A-4FC3-544C-AF8F-7AD268CA8940}"/>
              </a:ext>
            </a:extLst>
          </p:cNvPr>
          <p:cNvPicPr>
            <a:picLocks noChangeAspect="1"/>
          </p:cNvPicPr>
          <p:nvPr/>
        </p:nvPicPr>
        <p:blipFill>
          <a:blip r:embed="rId10"/>
          <a:stretch>
            <a:fillRect/>
          </a:stretch>
        </p:blipFill>
        <p:spPr>
          <a:xfrm>
            <a:off x="8039483" y="2500278"/>
            <a:ext cx="720001" cy="720001"/>
          </a:xfrm>
          <a:prstGeom prst="rect">
            <a:avLst/>
          </a:prstGeom>
        </p:spPr>
      </p:pic>
      <p:pic>
        <p:nvPicPr>
          <p:cNvPr id="30" name="Picture 29" descr="Icon&#10;&#10;Description automatically generated">
            <a:extLst>
              <a:ext uri="{FF2B5EF4-FFF2-40B4-BE49-F238E27FC236}">
                <a16:creationId xmlns:a16="http://schemas.microsoft.com/office/drawing/2014/main" id="{91AA171F-10E5-D54B-A3D6-0C8A1053BBDC}"/>
              </a:ext>
            </a:extLst>
          </p:cNvPr>
          <p:cNvPicPr>
            <a:picLocks noChangeAspect="1"/>
          </p:cNvPicPr>
          <p:nvPr/>
        </p:nvPicPr>
        <p:blipFill>
          <a:blip r:embed="rId11"/>
          <a:stretch>
            <a:fillRect/>
          </a:stretch>
        </p:blipFill>
        <p:spPr>
          <a:xfrm>
            <a:off x="8039482" y="3305043"/>
            <a:ext cx="720002" cy="720002"/>
          </a:xfrm>
          <a:prstGeom prst="rect">
            <a:avLst/>
          </a:prstGeom>
        </p:spPr>
      </p:pic>
      <p:pic>
        <p:nvPicPr>
          <p:cNvPr id="32" name="Picture 31" descr="Icon&#10;&#10;Description automatically generated">
            <a:extLst>
              <a:ext uri="{FF2B5EF4-FFF2-40B4-BE49-F238E27FC236}">
                <a16:creationId xmlns:a16="http://schemas.microsoft.com/office/drawing/2014/main" id="{72338F61-BFB1-C341-AD2C-17AB1E23AA6D}"/>
              </a:ext>
            </a:extLst>
          </p:cNvPr>
          <p:cNvPicPr>
            <a:picLocks noChangeAspect="1"/>
          </p:cNvPicPr>
          <p:nvPr/>
        </p:nvPicPr>
        <p:blipFill>
          <a:blip r:embed="rId12"/>
          <a:stretch>
            <a:fillRect/>
          </a:stretch>
        </p:blipFill>
        <p:spPr>
          <a:xfrm>
            <a:off x="8039482" y="4109809"/>
            <a:ext cx="720001" cy="720001"/>
          </a:xfrm>
          <a:prstGeom prst="rect">
            <a:avLst/>
          </a:prstGeom>
        </p:spPr>
      </p:pic>
      <p:sp>
        <p:nvSpPr>
          <p:cNvPr id="36" name="TextBox 35">
            <a:extLst>
              <a:ext uri="{FF2B5EF4-FFF2-40B4-BE49-F238E27FC236}">
                <a16:creationId xmlns:a16="http://schemas.microsoft.com/office/drawing/2014/main" id="{D71802FD-ECFC-6748-968D-9D4568440A2F}"/>
              </a:ext>
            </a:extLst>
          </p:cNvPr>
          <p:cNvSpPr txBox="1"/>
          <p:nvPr/>
        </p:nvSpPr>
        <p:spPr>
          <a:xfrm>
            <a:off x="2259038" y="3388045"/>
            <a:ext cx="2900448" cy="553998"/>
          </a:xfrm>
          <a:prstGeom prst="rect">
            <a:avLst/>
          </a:prstGeom>
          <a:noFill/>
        </p:spPr>
        <p:txBody>
          <a:bodyPr wrap="square" rtlCol="0">
            <a:spAutoFit/>
          </a:bodyPr>
          <a:lstStyle/>
          <a:p>
            <a:r>
              <a:rPr lang="en-US" sz="1000" b="1">
                <a:latin typeface="Segoe UI Symbol" panose="020B0502040204020203" pitchFamily="34" charset="0"/>
              </a:rPr>
              <a:t>COLD CALL</a:t>
            </a:r>
          </a:p>
          <a:p>
            <a:r>
              <a:rPr lang="en-US" sz="1000" b="0">
                <a:latin typeface="Segoe UI Symbol" panose="020B0502040204020203" pitchFamily="34" charset="0"/>
              </a:rPr>
              <a:t>The teacher asks a question, gives wait time, then calls on individual students to respond.</a:t>
            </a:r>
          </a:p>
        </p:txBody>
      </p:sp>
      <p:sp>
        <p:nvSpPr>
          <p:cNvPr id="37" name="TextBox 36">
            <a:extLst>
              <a:ext uri="{FF2B5EF4-FFF2-40B4-BE49-F238E27FC236}">
                <a16:creationId xmlns:a16="http://schemas.microsoft.com/office/drawing/2014/main" id="{DAF6DF04-5F83-B041-B12A-FFF63CC1FEF3}"/>
              </a:ext>
            </a:extLst>
          </p:cNvPr>
          <p:cNvSpPr txBox="1"/>
          <p:nvPr/>
        </p:nvSpPr>
        <p:spPr>
          <a:xfrm>
            <a:off x="2259038" y="4192812"/>
            <a:ext cx="2900448" cy="553998"/>
          </a:xfrm>
          <a:prstGeom prst="rect">
            <a:avLst/>
          </a:prstGeom>
          <a:noFill/>
        </p:spPr>
        <p:txBody>
          <a:bodyPr wrap="square" rtlCol="0">
            <a:spAutoFit/>
          </a:bodyPr>
          <a:lstStyle/>
          <a:p>
            <a:r>
              <a:rPr lang="en-US" sz="1000" b="1">
                <a:latin typeface="Segoe UI Symbol" panose="020B0502040204020203" pitchFamily="34" charset="0"/>
              </a:rPr>
              <a:t>IN YOUR BOOK</a:t>
            </a:r>
          </a:p>
          <a:p>
            <a:r>
              <a:rPr lang="en-US" sz="1000" b="0">
                <a:latin typeface="Segoe UI Symbol" panose="020B0502040204020203" pitchFamily="34" charset="0"/>
              </a:rPr>
              <a:t>Students respond to a prompt in their exercise book or booklet.</a:t>
            </a:r>
          </a:p>
        </p:txBody>
      </p:sp>
      <p:sp>
        <p:nvSpPr>
          <p:cNvPr id="38" name="TextBox 37">
            <a:extLst>
              <a:ext uri="{FF2B5EF4-FFF2-40B4-BE49-F238E27FC236}">
                <a16:creationId xmlns:a16="http://schemas.microsoft.com/office/drawing/2014/main" id="{578FEB5D-D8A7-B341-8038-4FA322AD4CB8}"/>
              </a:ext>
            </a:extLst>
          </p:cNvPr>
          <p:cNvSpPr txBox="1"/>
          <p:nvPr/>
        </p:nvSpPr>
        <p:spPr>
          <a:xfrm>
            <a:off x="2259038" y="4997579"/>
            <a:ext cx="2900448" cy="707886"/>
          </a:xfrm>
          <a:prstGeom prst="rect">
            <a:avLst/>
          </a:prstGeom>
          <a:noFill/>
        </p:spPr>
        <p:txBody>
          <a:bodyPr wrap="square" rtlCol="0">
            <a:spAutoFit/>
          </a:bodyPr>
          <a:lstStyle/>
          <a:p>
            <a:r>
              <a:rPr lang="en-US" sz="1000" b="1">
                <a:latin typeface="Segoe UI Symbol" panose="020B0502040204020203" pitchFamily="34" charset="0"/>
              </a:rPr>
              <a:t>THUMBS UP, THUMBS DOWN</a:t>
            </a:r>
          </a:p>
          <a:p>
            <a:r>
              <a:rPr lang="en-US" sz="1000" b="0">
                <a:latin typeface="Segoe UI Symbol" panose="020B0502040204020203" pitchFamily="34" charset="0"/>
              </a:rPr>
              <a:t>Students indicate whether they agree or disagree with a statement, or whether something is an example or non-example.</a:t>
            </a:r>
          </a:p>
        </p:txBody>
      </p:sp>
      <p:sp>
        <p:nvSpPr>
          <p:cNvPr id="39" name="TextBox 38">
            <a:extLst>
              <a:ext uri="{FF2B5EF4-FFF2-40B4-BE49-F238E27FC236}">
                <a16:creationId xmlns:a16="http://schemas.microsoft.com/office/drawing/2014/main" id="{D245E952-2629-C84F-ACA3-4D2B0CC21EA8}"/>
              </a:ext>
            </a:extLst>
          </p:cNvPr>
          <p:cNvSpPr txBox="1"/>
          <p:nvPr/>
        </p:nvSpPr>
        <p:spPr>
          <a:xfrm>
            <a:off x="8857961" y="2583278"/>
            <a:ext cx="2900448" cy="553998"/>
          </a:xfrm>
          <a:prstGeom prst="rect">
            <a:avLst/>
          </a:prstGeom>
          <a:noFill/>
        </p:spPr>
        <p:txBody>
          <a:bodyPr wrap="square" rtlCol="0">
            <a:spAutoFit/>
          </a:bodyPr>
          <a:lstStyle/>
          <a:p>
            <a:r>
              <a:rPr lang="en-US" sz="1000" b="1">
                <a:latin typeface="Segoe UI Symbol" panose="020B0502040204020203" pitchFamily="34" charset="0"/>
              </a:rPr>
              <a:t>MULTIPLE CHOICE</a:t>
            </a:r>
          </a:p>
          <a:p>
            <a:r>
              <a:rPr lang="en-US" sz="1000" b="0">
                <a:latin typeface="Segoe UI Symbol" panose="020B0502040204020203" pitchFamily="34" charset="0"/>
              </a:rPr>
              <a:t>All students respond to a multiple-choice question with their fingers when prompted.</a:t>
            </a:r>
          </a:p>
        </p:txBody>
      </p:sp>
      <p:sp>
        <p:nvSpPr>
          <p:cNvPr id="40" name="TextBox 39">
            <a:extLst>
              <a:ext uri="{FF2B5EF4-FFF2-40B4-BE49-F238E27FC236}">
                <a16:creationId xmlns:a16="http://schemas.microsoft.com/office/drawing/2014/main" id="{7575B77A-5EE6-D347-B0E4-33C9E3FE3774}"/>
              </a:ext>
            </a:extLst>
          </p:cNvPr>
          <p:cNvSpPr txBox="1"/>
          <p:nvPr/>
        </p:nvSpPr>
        <p:spPr>
          <a:xfrm>
            <a:off x="8857961" y="3431830"/>
            <a:ext cx="2900448" cy="400110"/>
          </a:xfrm>
          <a:prstGeom prst="rect">
            <a:avLst/>
          </a:prstGeom>
          <a:noFill/>
        </p:spPr>
        <p:txBody>
          <a:bodyPr wrap="square" rtlCol="0">
            <a:spAutoFit/>
          </a:bodyPr>
          <a:lstStyle/>
          <a:p>
            <a:r>
              <a:rPr lang="en-US" sz="1000" b="1">
                <a:latin typeface="Segoe UI Symbol" panose="020B0502040204020203" pitchFamily="34" charset="0"/>
              </a:rPr>
              <a:t>TURN AND TALK</a:t>
            </a:r>
          </a:p>
          <a:p>
            <a:r>
              <a:rPr lang="en-US" sz="1000" b="0">
                <a:latin typeface="Segoe UI Symbol" panose="020B0502040204020203" pitchFamily="34" charset="0"/>
              </a:rPr>
              <a:t>Students discuss with the person next to them.</a:t>
            </a:r>
          </a:p>
        </p:txBody>
      </p:sp>
      <p:sp>
        <p:nvSpPr>
          <p:cNvPr id="41" name="TextBox 40">
            <a:extLst>
              <a:ext uri="{FF2B5EF4-FFF2-40B4-BE49-F238E27FC236}">
                <a16:creationId xmlns:a16="http://schemas.microsoft.com/office/drawing/2014/main" id="{1F10FA1A-155E-F048-B094-1247319BFFF4}"/>
              </a:ext>
            </a:extLst>
          </p:cNvPr>
          <p:cNvSpPr txBox="1"/>
          <p:nvPr/>
        </p:nvSpPr>
        <p:spPr>
          <a:xfrm>
            <a:off x="8857961" y="4192812"/>
            <a:ext cx="2900448" cy="400110"/>
          </a:xfrm>
          <a:prstGeom prst="rect">
            <a:avLst/>
          </a:prstGeom>
          <a:noFill/>
        </p:spPr>
        <p:txBody>
          <a:bodyPr wrap="square" rtlCol="0">
            <a:spAutoFit/>
          </a:bodyPr>
          <a:lstStyle/>
          <a:p>
            <a:r>
              <a:rPr lang="en-US" sz="1000" b="1">
                <a:latin typeface="Segoe UI Symbol" panose="020B0502040204020203" pitchFamily="34" charset="0"/>
              </a:rPr>
              <a:t>CHORAL RESPONSE</a:t>
            </a:r>
          </a:p>
          <a:p>
            <a:r>
              <a:rPr lang="en-US" sz="1000" b="0">
                <a:latin typeface="Segoe UI Symbol" panose="020B0502040204020203" pitchFamily="34" charset="0"/>
              </a:rPr>
              <a:t>Students respond orally all together.</a:t>
            </a:r>
          </a:p>
        </p:txBody>
      </p:sp>
      <p:sp>
        <p:nvSpPr>
          <p:cNvPr id="42" name="TextBox 41">
            <a:extLst>
              <a:ext uri="{FF2B5EF4-FFF2-40B4-BE49-F238E27FC236}">
                <a16:creationId xmlns:a16="http://schemas.microsoft.com/office/drawing/2014/main" id="{10D20C5D-7ED2-2743-93FA-FAE5308776E5}"/>
              </a:ext>
            </a:extLst>
          </p:cNvPr>
          <p:cNvSpPr txBox="1"/>
          <p:nvPr/>
        </p:nvSpPr>
        <p:spPr>
          <a:xfrm>
            <a:off x="1434419" y="1009344"/>
            <a:ext cx="9323161" cy="769441"/>
          </a:xfrm>
          <a:prstGeom prst="rect">
            <a:avLst/>
          </a:prstGeom>
          <a:noFill/>
        </p:spPr>
        <p:txBody>
          <a:bodyPr wrap="square" rtlCol="0">
            <a:spAutoFit/>
          </a:bodyPr>
          <a:lstStyle/>
          <a:p>
            <a:pPr algn="ctr"/>
            <a:r>
              <a:rPr lang="en-US" sz="4400" b="1">
                <a:latin typeface="Segoe UI Symbol" panose="020B0502040204020203" pitchFamily="34" charset="0"/>
              </a:rPr>
              <a:t>Means of Participation</a:t>
            </a:r>
          </a:p>
        </p:txBody>
      </p:sp>
    </p:spTree>
    <p:extLst>
      <p:ext uri="{BB962C8B-B14F-4D97-AF65-F5344CB8AC3E}">
        <p14:creationId xmlns:p14="http://schemas.microsoft.com/office/powerpoint/2010/main" val="7914346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Credits">
    <p:bg>
      <p:bgPr>
        <a:solidFill>
          <a:schemeClr val="bg2"/>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D0EE0F2-4C49-E944-998C-AA9CBD20CD8A}"/>
              </a:ext>
            </a:extLst>
          </p:cNvPr>
          <p:cNvSpPr>
            <a:spLocks noGrp="1"/>
          </p:cNvSpPr>
          <p:nvPr>
            <p:ph sz="half" idx="1" hasCustomPrompt="1"/>
          </p:nvPr>
        </p:nvSpPr>
        <p:spPr>
          <a:xfrm>
            <a:off x="838200" y="1825625"/>
            <a:ext cx="5181600" cy="4351338"/>
          </a:xfrm>
        </p:spPr>
        <p:txBody>
          <a:bodyPr>
            <a:normAutofit/>
          </a:bodyPr>
          <a:lstStyle>
            <a:lvl1pPr marL="0" indent="0">
              <a:buFont typeface="+mj-lt"/>
              <a:buNone/>
              <a:defRPr sz="1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sz="1000"/>
              <a:t>Click to insert text</a:t>
            </a:r>
            <a:endParaRPr lang="en-US"/>
          </a:p>
        </p:txBody>
      </p:sp>
      <p:sp>
        <p:nvSpPr>
          <p:cNvPr id="4" name="Content Placeholder 3">
            <a:extLst>
              <a:ext uri="{FF2B5EF4-FFF2-40B4-BE49-F238E27FC236}">
                <a16:creationId xmlns:a16="http://schemas.microsoft.com/office/drawing/2014/main" id="{D6513375-15AC-A741-A082-A6DEA491DB73}"/>
              </a:ext>
            </a:extLst>
          </p:cNvPr>
          <p:cNvSpPr>
            <a:spLocks noGrp="1"/>
          </p:cNvSpPr>
          <p:nvPr>
            <p:ph sz="half" idx="2" hasCustomPrompt="1"/>
          </p:nvPr>
        </p:nvSpPr>
        <p:spPr>
          <a:xfrm>
            <a:off x="6172200" y="1825625"/>
            <a:ext cx="5181600" cy="4351338"/>
          </a:xfrm>
        </p:spPr>
        <p:txBody>
          <a:bodyPr>
            <a:normAutofit/>
          </a:bodyPr>
          <a:lstStyle>
            <a:lvl1pPr marL="0" indent="0">
              <a:buFont typeface="+mj-lt"/>
              <a:buNone/>
              <a:defRPr sz="1000"/>
            </a:lvl1pPr>
            <a:lvl2pPr marL="914400" indent="-457200">
              <a:buFont typeface="+mj-lt"/>
              <a:buAutoNum type="arabicPeriod"/>
              <a:defRPr/>
            </a:lvl2pPr>
            <a:lvl3pPr marL="1371600" indent="-457200">
              <a:buFont typeface="+mj-lt"/>
              <a:buAutoNum type="arabicPeriod"/>
              <a:defRPr/>
            </a:lvl3pPr>
            <a:lvl4pPr marL="1714500" indent="-342900">
              <a:buFont typeface="+mj-lt"/>
              <a:buAutoNum type="arabicPeriod"/>
              <a:defRPr/>
            </a:lvl4pPr>
            <a:lvl5pPr marL="2171700" indent="-342900">
              <a:buFont typeface="+mj-lt"/>
              <a:buAutoNum type="arabicPeriod"/>
              <a:defRPr/>
            </a:lvl5pPr>
          </a:lstStyle>
          <a:p>
            <a:pPr lvl="0"/>
            <a:r>
              <a:rPr lang="en-US"/>
              <a:t>Click to insert text</a:t>
            </a:r>
          </a:p>
        </p:txBody>
      </p:sp>
      <p:sp>
        <p:nvSpPr>
          <p:cNvPr id="8" name="Subtitle 2">
            <a:extLst>
              <a:ext uri="{FF2B5EF4-FFF2-40B4-BE49-F238E27FC236}">
                <a16:creationId xmlns:a16="http://schemas.microsoft.com/office/drawing/2014/main" id="{8633E7EF-8333-004D-9986-361535AB8073}"/>
              </a:ext>
            </a:extLst>
          </p:cNvPr>
          <p:cNvSpPr>
            <a:spLocks noGrp="1"/>
          </p:cNvSpPr>
          <p:nvPr>
            <p:ph type="subTitle" idx="10" hasCustomPrompt="1"/>
          </p:nvPr>
        </p:nvSpPr>
        <p:spPr>
          <a:xfrm>
            <a:off x="10210800" y="6530546"/>
            <a:ext cx="1981200" cy="327454"/>
          </a:xfrm>
          <a:solidFill>
            <a:srgbClr val="6AA84F"/>
          </a:solidFill>
        </p:spPr>
        <p:txBody>
          <a:bodyPr anchor="ctr" anchorCtr="1">
            <a:normAutofit/>
          </a:bodyPr>
          <a:lstStyle>
            <a:lvl1pPr marL="0" indent="0" algn="ctr">
              <a:buNone/>
              <a:defRPr sz="1000" b="1">
                <a:solidFill>
                  <a:schemeClr val="bg1"/>
                </a:solidFill>
                <a:latin typeface="Segoe UI Symbol" panose="020B0502040204020203"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Insert year, subject, unit no.</a:t>
            </a:r>
            <a:endParaRPr lang="en-US"/>
          </a:p>
        </p:txBody>
      </p:sp>
      <p:sp>
        <p:nvSpPr>
          <p:cNvPr id="5" name="TextBox 4">
            <a:extLst>
              <a:ext uri="{FF2B5EF4-FFF2-40B4-BE49-F238E27FC236}">
                <a16:creationId xmlns:a16="http://schemas.microsoft.com/office/drawing/2014/main" id="{25C069C9-B38A-634F-8426-488928D6572B}"/>
              </a:ext>
            </a:extLst>
          </p:cNvPr>
          <p:cNvSpPr txBox="1"/>
          <p:nvPr/>
        </p:nvSpPr>
        <p:spPr>
          <a:xfrm>
            <a:off x="838200" y="702601"/>
            <a:ext cx="7842325" cy="769441"/>
          </a:xfrm>
          <a:prstGeom prst="rect">
            <a:avLst/>
          </a:prstGeom>
          <a:noFill/>
        </p:spPr>
        <p:txBody>
          <a:bodyPr wrap="square" rtlCol="0">
            <a:spAutoFit/>
          </a:bodyPr>
          <a:lstStyle/>
          <a:p>
            <a:r>
              <a:rPr lang="en-US" sz="4400" b="1">
                <a:latin typeface="Segoe UI Symbol" panose="020B0502040204020203" pitchFamily="34" charset="0"/>
              </a:rPr>
              <a:t>Credits</a:t>
            </a:r>
          </a:p>
        </p:txBody>
      </p:sp>
    </p:spTree>
    <p:extLst>
      <p:ext uri="{BB962C8B-B14F-4D97-AF65-F5344CB8AC3E}">
        <p14:creationId xmlns:p14="http://schemas.microsoft.com/office/powerpoint/2010/main" val="158018126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B2D3E9E-A95C-48F2-B4BF-A71542E0BE9A}" type="datetimeFigureOut">
              <a:rPr lang="en-US" dirty="0"/>
              <a:t>3/2/2024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a:p>
        </p:txBody>
      </p:sp>
    </p:spTree>
    <p:extLst>
      <p:ext uri="{BB962C8B-B14F-4D97-AF65-F5344CB8AC3E}">
        <p14:creationId xmlns:p14="http://schemas.microsoft.com/office/powerpoint/2010/main" val="295483982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C3944-30EC-4647-B306-24564F842DE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AU"/>
          </a:p>
        </p:txBody>
      </p:sp>
      <p:sp>
        <p:nvSpPr>
          <p:cNvPr id="3" name="Subtitle 2">
            <a:extLst>
              <a:ext uri="{FF2B5EF4-FFF2-40B4-BE49-F238E27FC236}">
                <a16:creationId xmlns:a16="http://schemas.microsoft.com/office/drawing/2014/main" id="{0ADEF6E3-04A8-4A4E-93B9-E282AF1D31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A38AC05A-F43E-4C7E-B132-00A5508DAAA0}"/>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5" name="Footer Placeholder 4">
            <a:extLst>
              <a:ext uri="{FF2B5EF4-FFF2-40B4-BE49-F238E27FC236}">
                <a16:creationId xmlns:a16="http://schemas.microsoft.com/office/drawing/2014/main" id="{3B0F18CA-EA3A-4723-ACB6-6A94F4340D93}"/>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C2986C5-875F-4D1E-ADDF-580D354B6FA0}"/>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22579126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7D428-FC14-47EA-89C5-D95F96E3CDE7}"/>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8715891B-6588-410D-B706-2451F0D0AA3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283DE3AF-D506-46DD-B17C-2A6D88744A43}"/>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5" name="Footer Placeholder 4">
            <a:extLst>
              <a:ext uri="{FF2B5EF4-FFF2-40B4-BE49-F238E27FC236}">
                <a16:creationId xmlns:a16="http://schemas.microsoft.com/office/drawing/2014/main" id="{DFDF4CE8-B634-4815-AA0B-223881B92AA5}"/>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DD10FB65-A19E-4372-AC43-67BA1C0D9444}"/>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25965362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6EE45D14-81B7-4F4A-9D53-7C1A91F5925A}" type="datetimeFigureOut">
              <a:rPr lang="en-AU" smtClean="0"/>
              <a:t>2/03/2024</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9A4968D8-1C26-4DC3-8D84-A02601690BF5}" type="slidenum">
              <a:rPr lang="en-AU" smtClean="0"/>
              <a:t>‹#›</a:t>
            </a:fld>
            <a:endParaRPr lang="en-AU"/>
          </a:p>
        </p:txBody>
      </p:sp>
    </p:spTree>
    <p:extLst>
      <p:ext uri="{BB962C8B-B14F-4D97-AF65-F5344CB8AC3E}">
        <p14:creationId xmlns:p14="http://schemas.microsoft.com/office/powerpoint/2010/main" val="28025778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06321-409B-4C4A-8C93-62EBE96BDC5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65049AC3-D6DB-4149-AE64-3DD84780DE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B623F4-0B7C-494A-94F6-B8C8D61F9507}"/>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5" name="Footer Placeholder 4">
            <a:extLst>
              <a:ext uri="{FF2B5EF4-FFF2-40B4-BE49-F238E27FC236}">
                <a16:creationId xmlns:a16="http://schemas.microsoft.com/office/drawing/2014/main" id="{48199247-285B-4182-A099-AB300CDF189D}"/>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A8368BC4-7A9A-4CD4-826B-9CA8313BB216}"/>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288678700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80D8D-06CE-4D59-81B8-9A0F344E649B}"/>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2970C79-2825-4081-8AD0-A665C2B2D6F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1AB8AB10-3B29-4CC4-8C2C-C57EE79FA15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4D4FC9BE-7A9C-4B7B-864B-B10E3B9F5BEA}"/>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6" name="Footer Placeholder 5">
            <a:extLst>
              <a:ext uri="{FF2B5EF4-FFF2-40B4-BE49-F238E27FC236}">
                <a16:creationId xmlns:a16="http://schemas.microsoft.com/office/drawing/2014/main" id="{FD75DD80-C67D-4F44-A34C-B26BC4B38CAE}"/>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1DFC0791-92B2-4095-8D49-023066C08D49}"/>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34916714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ED86-0C4F-41A4-8619-F471A766D072}"/>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3516A3E6-F67D-47EE-8D4D-9E937A940D1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02D5C73-FC04-4042-9549-FC0993492BF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6015FFFC-4E9B-4723-8D9D-FFA87815EF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BF6F8-E3D5-49A7-B1DF-77F41FC912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A4217E7B-F3DE-41EA-99CF-DDA52BEF1987}"/>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8" name="Footer Placeholder 7">
            <a:extLst>
              <a:ext uri="{FF2B5EF4-FFF2-40B4-BE49-F238E27FC236}">
                <a16:creationId xmlns:a16="http://schemas.microsoft.com/office/drawing/2014/main" id="{7D47BAB2-7E40-4C98-BF13-A1A26019DC55}"/>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C849294E-FE3B-4930-83D6-DE1E51F90A2D}"/>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332144740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986BD7-47A7-4D3B-B3E5-A6CE4AFCA5F6}"/>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D9D58F0-D8F2-41D4-A5EC-E0BF2ED65F1B}"/>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4" name="Footer Placeholder 3">
            <a:extLst>
              <a:ext uri="{FF2B5EF4-FFF2-40B4-BE49-F238E27FC236}">
                <a16:creationId xmlns:a16="http://schemas.microsoft.com/office/drawing/2014/main" id="{1877F777-1FAB-4EC4-9364-220E8B2EEC51}"/>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3865D304-4907-4EC6-9053-7F7CF4CD69AE}"/>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429264347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255AC5B-DB67-48BD-A0F4-4E63F78C394C}"/>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3" name="Footer Placeholder 2">
            <a:extLst>
              <a:ext uri="{FF2B5EF4-FFF2-40B4-BE49-F238E27FC236}">
                <a16:creationId xmlns:a16="http://schemas.microsoft.com/office/drawing/2014/main" id="{1D62AFF4-FB0A-478A-BD7F-BD86DDAEB771}"/>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2F15DE21-6922-424B-90EB-2D06CDA91BDC}"/>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159543739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B0C92-66B1-42FB-9C41-1A98573725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E59D7494-B220-4BD3-AF97-2882F0F728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C5A23E53-23FF-4051-8A55-87B7A5B879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D9F031-2E41-4FD3-8CE1-AE15D13B58C8}"/>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6" name="Footer Placeholder 5">
            <a:extLst>
              <a:ext uri="{FF2B5EF4-FFF2-40B4-BE49-F238E27FC236}">
                <a16:creationId xmlns:a16="http://schemas.microsoft.com/office/drawing/2014/main" id="{3844FBD4-4E5E-4BEB-A569-64FBFB018D5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0EB95C-C584-495C-94F6-285B310E0A0D}"/>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291386359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D4AB9-6433-4821-9B78-DBC97D46A30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4B5F1210-1BC9-4CDA-BE70-01A3833FF9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E3122D1F-5141-4234-85F6-E5F2C85F8F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D6377-3DB1-426E-A755-76841488E5CE}"/>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6" name="Footer Placeholder 5">
            <a:extLst>
              <a:ext uri="{FF2B5EF4-FFF2-40B4-BE49-F238E27FC236}">
                <a16:creationId xmlns:a16="http://schemas.microsoft.com/office/drawing/2014/main" id="{3BEC0496-2315-45D3-AA39-ABA9222436FF}"/>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FFC63B87-BA63-4949-B6CB-4E76AA363423}"/>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375676438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6CA16-C9E7-41F7-A8C5-91B89A01B407}"/>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7FFC345-44B4-4F1F-ACF7-6853B654DD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7946F9E-6400-4570-A42D-6C80E4914F10}"/>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5" name="Footer Placeholder 4">
            <a:extLst>
              <a:ext uri="{FF2B5EF4-FFF2-40B4-BE49-F238E27FC236}">
                <a16:creationId xmlns:a16="http://schemas.microsoft.com/office/drawing/2014/main" id="{AE7122CB-2D26-46FB-8B62-F9D966F050CA}"/>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27043351-0C4C-4F83-A282-B38D7EDB7CFA}"/>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196644903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1F5B797-AC6F-47B8-8565-BA1FA197765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2BD4C73F-736E-4010-9183-A9A5A290AFA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FD03901-60E8-4CA0-A438-F174ABF2B89E}"/>
              </a:ext>
            </a:extLst>
          </p:cNvPr>
          <p:cNvSpPr>
            <a:spLocks noGrp="1"/>
          </p:cNvSpPr>
          <p:nvPr>
            <p:ph type="dt" sz="half" idx="10"/>
          </p:nvPr>
        </p:nvSpPr>
        <p:spPr/>
        <p:txBody>
          <a:bodyPr/>
          <a:lstStyle/>
          <a:p>
            <a:fld id="{41AFC6F1-5882-4A14-8602-2ACADE040F17}" type="datetimeFigureOut">
              <a:rPr lang="en-AU" smtClean="0"/>
              <a:t>2/03/2024</a:t>
            </a:fld>
            <a:endParaRPr lang="en-AU"/>
          </a:p>
        </p:txBody>
      </p:sp>
      <p:sp>
        <p:nvSpPr>
          <p:cNvPr id="5" name="Footer Placeholder 4">
            <a:extLst>
              <a:ext uri="{FF2B5EF4-FFF2-40B4-BE49-F238E27FC236}">
                <a16:creationId xmlns:a16="http://schemas.microsoft.com/office/drawing/2014/main" id="{6D55F1C6-99AC-4004-B724-19E43002E37F}"/>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28CBDEE-00B4-46D5-AB52-D5A5073A1F98}"/>
              </a:ext>
            </a:extLst>
          </p:cNvPr>
          <p:cNvSpPr>
            <a:spLocks noGrp="1"/>
          </p:cNvSpPr>
          <p:nvPr>
            <p:ph type="sldNum" sz="quarter" idx="12"/>
          </p:nvPr>
        </p:nvSpPr>
        <p:spPr/>
        <p:txBody>
          <a:bodyPr/>
          <a:lstStyle/>
          <a:p>
            <a:fld id="{2A2F40D8-C805-4F6C-B58A-E1B88869A284}" type="slidenum">
              <a:rPr lang="en-AU" smtClean="0"/>
              <a:t>‹#›</a:t>
            </a:fld>
            <a:endParaRPr lang="en-AU"/>
          </a:p>
        </p:txBody>
      </p:sp>
    </p:spTree>
    <p:extLst>
      <p:ext uri="{BB962C8B-B14F-4D97-AF65-F5344CB8AC3E}">
        <p14:creationId xmlns:p14="http://schemas.microsoft.com/office/powerpoint/2010/main" val="372511310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Content">
  <p:cSld name="1_Title and Content">
    <p:spTree>
      <p:nvGrpSpPr>
        <p:cNvPr id="1" name="Shape 104"/>
        <p:cNvGrpSpPr/>
        <p:nvPr/>
      </p:nvGrpSpPr>
      <p:grpSpPr>
        <a:xfrm>
          <a:off x="0" y="0"/>
          <a:ext cx="0" cy="0"/>
          <a:chOff x="0" y="0"/>
          <a:chExt cx="0" cy="0"/>
        </a:xfrm>
      </p:grpSpPr>
      <p:sp>
        <p:nvSpPr>
          <p:cNvPr id="105" name="Google Shape;105;p153"/>
          <p:cNvSpPr txBox="1">
            <a:spLocks noGrp="1"/>
          </p:cNvSpPr>
          <p:nvPr>
            <p:ph type="title"/>
          </p:nvPr>
        </p:nvSpPr>
        <p:spPr>
          <a:xfrm>
            <a:off x="838200" y="365125"/>
            <a:ext cx="8508006"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4400"/>
              <a:buFont typeface="Quattrocento Sans"/>
              <a:buNone/>
              <a:defRPr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6" name="Google Shape;106;p15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2800"/>
              <a:buNon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7" name="Google Shape;107;p153"/>
          <p:cNvSpPr txBox="1">
            <a:spLocks noGrp="1"/>
          </p:cNvSpPr>
          <p:nvPr>
            <p:ph type="subTitle" idx="2"/>
          </p:nvPr>
        </p:nvSpPr>
        <p:spPr>
          <a:xfrm>
            <a:off x="11353800" y="6530546"/>
            <a:ext cx="838200" cy="327454"/>
          </a:xfrm>
          <a:prstGeom prst="rect">
            <a:avLst/>
          </a:prstGeom>
          <a:solidFill>
            <a:srgbClr val="6AA84F"/>
          </a:solidFill>
          <a:ln>
            <a:noFill/>
          </a:ln>
        </p:spPr>
        <p:txBody>
          <a:bodyPr spcFirstLastPara="1" wrap="square" lIns="91425" tIns="45700" rIns="91425" bIns="45700" anchor="ctr" anchorCtr="1">
            <a:normAutofit/>
          </a:bodyPr>
          <a:lstStyle>
            <a:lvl1pPr lvl="0" algn="ctr">
              <a:lnSpc>
                <a:spcPct val="90000"/>
              </a:lnSpc>
              <a:spcBef>
                <a:spcPts val="1000"/>
              </a:spcBef>
              <a:spcAft>
                <a:spcPts val="0"/>
              </a:spcAft>
              <a:buClr>
                <a:schemeClr val="lt1"/>
              </a:buClr>
              <a:buSzPts val="1000"/>
              <a:buNone/>
              <a:defRPr sz="1000" b="1">
                <a:solidFill>
                  <a:schemeClr val="lt1"/>
                </a:solidFill>
                <a:latin typeface="Quattrocento Sans"/>
                <a:ea typeface="Quattrocento Sans"/>
                <a:cs typeface="Quattrocento Sans"/>
                <a:sym typeface="Quattrocento Sans"/>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08" name="Google Shape;108;p153"/>
          <p:cNvSpPr>
            <a:spLocks noGrp="1"/>
          </p:cNvSpPr>
          <p:nvPr>
            <p:ph type="pic" idx="3"/>
          </p:nvPr>
        </p:nvSpPr>
        <p:spPr>
          <a:xfrm>
            <a:off x="9419421" y="87187"/>
            <a:ext cx="720000" cy="720000"/>
          </a:xfrm>
          <a:prstGeom prst="rect">
            <a:avLst/>
          </a:prstGeom>
          <a:noFill/>
          <a:ln>
            <a:noFill/>
          </a:ln>
        </p:spPr>
      </p:sp>
      <p:sp>
        <p:nvSpPr>
          <p:cNvPr id="109" name="Google Shape;109;p153"/>
          <p:cNvSpPr txBox="1">
            <a:spLocks noGrp="1"/>
          </p:cNvSpPr>
          <p:nvPr>
            <p:ph type="body" idx="4"/>
          </p:nvPr>
        </p:nvSpPr>
        <p:spPr>
          <a:xfrm>
            <a:off x="10212636" y="0"/>
            <a:ext cx="1979364" cy="320257"/>
          </a:xfrm>
          <a:prstGeom prst="rect">
            <a:avLst/>
          </a:prstGeom>
          <a:solidFill>
            <a:schemeClr val="accent6"/>
          </a:solidFill>
          <a:ln>
            <a:noFill/>
          </a:ln>
        </p:spPr>
        <p:txBody>
          <a:bodyPr spcFirstLastPara="1" wrap="square" lIns="91425" tIns="90000" rIns="91425" bIns="90000" anchor="t" anchorCtr="0">
            <a:spAutoFit/>
          </a:bodyPr>
          <a:lstStyle>
            <a:lvl1pPr marL="457200" lvl="0" indent="-228600" algn="l">
              <a:lnSpc>
                <a:spcPct val="90000"/>
              </a:lnSpc>
              <a:spcBef>
                <a:spcPts val="1000"/>
              </a:spcBef>
              <a:spcAft>
                <a:spcPts val="0"/>
              </a:spcAft>
              <a:buClr>
                <a:schemeClr val="lt1"/>
              </a:buClr>
              <a:buSzPts val="1000"/>
              <a:buNone/>
              <a:defRPr sz="1000" b="0">
                <a:solidFill>
                  <a:schemeClr val="lt1"/>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2542919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36.xml"/><Relationship Id="rId13" Type="http://schemas.openxmlformats.org/officeDocument/2006/relationships/slideLayout" Target="../slideLayouts/slideLayout141.xml"/><Relationship Id="rId3" Type="http://schemas.openxmlformats.org/officeDocument/2006/relationships/slideLayout" Target="../slideLayouts/slideLayout131.xml"/><Relationship Id="rId7" Type="http://schemas.openxmlformats.org/officeDocument/2006/relationships/slideLayout" Target="../slideLayouts/slideLayout135.xml"/><Relationship Id="rId12" Type="http://schemas.openxmlformats.org/officeDocument/2006/relationships/slideLayout" Target="../slideLayouts/slideLayout140.xml"/><Relationship Id="rId2" Type="http://schemas.openxmlformats.org/officeDocument/2006/relationships/slideLayout" Target="../slideLayouts/slideLayout130.xml"/><Relationship Id="rId1" Type="http://schemas.openxmlformats.org/officeDocument/2006/relationships/slideLayout" Target="../slideLayouts/slideLayout129.xml"/><Relationship Id="rId6" Type="http://schemas.openxmlformats.org/officeDocument/2006/relationships/slideLayout" Target="../slideLayouts/slideLayout134.xml"/><Relationship Id="rId11" Type="http://schemas.openxmlformats.org/officeDocument/2006/relationships/slideLayout" Target="../slideLayouts/slideLayout139.xml"/><Relationship Id="rId5" Type="http://schemas.openxmlformats.org/officeDocument/2006/relationships/slideLayout" Target="../slideLayouts/slideLayout133.xml"/><Relationship Id="rId10" Type="http://schemas.openxmlformats.org/officeDocument/2006/relationships/slideLayout" Target="../slideLayouts/slideLayout138.xml"/><Relationship Id="rId4" Type="http://schemas.openxmlformats.org/officeDocument/2006/relationships/slideLayout" Target="../slideLayouts/slideLayout132.xml"/><Relationship Id="rId9" Type="http://schemas.openxmlformats.org/officeDocument/2006/relationships/slideLayout" Target="../slideLayouts/slideLayout13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9.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theme" Target="../theme/theme12.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1.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theme" Target="../theme/theme6.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slideLayout" Target="../slideLayouts/slideLayout8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5.xml"/><Relationship Id="rId13" Type="http://schemas.openxmlformats.org/officeDocument/2006/relationships/slideLayout" Target="../slideLayouts/slideLayout100.xml"/><Relationship Id="rId3" Type="http://schemas.openxmlformats.org/officeDocument/2006/relationships/slideLayout" Target="../slideLayouts/slideLayout90.xml"/><Relationship Id="rId7" Type="http://schemas.openxmlformats.org/officeDocument/2006/relationships/slideLayout" Target="../slideLayouts/slideLayout94.xml"/><Relationship Id="rId12" Type="http://schemas.openxmlformats.org/officeDocument/2006/relationships/slideLayout" Target="../slideLayouts/slideLayout99.xml"/><Relationship Id="rId2" Type="http://schemas.openxmlformats.org/officeDocument/2006/relationships/slideLayout" Target="../slideLayouts/slideLayout89.xml"/><Relationship Id="rId16" Type="http://schemas.openxmlformats.org/officeDocument/2006/relationships/theme" Target="../theme/theme8.xml"/><Relationship Id="rId1" Type="http://schemas.openxmlformats.org/officeDocument/2006/relationships/slideLayout" Target="../slideLayouts/slideLayout88.xml"/><Relationship Id="rId6" Type="http://schemas.openxmlformats.org/officeDocument/2006/relationships/slideLayout" Target="../slideLayouts/slideLayout93.xml"/><Relationship Id="rId11" Type="http://schemas.openxmlformats.org/officeDocument/2006/relationships/slideLayout" Target="../slideLayouts/slideLayout98.xml"/><Relationship Id="rId5" Type="http://schemas.openxmlformats.org/officeDocument/2006/relationships/slideLayout" Target="../slideLayouts/slideLayout92.xml"/><Relationship Id="rId15" Type="http://schemas.openxmlformats.org/officeDocument/2006/relationships/slideLayout" Target="../slideLayouts/slideLayout102.xml"/><Relationship Id="rId10" Type="http://schemas.openxmlformats.org/officeDocument/2006/relationships/slideLayout" Target="../slideLayouts/slideLayout97.xml"/><Relationship Id="rId4" Type="http://schemas.openxmlformats.org/officeDocument/2006/relationships/slideLayout" Target="../slideLayouts/slideLayout91.xml"/><Relationship Id="rId9" Type="http://schemas.openxmlformats.org/officeDocument/2006/relationships/slideLayout" Target="../slideLayouts/slideLayout96.xml"/><Relationship Id="rId14" Type="http://schemas.openxmlformats.org/officeDocument/2006/relationships/slideLayout" Target="../slideLayouts/slideLayout101.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45D14-81B7-4F4A-9D53-7C1A91F5925A}" type="datetimeFigureOut">
              <a:rPr lang="en-AU" smtClean="0"/>
              <a:t>2/03/2024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968D8-1C26-4DC3-8D84-A02601690BF5}" type="slidenum">
              <a:rPr lang="en-AU" smtClean="0"/>
              <a:t>‹#›</a:t>
            </a:fld>
            <a:endParaRPr lang="en-AU"/>
          </a:p>
        </p:txBody>
      </p:sp>
    </p:spTree>
    <p:extLst>
      <p:ext uri="{BB962C8B-B14F-4D97-AF65-F5344CB8AC3E}">
        <p14:creationId xmlns:p14="http://schemas.microsoft.com/office/powerpoint/2010/main" val="6577601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72" r:id="rId12"/>
    <p:sldLayoutId id="2147483742"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E6F4EABA-7327-4C9B-A25B-2EC6D8E7B2ED}" type="datetimeFigureOut">
              <a:rPr lang="en-AU" smtClean="0"/>
              <a:pPr/>
              <a:t>2/03/2024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482C3C5-518F-455F-891D-918179D3F322}" type="slidenum">
              <a:rPr lang="en-AU" smtClean="0"/>
              <a:pPr/>
              <a:t>‹#›</a:t>
            </a:fld>
            <a:endParaRPr lang="en-AU"/>
          </a:p>
        </p:txBody>
      </p:sp>
    </p:spTree>
    <p:extLst>
      <p:ext uri="{BB962C8B-B14F-4D97-AF65-F5344CB8AC3E}">
        <p14:creationId xmlns:p14="http://schemas.microsoft.com/office/powerpoint/2010/main" val="2544011352"/>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449088644"/>
      </p:ext>
    </p:extLst>
  </p:cSld>
  <p:clrMap bg1="lt1" tx1="dk1" bg2="dk2" tx2="lt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 id="2147483800"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96309EA-C414-4186-B758-2EC8970C283E}" type="datetimeFigureOut">
              <a:rPr lang="en-AU" smtClean="0"/>
              <a:t>2/03/2024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81B18E-A2F6-4262-92F2-9391B7C5B505}" type="slidenum">
              <a:rPr lang="en-AU" smtClean="0"/>
              <a:t>‹#›</a:t>
            </a:fld>
            <a:endParaRPr lang="en-AU"/>
          </a:p>
        </p:txBody>
      </p:sp>
    </p:spTree>
    <p:extLst>
      <p:ext uri="{BB962C8B-B14F-4D97-AF65-F5344CB8AC3E}">
        <p14:creationId xmlns:p14="http://schemas.microsoft.com/office/powerpoint/2010/main" val="683688940"/>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EE45D14-81B7-4F4A-9D53-7C1A91F5925A}" type="datetimeFigureOut">
              <a:rPr lang="en-AU" smtClean="0"/>
              <a:t>2/03/2024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A4968D8-1C26-4DC3-8D84-A02601690BF5}" type="slidenum">
              <a:rPr lang="en-AU" smtClean="0"/>
              <a:t>‹#›</a:t>
            </a:fld>
            <a:endParaRPr lang="en-AU"/>
          </a:p>
        </p:txBody>
      </p:sp>
    </p:spTree>
    <p:extLst>
      <p:ext uri="{BB962C8B-B14F-4D97-AF65-F5344CB8AC3E}">
        <p14:creationId xmlns:p14="http://schemas.microsoft.com/office/powerpoint/2010/main" val="991619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entury Gothic"/>
                <a:ea typeface="Century Gothic"/>
                <a:cs typeface="Century Gothic"/>
                <a:sym typeface="Century Gothic"/>
              </a:defRPr>
            </a:lvl1pPr>
            <a:lvl2pPr marL="0" marR="0" lvl="1" indent="0" algn="r" rtl="0">
              <a:spcBef>
                <a:spcPts val="0"/>
              </a:spcBef>
              <a:buNone/>
              <a:defRPr sz="1200" b="0" i="0" u="none" strike="noStrike" cap="none">
                <a:solidFill>
                  <a:srgbClr val="888888"/>
                </a:solidFill>
                <a:latin typeface="Century Gothic"/>
                <a:ea typeface="Century Gothic"/>
                <a:cs typeface="Century Gothic"/>
                <a:sym typeface="Century Gothic"/>
              </a:defRPr>
            </a:lvl2pPr>
            <a:lvl3pPr marL="0" marR="0" lvl="2" indent="0" algn="r" rtl="0">
              <a:spcBef>
                <a:spcPts val="0"/>
              </a:spcBef>
              <a:buNone/>
              <a:defRPr sz="1200" b="0" i="0" u="none" strike="noStrike" cap="none">
                <a:solidFill>
                  <a:srgbClr val="888888"/>
                </a:solidFill>
                <a:latin typeface="Century Gothic"/>
                <a:ea typeface="Century Gothic"/>
                <a:cs typeface="Century Gothic"/>
                <a:sym typeface="Century Gothic"/>
              </a:defRPr>
            </a:lvl3pPr>
            <a:lvl4pPr marL="0" marR="0" lvl="3" indent="0" algn="r" rtl="0">
              <a:spcBef>
                <a:spcPts val="0"/>
              </a:spcBef>
              <a:buNone/>
              <a:defRPr sz="1200" b="0" i="0" u="none" strike="noStrike" cap="none">
                <a:solidFill>
                  <a:srgbClr val="888888"/>
                </a:solidFill>
                <a:latin typeface="Century Gothic"/>
                <a:ea typeface="Century Gothic"/>
                <a:cs typeface="Century Gothic"/>
                <a:sym typeface="Century Gothic"/>
              </a:defRPr>
            </a:lvl4pPr>
            <a:lvl5pPr marL="0" marR="0" lvl="4" indent="0" algn="r" rtl="0">
              <a:spcBef>
                <a:spcPts val="0"/>
              </a:spcBef>
              <a:buNone/>
              <a:defRPr sz="1200" b="0" i="0" u="none" strike="noStrike" cap="none">
                <a:solidFill>
                  <a:srgbClr val="888888"/>
                </a:solidFill>
                <a:latin typeface="Century Gothic"/>
                <a:ea typeface="Century Gothic"/>
                <a:cs typeface="Century Gothic"/>
                <a:sym typeface="Century Gothic"/>
              </a:defRPr>
            </a:lvl5pPr>
            <a:lvl6pPr marL="0" marR="0" lvl="5" indent="0" algn="r" rtl="0">
              <a:spcBef>
                <a:spcPts val="0"/>
              </a:spcBef>
              <a:buNone/>
              <a:defRPr sz="1200" b="0" i="0" u="none" strike="noStrike" cap="none">
                <a:solidFill>
                  <a:srgbClr val="888888"/>
                </a:solidFill>
                <a:latin typeface="Century Gothic"/>
                <a:ea typeface="Century Gothic"/>
                <a:cs typeface="Century Gothic"/>
                <a:sym typeface="Century Gothic"/>
              </a:defRPr>
            </a:lvl6pPr>
            <a:lvl7pPr marL="0" marR="0" lvl="6" indent="0" algn="r" rtl="0">
              <a:spcBef>
                <a:spcPts val="0"/>
              </a:spcBef>
              <a:buNone/>
              <a:defRPr sz="1200" b="0" i="0" u="none" strike="noStrike" cap="none">
                <a:solidFill>
                  <a:srgbClr val="888888"/>
                </a:solidFill>
                <a:latin typeface="Century Gothic"/>
                <a:ea typeface="Century Gothic"/>
                <a:cs typeface="Century Gothic"/>
                <a:sym typeface="Century Gothic"/>
              </a:defRPr>
            </a:lvl7pPr>
            <a:lvl8pPr marL="0" marR="0" lvl="7" indent="0" algn="r" rtl="0">
              <a:spcBef>
                <a:spcPts val="0"/>
              </a:spcBef>
              <a:buNone/>
              <a:defRPr sz="1200" b="0" i="0" u="none" strike="noStrike" cap="none">
                <a:solidFill>
                  <a:srgbClr val="888888"/>
                </a:solidFill>
                <a:latin typeface="Century Gothic"/>
                <a:ea typeface="Century Gothic"/>
                <a:cs typeface="Century Gothic"/>
                <a:sym typeface="Century Gothic"/>
              </a:defRPr>
            </a:lvl8pPr>
            <a:lvl9pPr marL="0" marR="0" lvl="8" indent="0" algn="r" rtl="0">
              <a:spcBef>
                <a:spcPts val="0"/>
              </a:spcBef>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2734784331"/>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Century Gothic" panose="020B0502020202020204" pitchFamily="34" charset="0"/>
              </a:defRPr>
            </a:lvl1pPr>
          </a:lstStyle>
          <a:p>
            <a:fld id="{E6F4EABA-7327-4C9B-A25B-2EC6D8E7B2ED}" type="datetimeFigureOut">
              <a:rPr lang="en-AU" smtClean="0"/>
              <a:pPr/>
              <a:t>2/03/2024</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Century Gothic" panose="020B0502020202020204" pitchFamily="34" charset="0"/>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Century Gothic" panose="020B0502020202020204" pitchFamily="34" charset="0"/>
              </a:defRPr>
            </a:lvl1pPr>
          </a:lstStyle>
          <a:p>
            <a:fld id="{1482C3C5-518F-455F-891D-918179D3F322}" type="slidenum">
              <a:rPr lang="en-AU" smtClean="0"/>
              <a:pPr/>
              <a:t>‹#›</a:t>
            </a:fld>
            <a:endParaRPr lang="en-AU"/>
          </a:p>
        </p:txBody>
      </p:sp>
    </p:spTree>
    <p:extLst>
      <p:ext uri="{BB962C8B-B14F-4D97-AF65-F5344CB8AC3E}">
        <p14:creationId xmlns:p14="http://schemas.microsoft.com/office/powerpoint/2010/main" val="3097858199"/>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entury Gothic"/>
              <a:buNone/>
              <a:defRPr sz="4400" b="0" i="0" u="none" strike="noStrike" cap="none">
                <a:solidFill>
                  <a:schemeClr val="dk1"/>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entury Gothic"/>
                <a:ea typeface="Century Gothic"/>
                <a:cs typeface="Century Gothic"/>
                <a:sym typeface="Century Gothic"/>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entury Gothic"/>
                <a:ea typeface="Century Gothic"/>
                <a:cs typeface="Century Gothic"/>
                <a:sym typeface="Century Gothic"/>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entury Gothic"/>
                <a:ea typeface="Century Gothic"/>
                <a:cs typeface="Century Gothic"/>
                <a:sym typeface="Century Gothic"/>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entury Gothic"/>
                <a:ea typeface="Century Gothic"/>
                <a:cs typeface="Century Gothic"/>
                <a:sym typeface="Century Gothic"/>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entury Gothic"/>
                <a:ea typeface="Century Gothic"/>
                <a:cs typeface="Century Gothic"/>
                <a:sym typeface="Century Gothic"/>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entury Gothic"/>
                <a:ea typeface="Century Gothic"/>
                <a:cs typeface="Century Gothic"/>
                <a:sym typeface="Century Gothic"/>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1126801427"/>
      </p:ext>
    </p:extLst>
  </p:cSld>
  <p:clrMap bg1="lt1" tx1="dk1" bg2="dk2" tx2="lt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1D4144F-888F-B776-20E3-FE104E2145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D3038FF-19BE-A858-AF9B-5330ED8FA48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0A4575A1-A3B1-2286-606B-BA3BDDAB9D6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380AE-D4E8-4E7D-8D2A-B7C52180CAB4}" type="datetimeFigureOut">
              <a:rPr lang="en-AU" smtClean="0"/>
              <a:t>2/03/2024</a:t>
            </a:fld>
            <a:endParaRPr lang="en-AU"/>
          </a:p>
        </p:txBody>
      </p:sp>
      <p:sp>
        <p:nvSpPr>
          <p:cNvPr id="5" name="Footer Placeholder 4">
            <a:extLst>
              <a:ext uri="{FF2B5EF4-FFF2-40B4-BE49-F238E27FC236}">
                <a16:creationId xmlns:a16="http://schemas.microsoft.com/office/drawing/2014/main" id="{D459AADF-0786-14E9-EC8D-2411548A896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54CE0105-DBA5-3104-71EA-F7F48075D56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0FFD34E-89EB-4EB9-9DD3-ACE4F462F6A0}" type="slidenum">
              <a:rPr lang="en-AU" smtClean="0"/>
              <a:t>‹#›</a:t>
            </a:fld>
            <a:endParaRPr lang="en-AU"/>
          </a:p>
        </p:txBody>
      </p:sp>
    </p:spTree>
    <p:extLst>
      <p:ext uri="{BB962C8B-B14F-4D97-AF65-F5344CB8AC3E}">
        <p14:creationId xmlns:p14="http://schemas.microsoft.com/office/powerpoint/2010/main" val="2967022773"/>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80185B-A0A2-5845-8CF9-691F60F26C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51FE758F-4CFC-E84A-86C1-7EB1AC5907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39E6E50-71FA-4541-8FA1-94DDC9A0E3E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egoe UI Symbol" panose="020B0502040204020203" pitchFamily="34" charset="0"/>
              </a:defRPr>
            </a:lvl1pPr>
          </a:lstStyle>
          <a:p>
            <a:fld id="{72237F8B-9C5C-6E42-9A92-52F1619167E6}" type="datetimeFigureOut">
              <a:rPr lang="en-US" smtClean="0"/>
              <a:pPr/>
              <a:t>3/2/2024</a:t>
            </a:fld>
            <a:endParaRPr lang="en-US"/>
          </a:p>
        </p:txBody>
      </p:sp>
      <p:sp>
        <p:nvSpPr>
          <p:cNvPr id="5" name="Footer Placeholder 4">
            <a:extLst>
              <a:ext uri="{FF2B5EF4-FFF2-40B4-BE49-F238E27FC236}">
                <a16:creationId xmlns:a16="http://schemas.microsoft.com/office/drawing/2014/main" id="{A5E14F76-8EBD-1E4D-82BC-536BD85305F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egoe UI Symbol" panose="020B0502040204020203" pitchFamily="34" charset="0"/>
              </a:defRPr>
            </a:lvl1pPr>
          </a:lstStyle>
          <a:p>
            <a:endParaRPr lang="en-US"/>
          </a:p>
        </p:txBody>
      </p:sp>
      <p:sp>
        <p:nvSpPr>
          <p:cNvPr id="6" name="Slide Number Placeholder 5">
            <a:extLst>
              <a:ext uri="{FF2B5EF4-FFF2-40B4-BE49-F238E27FC236}">
                <a16:creationId xmlns:a16="http://schemas.microsoft.com/office/drawing/2014/main" id="{DFACADBD-7CC4-7B44-B4CF-0721672624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egoe UI Symbol" panose="020B0502040204020203" pitchFamily="34" charset="0"/>
              </a:defRPr>
            </a:lvl1pPr>
          </a:lstStyle>
          <a:p>
            <a:fld id="{E12C9F53-2A72-4042-A758-E9BEDC89171E}" type="slidenum">
              <a:rPr lang="en-US" smtClean="0"/>
              <a:pPr/>
              <a:t>‹#›</a:t>
            </a:fld>
            <a:endParaRPr lang="en-US"/>
          </a:p>
        </p:txBody>
      </p:sp>
    </p:spTree>
    <p:extLst>
      <p:ext uri="{BB962C8B-B14F-4D97-AF65-F5344CB8AC3E}">
        <p14:creationId xmlns:p14="http://schemas.microsoft.com/office/powerpoint/2010/main" val="3672580892"/>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Lst>
  <p:txStyles>
    <p:titleStyle>
      <a:lvl1pPr algn="l" defTabSz="914400" rtl="0" eaLnBrk="1" latinLnBrk="0" hangingPunct="1">
        <a:lnSpc>
          <a:spcPct val="90000"/>
        </a:lnSpc>
        <a:spcBef>
          <a:spcPct val="0"/>
        </a:spcBef>
        <a:buNone/>
        <a:defRPr sz="4400" kern="1200">
          <a:solidFill>
            <a:schemeClr val="tx1"/>
          </a:solidFill>
          <a:latin typeface="Segoe UI Symbol" panose="020B050204020402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Symbol"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Symbol"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Symbol"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ymbol"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Symbol"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4900DA-1AAB-49E9-B0AC-5E4BF318729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BF4A216-27B1-4514-9C11-61D7DBD3DEE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89239900-F5BF-4042-8BC7-78CBE77C5E9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AFC6F1-5882-4A14-8602-2ACADE040F17}" type="datetimeFigureOut">
              <a:rPr lang="en-AU" smtClean="0"/>
              <a:t>2/03/2024</a:t>
            </a:fld>
            <a:endParaRPr lang="en-AU"/>
          </a:p>
        </p:txBody>
      </p:sp>
      <p:sp>
        <p:nvSpPr>
          <p:cNvPr id="5" name="Footer Placeholder 4">
            <a:extLst>
              <a:ext uri="{FF2B5EF4-FFF2-40B4-BE49-F238E27FC236}">
                <a16:creationId xmlns:a16="http://schemas.microsoft.com/office/drawing/2014/main" id="{BE9A1F87-4AE9-4104-8CCD-F791A0F467C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a:extLst>
              <a:ext uri="{FF2B5EF4-FFF2-40B4-BE49-F238E27FC236}">
                <a16:creationId xmlns:a16="http://schemas.microsoft.com/office/drawing/2014/main" id="{EC76126E-B917-4565-8F3E-A2E263A7449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2F40D8-C805-4F6C-B58A-E1B88869A284}" type="slidenum">
              <a:rPr lang="en-AU" smtClean="0"/>
              <a:t>‹#›</a:t>
            </a:fld>
            <a:endParaRPr lang="en-AU"/>
          </a:p>
        </p:txBody>
      </p:sp>
    </p:spTree>
    <p:extLst>
      <p:ext uri="{BB962C8B-B14F-4D97-AF65-F5344CB8AC3E}">
        <p14:creationId xmlns:p14="http://schemas.microsoft.com/office/powerpoint/2010/main" val="3500389226"/>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omic Sans MS"/>
              <a:buNone/>
              <a:defRPr sz="4400" b="0" i="0" u="none" strike="noStrike" cap="none">
                <a:solidFill>
                  <a:schemeClr val="dk1"/>
                </a:solidFill>
                <a:latin typeface="Comic Sans MS"/>
                <a:ea typeface="Comic Sans MS"/>
                <a:cs typeface="Comic Sans MS"/>
                <a:sym typeface="Comic Sans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omic Sans MS"/>
                <a:ea typeface="Comic Sans MS"/>
                <a:cs typeface="Comic Sans MS"/>
                <a:sym typeface="Comic Sans MS"/>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omic Sans MS"/>
                <a:ea typeface="Comic Sans MS"/>
                <a:cs typeface="Comic Sans MS"/>
                <a:sym typeface="Comic Sans MS"/>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omic Sans MS"/>
                <a:ea typeface="Comic Sans MS"/>
                <a:cs typeface="Comic Sans MS"/>
                <a:sym typeface="Comic Sans MS"/>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mic Sans MS"/>
                <a:ea typeface="Comic Sans MS"/>
                <a:cs typeface="Comic Sans MS"/>
                <a:sym typeface="Comic Sans MS"/>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omic Sans MS"/>
                <a:ea typeface="Comic Sans MS"/>
                <a:cs typeface="Comic Sans MS"/>
                <a:sym typeface="Comic Sans MS"/>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omic Sans MS"/>
                <a:ea typeface="Comic Sans MS"/>
                <a:cs typeface="Comic Sans MS"/>
                <a:sym typeface="Comic Sans MS"/>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omic Sans MS"/>
                <a:ea typeface="Comic Sans MS"/>
                <a:cs typeface="Comic Sans MS"/>
                <a:sym typeface="Comic Sans MS"/>
              </a:defRPr>
            </a:lvl1pPr>
            <a:lvl2pPr marL="0" marR="0" lvl="1" indent="0" algn="r" rtl="0">
              <a:spcBef>
                <a:spcPts val="0"/>
              </a:spcBef>
              <a:buNone/>
              <a:defRPr sz="1200" b="0" i="0" u="none" strike="noStrike" cap="none">
                <a:solidFill>
                  <a:srgbClr val="888888"/>
                </a:solidFill>
                <a:latin typeface="Comic Sans MS"/>
                <a:ea typeface="Comic Sans MS"/>
                <a:cs typeface="Comic Sans MS"/>
                <a:sym typeface="Comic Sans MS"/>
              </a:defRPr>
            </a:lvl2pPr>
            <a:lvl3pPr marL="0" marR="0" lvl="2" indent="0" algn="r" rtl="0">
              <a:spcBef>
                <a:spcPts val="0"/>
              </a:spcBef>
              <a:buNone/>
              <a:defRPr sz="1200" b="0" i="0" u="none" strike="noStrike" cap="none">
                <a:solidFill>
                  <a:srgbClr val="888888"/>
                </a:solidFill>
                <a:latin typeface="Comic Sans MS"/>
                <a:ea typeface="Comic Sans MS"/>
                <a:cs typeface="Comic Sans MS"/>
                <a:sym typeface="Comic Sans MS"/>
              </a:defRPr>
            </a:lvl3pPr>
            <a:lvl4pPr marL="0" marR="0" lvl="3" indent="0" algn="r" rtl="0">
              <a:spcBef>
                <a:spcPts val="0"/>
              </a:spcBef>
              <a:buNone/>
              <a:defRPr sz="1200" b="0" i="0" u="none" strike="noStrike" cap="none">
                <a:solidFill>
                  <a:srgbClr val="888888"/>
                </a:solidFill>
                <a:latin typeface="Comic Sans MS"/>
                <a:ea typeface="Comic Sans MS"/>
                <a:cs typeface="Comic Sans MS"/>
                <a:sym typeface="Comic Sans MS"/>
              </a:defRPr>
            </a:lvl4pPr>
            <a:lvl5pPr marL="0" marR="0" lvl="4" indent="0" algn="r" rtl="0">
              <a:spcBef>
                <a:spcPts val="0"/>
              </a:spcBef>
              <a:buNone/>
              <a:defRPr sz="1200" b="0" i="0" u="none" strike="noStrike" cap="none">
                <a:solidFill>
                  <a:srgbClr val="888888"/>
                </a:solidFill>
                <a:latin typeface="Comic Sans MS"/>
                <a:ea typeface="Comic Sans MS"/>
                <a:cs typeface="Comic Sans MS"/>
                <a:sym typeface="Comic Sans MS"/>
              </a:defRPr>
            </a:lvl5pPr>
            <a:lvl6pPr marL="0" marR="0" lvl="5" indent="0" algn="r" rtl="0">
              <a:spcBef>
                <a:spcPts val="0"/>
              </a:spcBef>
              <a:buNone/>
              <a:defRPr sz="1200" b="0" i="0" u="none" strike="noStrike" cap="none">
                <a:solidFill>
                  <a:srgbClr val="888888"/>
                </a:solidFill>
                <a:latin typeface="Comic Sans MS"/>
                <a:ea typeface="Comic Sans MS"/>
                <a:cs typeface="Comic Sans MS"/>
                <a:sym typeface="Comic Sans MS"/>
              </a:defRPr>
            </a:lvl6pPr>
            <a:lvl7pPr marL="0" marR="0" lvl="6" indent="0" algn="r" rtl="0">
              <a:spcBef>
                <a:spcPts val="0"/>
              </a:spcBef>
              <a:buNone/>
              <a:defRPr sz="1200" b="0" i="0" u="none" strike="noStrike" cap="none">
                <a:solidFill>
                  <a:srgbClr val="888888"/>
                </a:solidFill>
                <a:latin typeface="Comic Sans MS"/>
                <a:ea typeface="Comic Sans MS"/>
                <a:cs typeface="Comic Sans MS"/>
                <a:sym typeface="Comic Sans MS"/>
              </a:defRPr>
            </a:lvl7pPr>
            <a:lvl8pPr marL="0" marR="0" lvl="7" indent="0" algn="r" rtl="0">
              <a:spcBef>
                <a:spcPts val="0"/>
              </a:spcBef>
              <a:buNone/>
              <a:defRPr sz="1200" b="0" i="0" u="none" strike="noStrike" cap="none">
                <a:solidFill>
                  <a:srgbClr val="888888"/>
                </a:solidFill>
                <a:latin typeface="Comic Sans MS"/>
                <a:ea typeface="Comic Sans MS"/>
                <a:cs typeface="Comic Sans MS"/>
                <a:sym typeface="Comic Sans MS"/>
              </a:defRPr>
            </a:lvl8pPr>
            <a:lvl9pPr marL="0" marR="0" lvl="8" indent="0" algn="r" rtl="0">
              <a:spcBef>
                <a:spcPts val="0"/>
              </a:spcBef>
              <a:buNone/>
              <a:defRPr sz="1200" b="0" i="0" u="none" strike="noStrike" cap="none">
                <a:solidFill>
                  <a:srgbClr val="888888"/>
                </a:solidFill>
                <a:latin typeface="Comic Sans MS"/>
                <a:ea typeface="Comic Sans MS"/>
                <a:cs typeface="Comic Sans MS"/>
                <a:sym typeface="Comic Sans MS"/>
              </a:defRPr>
            </a:lvl9pPr>
          </a:lstStyle>
          <a:p>
            <a:pPr marL="0" lvl="0" indent="0" algn="r" rtl="0">
              <a:spcBef>
                <a:spcPts val="0"/>
              </a:spcBef>
              <a:spcAft>
                <a:spcPts val="0"/>
              </a:spcAft>
              <a:buNone/>
            </a:pPr>
            <a:fld id="{00000000-1234-1234-1234-123412341234}" type="slidenum">
              <a:rPr lang="en-AU"/>
              <a:t>‹#›</a:t>
            </a:fld>
            <a:endParaRPr/>
          </a:p>
        </p:txBody>
      </p:sp>
    </p:spTree>
    <p:extLst>
      <p:ext uri="{BB962C8B-B14F-4D97-AF65-F5344CB8AC3E}">
        <p14:creationId xmlns:p14="http://schemas.microsoft.com/office/powerpoint/2010/main" val="3106982703"/>
      </p:ext>
    </p:extLst>
  </p:cSld>
  <p:clrMap bg1="lt1" tx1="dk1" bg2="dk2" tx2="lt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 id="2147483771" r:id="rId12"/>
    <p:sldLayoutId id="2147483772"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xml"/><Relationship Id="rId4" Type="http://schemas.openxmlformats.org/officeDocument/2006/relationships/image" Target="../media/image15.jpe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6.xml"/><Relationship Id="rId1" Type="http://schemas.openxmlformats.org/officeDocument/2006/relationships/slideLayout" Target="../slideLayouts/slideLayout7.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3.png"/></Relationships>
</file>

<file path=ppt/slides/_rels/slide1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7.xml"/><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3.png"/></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05.xml.rels><?xml version="1.0" encoding="UTF-8" standalone="yes"?>
<Relationships xmlns="http://schemas.openxmlformats.org/package/2006/relationships"><Relationship Id="rId8" Type="http://schemas.openxmlformats.org/officeDocument/2006/relationships/image" Target="../media/image120.jpeg"/><Relationship Id="rId3" Type="http://schemas.openxmlformats.org/officeDocument/2006/relationships/image" Target="../media/image19.png"/><Relationship Id="rId7" Type="http://schemas.openxmlformats.org/officeDocument/2006/relationships/image" Target="../media/image119.jpe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118.jpeg"/><Relationship Id="rId5" Type="http://schemas.openxmlformats.org/officeDocument/2006/relationships/image" Target="../media/image117.jpeg"/><Relationship Id="rId4" Type="http://schemas.openxmlformats.org/officeDocument/2006/relationships/image" Target="../media/image3.png"/></Relationships>
</file>

<file path=ppt/slides/_rels/slide1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1.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3.png"/></Relationships>
</file>

<file path=ppt/slides/_rels/slide10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0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53.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54.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1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55.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1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14.xml.rels><?xml version="1.0" encoding="UTF-8" standalone="yes"?>
<Relationships xmlns="http://schemas.openxmlformats.org/package/2006/relationships"><Relationship Id="rId8" Type="http://schemas.openxmlformats.org/officeDocument/2006/relationships/image" Target="../media/image124.jpeg"/><Relationship Id="rId3" Type="http://schemas.openxmlformats.org/officeDocument/2006/relationships/image" Target="../media/image18.png"/><Relationship Id="rId7" Type="http://schemas.openxmlformats.org/officeDocument/2006/relationships/image" Target="../media/image123.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2.jpeg"/><Relationship Id="rId5" Type="http://schemas.openxmlformats.org/officeDocument/2006/relationships/image" Target="../media/image3.png"/><Relationship Id="rId4" Type="http://schemas.openxmlformats.org/officeDocument/2006/relationships/image" Target="../media/image19.png"/></Relationships>
</file>

<file path=ppt/slides/_rels/slide1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25.jpeg"/><Relationship Id="rId5" Type="http://schemas.openxmlformats.org/officeDocument/2006/relationships/image" Target="../media/image3.png"/><Relationship Id="rId4" Type="http://schemas.openxmlformats.org/officeDocument/2006/relationships/image" Target="../media/image19.png"/></Relationships>
</file>

<file path=ppt/slides/_rels/slide1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126.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png"/></Relationships>
</file>

<file path=ppt/slides/_rels/slide1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121.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27.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130.jpeg"/><Relationship Id="rId2" Type="http://schemas.openxmlformats.org/officeDocument/2006/relationships/notesSlide" Target="../notesSlides/notesSlide57.xml"/><Relationship Id="rId1" Type="http://schemas.openxmlformats.org/officeDocument/2006/relationships/slideLayout" Target="../slideLayouts/slideLayout7.xml"/><Relationship Id="rId6" Type="http://schemas.openxmlformats.org/officeDocument/2006/relationships/image" Target="../media/image129.jpeg"/><Relationship Id="rId5" Type="http://schemas.openxmlformats.org/officeDocument/2006/relationships/image" Target="../media/image128.png"/><Relationship Id="rId4" Type="http://schemas.openxmlformats.org/officeDocument/2006/relationships/image" Target="../media/image3.png"/></Relationships>
</file>

<file path=ppt/slides/_rels/slide1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8.xml"/><Relationship Id="rId1" Type="http://schemas.openxmlformats.org/officeDocument/2006/relationships/slideLayout" Target="../slideLayouts/slideLayout7.xml"/><Relationship Id="rId5" Type="http://schemas.openxmlformats.org/officeDocument/2006/relationships/image" Target="../media/image131.jpeg"/><Relationship Id="rId4" Type="http://schemas.openxmlformats.org/officeDocument/2006/relationships/image" Target="../media/image3.png"/></Relationships>
</file>

<file path=ppt/slides/_rels/slide1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25.xml"/></Relationships>
</file>

<file path=ppt/slides/_rels/slide130.xml.rels><?xml version="1.0" encoding="UTF-8" standalone="yes"?>
<Relationships xmlns="http://schemas.openxmlformats.org/package/2006/relationships"><Relationship Id="rId8" Type="http://schemas.openxmlformats.org/officeDocument/2006/relationships/image" Target="../media/image135.jpeg"/><Relationship Id="rId3" Type="http://schemas.openxmlformats.org/officeDocument/2006/relationships/image" Target="../media/image19.png"/><Relationship Id="rId7" Type="http://schemas.openxmlformats.org/officeDocument/2006/relationships/image" Target="../media/image134.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33.jpeg"/><Relationship Id="rId5" Type="http://schemas.openxmlformats.org/officeDocument/2006/relationships/image" Target="../media/image132.jpeg"/><Relationship Id="rId4" Type="http://schemas.openxmlformats.org/officeDocument/2006/relationships/image" Target="../media/image3.png"/><Relationship Id="rId9" Type="http://schemas.openxmlformats.org/officeDocument/2006/relationships/image" Target="../media/image136.jpeg"/></Relationships>
</file>

<file path=ppt/slides/_rels/slide1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2.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3.png"/></Relationships>
</file>

<file path=ppt/slides/_rels/slide13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63.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1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138.png"/></Relationships>
</file>

<file path=ppt/slides/_rels/slide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39.jpeg"/><Relationship Id="rId5" Type="http://schemas.openxmlformats.org/officeDocument/2006/relationships/image" Target="../media/image3.png"/><Relationship Id="rId4" Type="http://schemas.openxmlformats.org/officeDocument/2006/relationships/image" Target="../media/image19.png"/></Relationships>
</file>

<file path=ppt/slides/_rels/slide1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3.png"/><Relationship Id="rId4" Type="http://schemas.openxmlformats.org/officeDocument/2006/relationships/image" Target="../media/image19.png"/></Relationships>
</file>

<file path=ppt/slides/_rels/slide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1.jpeg"/><Relationship Id="rId5" Type="http://schemas.openxmlformats.org/officeDocument/2006/relationships/image" Target="../media/image3.png"/><Relationship Id="rId4" Type="http://schemas.openxmlformats.org/officeDocument/2006/relationships/image" Target="../media/image19.png"/></Relationships>
</file>

<file path=ppt/slides/_rels/slide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5.jpeg"/><Relationship Id="rId5" Type="http://schemas.openxmlformats.org/officeDocument/2006/relationships/image" Target="../media/image3.png"/><Relationship Id="rId4" Type="http://schemas.openxmlformats.org/officeDocument/2006/relationships/image" Target="../media/image19.png"/></Relationships>
</file>

<file path=ppt/slides/_rels/slide1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42.png"/><Relationship Id="rId5" Type="http://schemas.openxmlformats.org/officeDocument/2006/relationships/image" Target="../media/image3.png"/><Relationship Id="rId4" Type="http://schemas.openxmlformats.org/officeDocument/2006/relationships/image" Target="../media/image19.png"/></Relationships>
</file>

<file path=ppt/slides/_rels/slide14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slideLayout" Target="../slideLayouts/slideLayout7.xml"/><Relationship Id="rId1" Type="http://schemas.openxmlformats.org/officeDocument/2006/relationships/video" Target="https://www.youtube.com/embed/lIRkI1utRrU?feature=oembed"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64.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14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6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144.png"/></Relationships>
</file>

<file path=ppt/slides/_rels/slide145.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66.xml"/><Relationship Id="rId1" Type="http://schemas.openxmlformats.org/officeDocument/2006/relationships/slideLayout" Target="../slideLayouts/slideLayout99.xml"/><Relationship Id="rId4" Type="http://schemas.openxmlformats.org/officeDocument/2006/relationships/image" Target="../media/image146.png"/></Relationships>
</file>

<file path=ppt/slides/_rels/slide14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7.xml"/><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1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1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69.xml"/><Relationship Id="rId1" Type="http://schemas.openxmlformats.org/officeDocument/2006/relationships/slideLayout" Target="../slideLayouts/slideLayout99.xml"/><Relationship Id="rId4" Type="http://schemas.openxmlformats.org/officeDocument/2006/relationships/image" Target="../media/image147.png"/></Relationships>
</file>

<file path=ppt/slides/_rels/slide14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0.xml"/><Relationship Id="rId1" Type="http://schemas.openxmlformats.org/officeDocument/2006/relationships/slideLayout" Target="../slideLayouts/slideLayout99.xml"/><Relationship Id="rId4" Type="http://schemas.openxmlformats.org/officeDocument/2006/relationships/image" Target="../media/image148.png"/></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6.jpeg"/><Relationship Id="rId5" Type="http://schemas.openxmlformats.org/officeDocument/2006/relationships/image" Target="../media/image3.png"/><Relationship Id="rId4" Type="http://schemas.openxmlformats.org/officeDocument/2006/relationships/image" Target="../media/image19.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1.xml"/><Relationship Id="rId1" Type="http://schemas.openxmlformats.org/officeDocument/2006/relationships/slideLayout" Target="../slideLayouts/slideLayout7.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3.png"/></Relationships>
</file>

<file path=ppt/slides/_rels/slide1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151.jpeg"/><Relationship Id="rId4" Type="http://schemas.openxmlformats.org/officeDocument/2006/relationships/image" Target="../media/image3.png"/></Relationships>
</file>

<file path=ppt/slides/_rels/slide1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3.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56.xml.rels><?xml version="1.0" encoding="UTF-8" standalone="yes"?>
<Relationships xmlns="http://schemas.openxmlformats.org/package/2006/relationships"><Relationship Id="rId8" Type="http://schemas.openxmlformats.org/officeDocument/2006/relationships/image" Target="../media/image155.jpeg"/><Relationship Id="rId3" Type="http://schemas.openxmlformats.org/officeDocument/2006/relationships/image" Target="../media/image19.png"/><Relationship Id="rId7" Type="http://schemas.openxmlformats.org/officeDocument/2006/relationships/image" Target="../media/image154.jpeg"/><Relationship Id="rId2" Type="http://schemas.openxmlformats.org/officeDocument/2006/relationships/notesSlide" Target="../notesSlides/notesSlide74.xml"/><Relationship Id="rId1" Type="http://schemas.openxmlformats.org/officeDocument/2006/relationships/slideLayout" Target="../slideLayouts/slideLayout7.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3.png"/></Relationships>
</file>

<file path=ppt/slides/_rels/slide1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5.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5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6.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3.png"/></Relationships>
</file>

<file path=ppt/slides/_rels/slide1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77.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18.png"/><Relationship Id="rId7" Type="http://schemas.openxmlformats.org/officeDocument/2006/relationships/image" Target="../media/image28.jpeg"/><Relationship Id="rId2" Type="http://schemas.openxmlformats.org/officeDocument/2006/relationships/image" Target="../media/image24.png"/><Relationship Id="rId1" Type="http://schemas.openxmlformats.org/officeDocument/2006/relationships/slideLayout" Target="../slideLayouts/slideLayout20.xml"/><Relationship Id="rId6" Type="http://schemas.openxmlformats.org/officeDocument/2006/relationships/image" Target="../media/image27.png"/><Relationship Id="rId5" Type="http://schemas.openxmlformats.org/officeDocument/2006/relationships/image" Target="../media/image3.png"/><Relationship Id="rId4" Type="http://schemas.openxmlformats.org/officeDocument/2006/relationships/image" Target="../media/image19.png"/></Relationships>
</file>

<file path=ppt/slides/_rels/slide1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78.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6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79.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6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80.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1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57.jpeg"/><Relationship Id="rId5" Type="http://schemas.openxmlformats.org/officeDocument/2006/relationships/image" Target="../media/image3.png"/><Relationship Id="rId4" Type="http://schemas.openxmlformats.org/officeDocument/2006/relationships/image" Target="../media/image19.png"/></Relationships>
</file>

<file path=ppt/slides/_rels/slide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6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0.xml"/><Relationship Id="rId5" Type="http://schemas.openxmlformats.org/officeDocument/2006/relationships/image" Target="../media/image31.png"/><Relationship Id="rId4" Type="http://schemas.openxmlformats.org/officeDocument/2006/relationships/image" Target="../media/image30.png"/></Relationships>
</file>

<file path=ppt/slides/_rels/slide17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44.png"/><Relationship Id="rId4" Type="http://schemas.openxmlformats.org/officeDocument/2006/relationships/image" Target="../media/image43.png"/></Relationships>
</file>

<file path=ppt/slides/_rels/slide1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7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7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7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7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20.xml"/><Relationship Id="rId4" Type="http://schemas.openxmlformats.org/officeDocument/2006/relationships/image" Target="../media/image32.jpeg"/></Relationships>
</file>

<file path=ppt/slides/_rels/slide1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2.xml"/><Relationship Id="rId1" Type="http://schemas.openxmlformats.org/officeDocument/2006/relationships/slideLayout" Target="../slideLayouts/slideLayout7.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3.png"/></Relationships>
</file>

<file path=ppt/slides/_rels/slide18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3.xml"/><Relationship Id="rId1" Type="http://schemas.openxmlformats.org/officeDocument/2006/relationships/slideLayout" Target="../slideLayouts/slideLayout7.xml"/><Relationship Id="rId5" Type="http://schemas.openxmlformats.org/officeDocument/2006/relationships/image" Target="../media/image160.jpeg"/><Relationship Id="rId4" Type="http://schemas.openxmlformats.org/officeDocument/2006/relationships/image" Target="../media/image3.png"/></Relationships>
</file>

<file path=ppt/slides/_rels/slide18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183.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9.png"/><Relationship Id="rId7" Type="http://schemas.openxmlformats.org/officeDocument/2006/relationships/image" Target="../media/image163.jpeg"/><Relationship Id="rId2" Type="http://schemas.openxmlformats.org/officeDocument/2006/relationships/notesSlide" Target="../notesSlides/notesSlide85.xml"/><Relationship Id="rId1" Type="http://schemas.openxmlformats.org/officeDocument/2006/relationships/slideLayout" Target="../slideLayouts/slideLayout7.xml"/><Relationship Id="rId6" Type="http://schemas.openxmlformats.org/officeDocument/2006/relationships/image" Target="../media/image162.jpeg"/><Relationship Id="rId5" Type="http://schemas.openxmlformats.org/officeDocument/2006/relationships/image" Target="../media/image161.jpeg"/><Relationship Id="rId4" Type="http://schemas.openxmlformats.org/officeDocument/2006/relationships/image" Target="../media/image3.png"/></Relationships>
</file>

<file path=ppt/slides/_rels/slide1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8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7.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3.png"/></Relationships>
</file>

<file path=ppt/slides/_rels/slide18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88.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8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89.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8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90.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189.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91.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24.png"/><Relationship Id="rId7" Type="http://schemas.openxmlformats.org/officeDocument/2006/relationships/image" Target="../media/image33.jpeg"/><Relationship Id="rId2" Type="http://schemas.openxmlformats.org/officeDocument/2006/relationships/notesSlide" Target="../notesSlides/notesSlide6.xml"/><Relationship Id="rId1" Type="http://schemas.openxmlformats.org/officeDocument/2006/relationships/slideLayout" Target="../slideLayouts/slideLayout20.xml"/><Relationship Id="rId6" Type="http://schemas.openxmlformats.org/officeDocument/2006/relationships/image" Target="../media/image3.png"/><Relationship Id="rId5" Type="http://schemas.openxmlformats.org/officeDocument/2006/relationships/image" Target="../media/image19.png"/><Relationship Id="rId10" Type="http://schemas.openxmlformats.org/officeDocument/2006/relationships/hyperlink" Target="https://www.youtube.com/watch?v=aRI3kqxbsQE" TargetMode="External"/><Relationship Id="rId4" Type="http://schemas.openxmlformats.org/officeDocument/2006/relationships/image" Target="../media/image18.png"/><Relationship Id="rId9" Type="http://schemas.openxmlformats.org/officeDocument/2006/relationships/image" Target="../media/image35.jpeg"/></Relationships>
</file>

<file path=ppt/slides/_rels/slide1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19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9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19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196.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40.jpe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3.xml"/><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3.png"/></Relationships>
</file>

<file path=ppt/slides/_rels/slide20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4.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3.png"/></Relationships>
</file>

<file path=ppt/slides/_rels/slide20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5.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3.png"/></Relationships>
</file>

<file path=ppt/slides/_rels/slide20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6.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3.png"/></Relationships>
</file>

<file path=ppt/slides/_rels/slide20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7.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3.png"/></Relationships>
</file>

<file path=ppt/slides/_rels/slide2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8.xml"/><Relationship Id="rId1" Type="http://schemas.openxmlformats.org/officeDocument/2006/relationships/slideLayout" Target="../slideLayouts/slideLayout7.xml"/><Relationship Id="rId5" Type="http://schemas.openxmlformats.org/officeDocument/2006/relationships/image" Target="../media/image137.png"/><Relationship Id="rId4" Type="http://schemas.openxmlformats.org/officeDocument/2006/relationships/image" Target="../media/image3.png"/></Relationships>
</file>

<file path=ppt/slides/_rels/slide20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9.xml"/><Relationship Id="rId1" Type="http://schemas.openxmlformats.org/officeDocument/2006/relationships/slideLayout" Target="../slideLayouts/slideLayout7.xml"/><Relationship Id="rId5" Type="http://schemas.openxmlformats.org/officeDocument/2006/relationships/image" Target="../media/image156.png"/><Relationship Id="rId4" Type="http://schemas.openxmlformats.org/officeDocument/2006/relationships/image" Target="../media/image3.png"/></Relationships>
</file>

<file path=ppt/slides/_rels/slide20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0.xml"/><Relationship Id="rId1" Type="http://schemas.openxmlformats.org/officeDocument/2006/relationships/slideLayout" Target="../slideLayouts/slideLayout7.xml"/><Relationship Id="rId5" Type="http://schemas.openxmlformats.org/officeDocument/2006/relationships/image" Target="../media/image165.png"/><Relationship Id="rId4" Type="http://schemas.openxmlformats.org/officeDocument/2006/relationships/image" Target="../media/image3.png"/></Relationships>
</file>

<file path=ppt/slides/_rels/slide20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3.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43.xml"/></Relationships>
</file>

<file path=ppt/slides/_rels/slide2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43.xml"/></Relationships>
</file>

<file path=ppt/slides/_rels/slide2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43.xml"/></Relationships>
</file>

<file path=ppt/slides/_rels/slide2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png"/><Relationship Id="rId1" Type="http://schemas.openxmlformats.org/officeDocument/2006/relationships/slideLayout" Target="../slideLayouts/slideLayout143.xml"/></Relationships>
</file>

<file path=ppt/slides/_rels/slide2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166.jpeg"/><Relationship Id="rId4" Type="http://schemas.openxmlformats.org/officeDocument/2006/relationships/image" Target="../media/image19.png"/></Relationships>
</file>

<file path=ppt/slides/_rels/slide2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3.xml"/><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3.png"/></Relationships>
</file>

<file path=ppt/slides/_rels/slide22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67.png"/><Relationship Id="rId4" Type="http://schemas.openxmlformats.org/officeDocument/2006/relationships/image" Target="../media/image42.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4.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5.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2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6.xml"/><Relationship Id="rId1" Type="http://schemas.openxmlformats.org/officeDocument/2006/relationships/slideLayout" Target="../slideLayouts/slideLayout20.xml"/><Relationship Id="rId5" Type="http://schemas.openxmlformats.org/officeDocument/2006/relationships/image" Target="../media/image168.png"/><Relationship Id="rId4" Type="http://schemas.openxmlformats.org/officeDocument/2006/relationships/image" Target="../media/image3.png"/></Relationships>
</file>

<file path=ppt/slides/_rels/slide2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07.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2.png"/></Relationships>
</file>

<file path=ppt/slides/_rels/slide2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08.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3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09.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3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110.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23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69.jpeg"/><Relationship Id="rId5" Type="http://schemas.openxmlformats.org/officeDocument/2006/relationships/image" Target="../media/image3.png"/><Relationship Id="rId4" Type="http://schemas.openxmlformats.org/officeDocument/2006/relationships/image" Target="../media/image19.png"/></Relationships>
</file>

<file path=ppt/slides/_rels/slide2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70.jpeg"/><Relationship Id="rId5" Type="http://schemas.openxmlformats.org/officeDocument/2006/relationships/image" Target="../media/image3.png"/><Relationship Id="rId4" Type="http://schemas.openxmlformats.org/officeDocument/2006/relationships/image" Target="../media/image19.png"/></Relationships>
</file>

<file path=ppt/slides/_rels/slide238.xml.rels><?xml version="1.0" encoding="UTF-8" standalone="yes"?>
<Relationships xmlns="http://schemas.openxmlformats.org/package/2006/relationships"><Relationship Id="rId8" Type="http://schemas.openxmlformats.org/officeDocument/2006/relationships/image" Target="../media/image173.jpeg"/><Relationship Id="rId3" Type="http://schemas.openxmlformats.org/officeDocument/2006/relationships/image" Target="../media/image18.png"/><Relationship Id="rId7" Type="http://schemas.openxmlformats.org/officeDocument/2006/relationships/image" Target="../media/image172.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71.jpeg"/><Relationship Id="rId5" Type="http://schemas.openxmlformats.org/officeDocument/2006/relationships/image" Target="../media/image3.png"/><Relationship Id="rId4" Type="http://schemas.openxmlformats.org/officeDocument/2006/relationships/image" Target="../media/image19.png"/></Relationships>
</file>

<file path=ppt/slides/_rels/slide23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1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2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240.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12.xml"/><Relationship Id="rId1" Type="http://schemas.openxmlformats.org/officeDocument/2006/relationships/slideLayout" Target="../slideLayouts/slideLayout99.xml"/><Relationship Id="rId4" Type="http://schemas.openxmlformats.org/officeDocument/2006/relationships/image" Target="../media/image146.png"/></Relationships>
</file>

<file path=ppt/slides/_rels/slide2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3.xml"/><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24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14.xml"/><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24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15.xml"/><Relationship Id="rId1" Type="http://schemas.openxmlformats.org/officeDocument/2006/relationships/slideLayout" Target="../slideLayouts/slideLayout99.xml"/><Relationship Id="rId4" Type="http://schemas.openxmlformats.org/officeDocument/2006/relationships/image" Target="../media/image174.png"/></Relationships>
</file>

<file path=ppt/slides/_rels/slide24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6.xml"/><Relationship Id="rId1" Type="http://schemas.openxmlformats.org/officeDocument/2006/relationships/slideLayout" Target="../slideLayouts/slideLayout99.xml"/><Relationship Id="rId5" Type="http://schemas.openxmlformats.org/officeDocument/2006/relationships/image" Target="../media/image176.png"/><Relationship Id="rId4" Type="http://schemas.openxmlformats.org/officeDocument/2006/relationships/image" Target="../media/image175.png"/></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7.xml"/><Relationship Id="rId1" Type="http://schemas.openxmlformats.org/officeDocument/2006/relationships/slideLayout" Target="../slideLayouts/slideLayout7.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3.png"/></Relationships>
</file>

<file path=ppt/slides/_rels/slide24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8.xml"/><Relationship Id="rId1" Type="http://schemas.openxmlformats.org/officeDocument/2006/relationships/slideLayout" Target="../slideLayouts/slideLayout7.xml"/><Relationship Id="rId5" Type="http://schemas.openxmlformats.org/officeDocument/2006/relationships/image" Target="../media/image179.gif"/><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99.xml"/><Relationship Id="rId4" Type="http://schemas.openxmlformats.org/officeDocument/2006/relationships/image" Target="../media/image49.png"/></Relationships>
</file>

<file path=ppt/slides/_rels/slide2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9.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51.xml.rels><?xml version="1.0" encoding="UTF-8" standalone="yes"?>
<Relationships xmlns="http://schemas.openxmlformats.org/package/2006/relationships"><Relationship Id="rId8" Type="http://schemas.openxmlformats.org/officeDocument/2006/relationships/image" Target="../media/image183.jpeg"/><Relationship Id="rId3" Type="http://schemas.openxmlformats.org/officeDocument/2006/relationships/image" Target="../media/image19.png"/><Relationship Id="rId7" Type="http://schemas.openxmlformats.org/officeDocument/2006/relationships/image" Target="../media/image182.jpeg"/><Relationship Id="rId2" Type="http://schemas.openxmlformats.org/officeDocument/2006/relationships/notesSlide" Target="../notesSlides/notesSlide120.xml"/><Relationship Id="rId1" Type="http://schemas.openxmlformats.org/officeDocument/2006/relationships/slideLayout" Target="../slideLayouts/slideLayout7.xml"/><Relationship Id="rId6" Type="http://schemas.openxmlformats.org/officeDocument/2006/relationships/image" Target="../media/image181.jpeg"/><Relationship Id="rId5" Type="http://schemas.openxmlformats.org/officeDocument/2006/relationships/image" Target="../media/image180.jpeg"/><Relationship Id="rId4" Type="http://schemas.openxmlformats.org/officeDocument/2006/relationships/image" Target="../media/image3.png"/></Relationships>
</file>

<file path=ppt/slides/_rels/slide25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2.xml"/><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image" Target="../media/image3.png"/></Relationships>
</file>

<file path=ppt/slides/_rels/slide25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23.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5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24.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5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25.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5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126.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25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99.xml"/><Relationship Id="rId4" Type="http://schemas.openxmlformats.org/officeDocument/2006/relationships/image" Target="../media/image51.png"/></Relationships>
</file>

<file path=ppt/slides/_rels/slide2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85.jpeg"/><Relationship Id="rId5" Type="http://schemas.openxmlformats.org/officeDocument/2006/relationships/image" Target="../media/image3.png"/><Relationship Id="rId4" Type="http://schemas.openxmlformats.org/officeDocument/2006/relationships/image" Target="../media/image19.png"/></Relationships>
</file>

<file path=ppt/slides/_rels/slide2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6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27.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2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8.xml"/><Relationship Id="rId1" Type="http://schemas.openxmlformats.org/officeDocument/2006/relationships/slideLayout" Target="../slideLayouts/slideLayout104.xml"/><Relationship Id="rId4" Type="http://schemas.openxmlformats.org/officeDocument/2006/relationships/image" Target="../media/image4.png"/></Relationships>
</file>

<file path=ppt/slides/_rels/slide26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9.xml"/><Relationship Id="rId1" Type="http://schemas.openxmlformats.org/officeDocument/2006/relationships/slideLayout" Target="../slideLayouts/slideLayout104.xml"/><Relationship Id="rId4" Type="http://schemas.openxmlformats.org/officeDocument/2006/relationships/image" Target="../media/image4.png"/></Relationships>
</file>

<file path=ppt/slides/_rels/slide26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0.xml"/><Relationship Id="rId1" Type="http://schemas.openxmlformats.org/officeDocument/2006/relationships/slideLayout" Target="../slideLayouts/slideLayout104.xml"/><Relationship Id="rId4" Type="http://schemas.openxmlformats.org/officeDocument/2006/relationships/image" Target="../media/image4.png"/></Relationships>
</file>

<file path=ppt/slides/_rels/slide26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1.xml"/><Relationship Id="rId1" Type="http://schemas.openxmlformats.org/officeDocument/2006/relationships/slideLayout" Target="../slideLayouts/slideLayout104.xml"/><Relationship Id="rId4" Type="http://schemas.openxmlformats.org/officeDocument/2006/relationships/image" Target="../media/image4.png"/></Relationships>
</file>

<file path=ppt/slides/_rels/slide26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1.xml"/><Relationship Id="rId1" Type="http://schemas.openxmlformats.org/officeDocument/2006/relationships/slideLayout" Target="../slideLayouts/slideLayout99.xml"/><Relationship Id="rId4" Type="http://schemas.openxmlformats.org/officeDocument/2006/relationships/image" Target="../media/image53.png"/></Relationships>
</file>

<file path=ppt/slides/_rels/slide2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2.xml"/><Relationship Id="rId1" Type="http://schemas.openxmlformats.org/officeDocument/2006/relationships/slideLayout" Target="../slideLayouts/slideLayout7.xml"/><Relationship Id="rId6" Type="http://schemas.openxmlformats.org/officeDocument/2006/relationships/image" Target="../media/image187.jpeg"/><Relationship Id="rId5" Type="http://schemas.openxmlformats.org/officeDocument/2006/relationships/image" Target="../media/image186.jpeg"/><Relationship Id="rId4" Type="http://schemas.openxmlformats.org/officeDocument/2006/relationships/image" Target="../media/image3.png"/></Relationships>
</file>

<file path=ppt/slides/_rels/slide2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3.xml"/><Relationship Id="rId1" Type="http://schemas.openxmlformats.org/officeDocument/2006/relationships/slideLayout" Target="../slideLayouts/slideLayout7.xml"/><Relationship Id="rId5" Type="http://schemas.openxmlformats.org/officeDocument/2006/relationships/image" Target="../media/image188.jpeg"/><Relationship Id="rId4" Type="http://schemas.openxmlformats.org/officeDocument/2006/relationships/image" Target="../media/image3.png"/></Relationships>
</file>

<file path=ppt/slides/_rels/slide2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5.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9.png"/><Relationship Id="rId7" Type="http://schemas.openxmlformats.org/officeDocument/2006/relationships/image" Target="../media/image191.jpeg"/><Relationship Id="rId2" Type="http://schemas.openxmlformats.org/officeDocument/2006/relationships/notesSlide" Target="../notesSlides/notesSlide135.xml"/><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3.png"/></Relationships>
</file>

<file path=ppt/slides/_rels/slide2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7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7.xml"/><Relationship Id="rId1" Type="http://schemas.openxmlformats.org/officeDocument/2006/relationships/slideLayout" Target="../slideLayouts/slideLayout7.xml"/><Relationship Id="rId5" Type="http://schemas.openxmlformats.org/officeDocument/2006/relationships/image" Target="../media/image193.png"/><Relationship Id="rId4" Type="http://schemas.openxmlformats.org/officeDocument/2006/relationships/image" Target="../media/image3.png"/></Relationships>
</file>

<file path=ppt/slides/_rels/slide27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38.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7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39.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40.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28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141.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28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2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4.jpeg"/><Relationship Id="rId5" Type="http://schemas.openxmlformats.org/officeDocument/2006/relationships/image" Target="../media/image3.png"/><Relationship Id="rId4" Type="http://schemas.openxmlformats.org/officeDocument/2006/relationships/image" Target="../media/image19.png"/></Relationships>
</file>

<file path=ppt/slides/_rels/slide2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5.jpeg"/><Relationship Id="rId5" Type="http://schemas.openxmlformats.org/officeDocument/2006/relationships/image" Target="../media/image3.png"/><Relationship Id="rId4" Type="http://schemas.openxmlformats.org/officeDocument/2006/relationships/image" Target="../media/image19.png"/></Relationships>
</file>

<file path=ppt/slides/_rels/slide2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2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96.jpeg"/><Relationship Id="rId5" Type="http://schemas.openxmlformats.org/officeDocument/2006/relationships/image" Target="../media/image3.png"/><Relationship Id="rId4" Type="http://schemas.openxmlformats.org/officeDocument/2006/relationships/image" Target="../media/image19.png"/></Relationships>
</file>

<file path=ppt/slides/_rels/slide28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42.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5" Type="http://schemas.openxmlformats.org/officeDocument/2006/relationships/image" Target="../media/image197.png"/><Relationship Id="rId4" Type="http://schemas.openxmlformats.org/officeDocument/2006/relationships/image" Target="../media/image42.png"/></Relationships>
</file>

<file path=ppt/slides/_rels/slide29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128.xml"/><Relationship Id="rId4" Type="http://schemas.openxmlformats.org/officeDocument/2006/relationships/image" Target="../media/image3.png"/></Relationships>
</file>

<file path=ppt/slides/_rels/slide2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127.xml"/><Relationship Id="rId5" Type="http://schemas.openxmlformats.org/officeDocument/2006/relationships/image" Target="../media/image2.png"/><Relationship Id="rId4" Type="http://schemas.openxmlformats.org/officeDocument/2006/relationships/image" Target="../media/image11.png"/></Relationships>
</file>

<file path=ppt/slides/_rels/slide2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9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3.xml"/><Relationship Id="rId1" Type="http://schemas.openxmlformats.org/officeDocument/2006/relationships/slideLayout" Target="../slideLayouts/slideLayout7.xml"/><Relationship Id="rId6" Type="http://schemas.openxmlformats.org/officeDocument/2006/relationships/image" Target="../media/image199.jpeg"/><Relationship Id="rId5" Type="http://schemas.openxmlformats.org/officeDocument/2006/relationships/image" Target="../media/image198.jpeg"/><Relationship Id="rId4" Type="http://schemas.openxmlformats.org/officeDocument/2006/relationships/image" Target="../media/image3.png"/></Relationships>
</file>

<file path=ppt/slides/_rels/slide29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4.xml"/><Relationship Id="rId1" Type="http://schemas.openxmlformats.org/officeDocument/2006/relationships/slideLayout" Target="../slideLayouts/slideLayout7.xml"/><Relationship Id="rId5" Type="http://schemas.openxmlformats.org/officeDocument/2006/relationships/image" Target="../media/image200.jpeg"/><Relationship Id="rId4" Type="http://schemas.openxmlformats.org/officeDocument/2006/relationships/image" Target="../media/image3.png"/></Relationships>
</file>

<file path=ppt/slides/_rels/slide2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5.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99.xml.rels><?xml version="1.0" encoding="UTF-8" standalone="yes"?>
<Relationships xmlns="http://schemas.openxmlformats.org/package/2006/relationships"><Relationship Id="rId8" Type="http://schemas.openxmlformats.org/officeDocument/2006/relationships/image" Target="../media/image204.jpeg"/><Relationship Id="rId3" Type="http://schemas.openxmlformats.org/officeDocument/2006/relationships/image" Target="../media/image19.png"/><Relationship Id="rId7" Type="http://schemas.openxmlformats.org/officeDocument/2006/relationships/image" Target="../media/image203.jpeg"/><Relationship Id="rId2" Type="http://schemas.openxmlformats.org/officeDocument/2006/relationships/notesSlide" Target="../notesSlides/notesSlide146.xml"/><Relationship Id="rId1" Type="http://schemas.openxmlformats.org/officeDocument/2006/relationships/slideLayout" Target="../slideLayouts/slideLayout7.xml"/><Relationship Id="rId6" Type="http://schemas.openxmlformats.org/officeDocument/2006/relationships/image" Target="../media/image202.jpeg"/><Relationship Id="rId5" Type="http://schemas.openxmlformats.org/officeDocument/2006/relationships/image" Target="../media/image201.jpe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7.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8.xml"/><Relationship Id="rId1" Type="http://schemas.openxmlformats.org/officeDocument/2006/relationships/slideLayout" Target="../slideLayouts/slideLayout7.xml"/><Relationship Id="rId5" Type="http://schemas.openxmlformats.org/officeDocument/2006/relationships/image" Target="../media/image205.png"/><Relationship Id="rId4" Type="http://schemas.openxmlformats.org/officeDocument/2006/relationships/image" Target="../media/image3.png"/></Relationships>
</file>

<file path=ppt/slides/_rels/slide30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49.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0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50.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0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51.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0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152.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30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0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7.png"/><Relationship Id="rId2" Type="http://schemas.openxmlformats.org/officeDocument/2006/relationships/image" Target="../media/image12.png"/><Relationship Id="rId1" Type="http://schemas.openxmlformats.org/officeDocument/2006/relationships/slideLayout" Target="../slideLayouts/slideLayout131.xml"/><Relationship Id="rId6" Type="http://schemas.openxmlformats.org/officeDocument/2006/relationships/image" Target="../media/image206.png"/><Relationship Id="rId5" Type="http://schemas.openxmlformats.org/officeDocument/2006/relationships/image" Target="../media/image11.png"/><Relationship Id="rId4" Type="http://schemas.openxmlformats.org/officeDocument/2006/relationships/image" Target="../media/image3.png"/></Relationships>
</file>

<file path=ppt/slides/_rels/slide3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3.xml"/><Relationship Id="rId1" Type="http://schemas.openxmlformats.org/officeDocument/2006/relationships/slideLayout" Target="../slideLayouts/slideLayout131.xml"/><Relationship Id="rId5" Type="http://schemas.openxmlformats.org/officeDocument/2006/relationships/image" Target="../media/image17.png"/><Relationship Id="rId4" Type="http://schemas.openxmlformats.org/officeDocument/2006/relationships/image" Target="../media/image11.png"/></Relationships>
</file>

<file path=ppt/slides/_rels/slide30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4.xml"/><Relationship Id="rId1" Type="http://schemas.openxmlformats.org/officeDocument/2006/relationships/slideLayout" Target="../slideLayouts/slideLayout131.xml"/><Relationship Id="rId4" Type="http://schemas.openxmlformats.org/officeDocument/2006/relationships/image" Target="../media/image12.png"/></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3.png"/></Relationships>
</file>

<file path=ppt/slides/_rels/slide3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5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3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1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20.xml"/><Relationship Id="rId5" Type="http://schemas.openxmlformats.org/officeDocument/2006/relationships/image" Target="../media/image56.jpeg"/><Relationship Id="rId4" Type="http://schemas.openxmlformats.org/officeDocument/2006/relationships/image" Target="../media/image3.png"/></Relationships>
</file>

<file path=ppt/slides/_rels/slide3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6.xml"/><Relationship Id="rId1" Type="http://schemas.openxmlformats.org/officeDocument/2006/relationships/slideLayout" Target="../slideLayouts/slideLayout7.xml"/><Relationship Id="rId6" Type="http://schemas.openxmlformats.org/officeDocument/2006/relationships/image" Target="../media/image209.jpeg"/><Relationship Id="rId5" Type="http://schemas.openxmlformats.org/officeDocument/2006/relationships/image" Target="../media/image208.jpeg"/><Relationship Id="rId4" Type="http://schemas.openxmlformats.org/officeDocument/2006/relationships/image" Target="../media/image3.png"/></Relationships>
</file>

<file path=ppt/slides/_rels/slide3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7.xml"/><Relationship Id="rId1" Type="http://schemas.openxmlformats.org/officeDocument/2006/relationships/slideLayout" Target="../slideLayouts/slideLayout7.xml"/><Relationship Id="rId5" Type="http://schemas.openxmlformats.org/officeDocument/2006/relationships/image" Target="../media/image210.jpeg"/><Relationship Id="rId4" Type="http://schemas.openxmlformats.org/officeDocument/2006/relationships/image" Target="../media/image3.png"/></Relationships>
</file>

<file path=ppt/slides/_rels/slide3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8.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25.xml.rels><?xml version="1.0" encoding="UTF-8" standalone="yes"?>
<Relationships xmlns="http://schemas.openxmlformats.org/package/2006/relationships"><Relationship Id="rId8" Type="http://schemas.openxmlformats.org/officeDocument/2006/relationships/image" Target="../media/image214.jpeg"/><Relationship Id="rId3" Type="http://schemas.openxmlformats.org/officeDocument/2006/relationships/image" Target="../media/image19.png"/><Relationship Id="rId7" Type="http://schemas.openxmlformats.org/officeDocument/2006/relationships/image" Target="../media/image213.jpeg"/><Relationship Id="rId2" Type="http://schemas.openxmlformats.org/officeDocument/2006/relationships/notesSlide" Target="../notesSlides/notesSlide159.xml"/><Relationship Id="rId1" Type="http://schemas.openxmlformats.org/officeDocument/2006/relationships/slideLayout" Target="../slideLayouts/slideLayout7.xml"/><Relationship Id="rId6" Type="http://schemas.openxmlformats.org/officeDocument/2006/relationships/image" Target="../media/image212.jpeg"/><Relationship Id="rId5" Type="http://schemas.openxmlformats.org/officeDocument/2006/relationships/image" Target="../media/image211.jpeg"/><Relationship Id="rId4" Type="http://schemas.openxmlformats.org/officeDocument/2006/relationships/image" Target="../media/image3.png"/></Relationships>
</file>

<file path=ppt/slides/_rels/slide32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1.xml"/><Relationship Id="rId1" Type="http://schemas.openxmlformats.org/officeDocument/2006/relationships/slideLayout" Target="../slideLayouts/slideLayout7.xml"/><Relationship Id="rId5" Type="http://schemas.openxmlformats.org/officeDocument/2006/relationships/image" Target="../media/image215.png"/><Relationship Id="rId4" Type="http://schemas.openxmlformats.org/officeDocument/2006/relationships/image" Target="../media/image3.png"/></Relationships>
</file>

<file path=ppt/slides/_rels/slide32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62.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2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63.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33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64.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3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165.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3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3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64.xml"/><Relationship Id="rId4" Type="http://schemas.openxmlformats.org/officeDocument/2006/relationships/image" Target="../media/image18.png"/></Relationships>
</file>

<file path=ppt/slides/_rels/slide334.xml.rels><?xml version="1.0" encoding="UTF-8" standalone="yes"?>
<Relationships xmlns="http://schemas.openxmlformats.org/package/2006/relationships"><Relationship Id="rId8" Type="http://schemas.openxmlformats.org/officeDocument/2006/relationships/hyperlink" Target="https://www.flickr.com/photos/75389315@N00/5155575826" TargetMode="External"/><Relationship Id="rId3" Type="http://schemas.openxmlformats.org/officeDocument/2006/relationships/image" Target="../media/image19.png"/><Relationship Id="rId7" Type="http://schemas.openxmlformats.org/officeDocument/2006/relationships/image" Target="../media/image217.jpeg"/><Relationship Id="rId2" Type="http://schemas.openxmlformats.org/officeDocument/2006/relationships/notesSlide" Target="../notesSlides/notesSlide166.xml"/><Relationship Id="rId1" Type="http://schemas.openxmlformats.org/officeDocument/2006/relationships/slideLayout" Target="../slideLayouts/slideLayout70.xml"/><Relationship Id="rId6" Type="http://schemas.openxmlformats.org/officeDocument/2006/relationships/hyperlink" Target="https://pxhere.com/en/photo/853192" TargetMode="External"/><Relationship Id="rId5" Type="http://schemas.openxmlformats.org/officeDocument/2006/relationships/image" Target="../media/image216.jpeg"/><Relationship Id="rId4" Type="http://schemas.openxmlformats.org/officeDocument/2006/relationships/image" Target="../media/image3.png"/></Relationships>
</file>

<file path=ppt/slides/_rels/slide3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7.xml"/><Relationship Id="rId1" Type="http://schemas.openxmlformats.org/officeDocument/2006/relationships/slideLayout" Target="../slideLayouts/slideLayout64.xml"/><Relationship Id="rId4" Type="http://schemas.openxmlformats.org/officeDocument/2006/relationships/image" Target="../media/image18.png"/></Relationships>
</file>

<file path=ppt/slides/_rels/slide336.xml.rels><?xml version="1.0" encoding="UTF-8" standalone="yes"?>
<Relationships xmlns="http://schemas.openxmlformats.org/package/2006/relationships"><Relationship Id="rId8" Type="http://schemas.openxmlformats.org/officeDocument/2006/relationships/hyperlink" Target="http://commons.wikimedia.org/wiki/file:happy_smiley_face.png" TargetMode="External"/><Relationship Id="rId3" Type="http://schemas.openxmlformats.org/officeDocument/2006/relationships/image" Target="../media/image19.png"/><Relationship Id="rId7" Type="http://schemas.openxmlformats.org/officeDocument/2006/relationships/image" Target="../media/image219.png"/><Relationship Id="rId12" Type="http://schemas.openxmlformats.org/officeDocument/2006/relationships/hyperlink" Target="https://www.forstorylovers.com/es/trabalenguas-para-ninos-y-ninas/trabalenguas-para-ninos-y-ninas-de-frutas-y-verduras" TargetMode="External"/><Relationship Id="rId2" Type="http://schemas.openxmlformats.org/officeDocument/2006/relationships/notesSlide" Target="../notesSlides/notesSlide168.xml"/><Relationship Id="rId1" Type="http://schemas.openxmlformats.org/officeDocument/2006/relationships/slideLayout" Target="../slideLayouts/slideLayout70.xml"/><Relationship Id="rId6" Type="http://schemas.openxmlformats.org/officeDocument/2006/relationships/hyperlink" Target="https://pixabay.com/en/rose-red-red-rose-flower-blossom-1974593/" TargetMode="External"/><Relationship Id="rId11" Type="http://schemas.openxmlformats.org/officeDocument/2006/relationships/image" Target="../media/image221.jpeg"/><Relationship Id="rId5" Type="http://schemas.openxmlformats.org/officeDocument/2006/relationships/image" Target="../media/image218.jpeg"/><Relationship Id="rId10" Type="http://schemas.openxmlformats.org/officeDocument/2006/relationships/hyperlink" Target="https://timvandevall.com/templates/monkey-clipart/" TargetMode="External"/><Relationship Id="rId4" Type="http://schemas.openxmlformats.org/officeDocument/2006/relationships/image" Target="../media/image3.png"/><Relationship Id="rId9" Type="http://schemas.openxmlformats.org/officeDocument/2006/relationships/image" Target="../media/image220.jpeg"/></Relationships>
</file>

<file path=ppt/slides/_rels/slide3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19.png"/><Relationship Id="rId7"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0.xml"/><Relationship Id="rId6" Type="http://schemas.openxmlformats.org/officeDocument/2006/relationships/image" Target="../media/image58.jpeg"/><Relationship Id="rId5" Type="http://schemas.openxmlformats.org/officeDocument/2006/relationships/image" Target="../media/image57.gif"/><Relationship Id="rId4" Type="http://schemas.openxmlformats.org/officeDocument/2006/relationships/image" Target="../media/image3.png"/></Relationships>
</file>

<file path=ppt/slides/_rels/slide34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6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34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4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0.xml"/><Relationship Id="rId5" Type="http://schemas.openxmlformats.org/officeDocument/2006/relationships/image" Target="../media/image222.png"/><Relationship Id="rId4" Type="http://schemas.openxmlformats.org/officeDocument/2006/relationships/image" Target="../media/image11.png"/></Relationships>
</file>

<file path=ppt/slides/_rels/slide3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40.xml"/><Relationship Id="rId5" Type="http://schemas.openxmlformats.org/officeDocument/2006/relationships/image" Target="../media/image222.png"/><Relationship Id="rId4" Type="http://schemas.openxmlformats.org/officeDocument/2006/relationships/image" Target="../media/image11.png"/></Relationships>
</file>

<file path=ppt/slides/_rels/slide344.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45.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46.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47.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4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49.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3.png"/></Relationships>
</file>

<file path=ppt/slides/_rels/slide3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5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0.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2.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3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3.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5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4.xml"/><Relationship Id="rId1" Type="http://schemas.openxmlformats.org/officeDocument/2006/relationships/slideLayout" Target="../slideLayouts/slideLayout7.xml"/><Relationship Id="rId5" Type="http://schemas.openxmlformats.org/officeDocument/2006/relationships/image" Target="../media/image223.png"/><Relationship Id="rId4" Type="http://schemas.openxmlformats.org/officeDocument/2006/relationships/image" Target="../media/image3.png"/></Relationships>
</file>

<file path=ppt/slides/_rels/slide35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75.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5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76.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20.xml"/><Relationship Id="rId5" Type="http://schemas.openxmlformats.org/officeDocument/2006/relationships/image" Target="../media/image61.png"/><Relationship Id="rId4" Type="http://schemas.openxmlformats.org/officeDocument/2006/relationships/image" Target="../media/image3.png"/></Relationships>
</file>

<file path=ppt/slides/_rels/slide36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177.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36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178.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3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3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4.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7.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32.jpeg"/><Relationship Id="rId5" Type="http://schemas.openxmlformats.org/officeDocument/2006/relationships/image" Target="../media/image3.png"/><Relationship Id="rId4" Type="http://schemas.openxmlformats.org/officeDocument/2006/relationships/image" Target="../media/image19.png"/></Relationships>
</file>

<file path=ppt/slides/_rels/slide37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7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3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7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64.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3.jpeg"/><Relationship Id="rId5" Type="http://schemas.openxmlformats.org/officeDocument/2006/relationships/image" Target="../media/image3.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5.png"/><Relationship Id="rId5" Type="http://schemas.openxmlformats.org/officeDocument/2006/relationships/image" Target="../media/image3.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18.png"/><Relationship Id="rId7" Type="http://schemas.openxmlformats.org/officeDocument/2006/relationships/image" Target="../media/image67.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3.png"/><Relationship Id="rId4" Type="http://schemas.openxmlformats.org/officeDocument/2006/relationships/image" Target="../media/image19.png"/></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3.png"/><Relationship Id="rId4" Type="http://schemas.openxmlformats.org/officeDocument/2006/relationships/image" Target="../media/image19.png"/></Relationships>
</file>

<file path=ppt/slides/_rels/slide4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4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42.png"/></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2.png"/></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0.xml"/><Relationship Id="rId1" Type="http://schemas.openxmlformats.org/officeDocument/2006/relationships/slideLayout" Target="../slideLayouts/slideLayout27.xml"/><Relationship Id="rId6" Type="http://schemas.openxmlformats.org/officeDocument/2006/relationships/image" Target="../media/image11.png"/><Relationship Id="rId5" Type="http://schemas.openxmlformats.org/officeDocument/2006/relationships/image" Target="../media/image12.png"/><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27.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2.xml"/><Relationship Id="rId1" Type="http://schemas.openxmlformats.org/officeDocument/2006/relationships/slideLayout" Target="../slideLayouts/slideLayout27.xml"/><Relationship Id="rId5" Type="http://schemas.openxmlformats.org/officeDocument/2006/relationships/image" Target="../media/image11.png"/><Relationship Id="rId4" Type="http://schemas.openxmlformats.org/officeDocument/2006/relationships/image" Target="../media/image12.png"/></Relationships>
</file>

<file path=ppt/slides/_rels/slide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3.xml"/><Relationship Id="rId1" Type="http://schemas.openxmlformats.org/officeDocument/2006/relationships/slideLayout" Target="../slideLayouts/slideLayout27.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3.png"/></Relationships>
</file>

<file path=ppt/slides/_rels/slide5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58.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19.png"/><Relationship Id="rId7" Type="http://schemas.openxmlformats.org/officeDocument/2006/relationships/image" Target="../media/image78.jpe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3.png"/></Relationships>
</file>

<file path=ppt/slides/_rels/slide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3.png"/></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18.png"/><Relationship Id="rId7" Type="http://schemas.openxmlformats.org/officeDocument/2006/relationships/image" Target="../media/image82.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1.jpeg"/><Relationship Id="rId5" Type="http://schemas.openxmlformats.org/officeDocument/2006/relationships/image" Target="../media/image3.png"/><Relationship Id="rId4" Type="http://schemas.openxmlformats.org/officeDocument/2006/relationships/image" Target="../media/image19.png"/></Relationships>
</file>

<file path=ppt/slides/_rels/slide66.xml.rels><?xml version="1.0" encoding="UTF-8" standalone="yes"?>
<Relationships xmlns="http://schemas.openxmlformats.org/package/2006/relationships"><Relationship Id="rId8" Type="http://schemas.openxmlformats.org/officeDocument/2006/relationships/image" Target="../media/image86.jpeg"/><Relationship Id="rId3" Type="http://schemas.openxmlformats.org/officeDocument/2006/relationships/image" Target="../media/image18.png"/><Relationship Id="rId7" Type="http://schemas.openxmlformats.org/officeDocument/2006/relationships/image" Target="../media/image85.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4.jpeg"/><Relationship Id="rId5" Type="http://schemas.openxmlformats.org/officeDocument/2006/relationships/image" Target="../media/image3.png"/><Relationship Id="rId4" Type="http://schemas.openxmlformats.org/officeDocument/2006/relationships/image" Target="../media/image19.png"/></Relationships>
</file>

<file path=ppt/slides/_rels/slide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7.jpeg"/><Relationship Id="rId5" Type="http://schemas.openxmlformats.org/officeDocument/2006/relationships/image" Target="../media/image3.png"/><Relationship Id="rId4" Type="http://schemas.openxmlformats.org/officeDocument/2006/relationships/image" Target="../media/image19.png"/></Relationships>
</file>

<file path=ppt/slides/_rels/slide6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89.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88.jpeg"/><Relationship Id="rId5" Type="http://schemas.openxmlformats.org/officeDocument/2006/relationships/image" Target="../media/image3.png"/><Relationship Id="rId4" Type="http://schemas.openxmlformats.org/officeDocument/2006/relationships/image" Target="../media/image19.png"/></Relationships>
</file>

<file path=ppt/slides/_rels/slide69.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7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3.png"/></Relationships>
</file>

<file path=ppt/slides/_rels/slide7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92.jpeg"/><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78.xml.rels><?xml version="1.0" encoding="UTF-8" standalone="yes"?>
<Relationships xmlns="http://schemas.openxmlformats.org/package/2006/relationships"><Relationship Id="rId8" Type="http://schemas.openxmlformats.org/officeDocument/2006/relationships/image" Target="../media/image96.jpeg"/><Relationship Id="rId3" Type="http://schemas.openxmlformats.org/officeDocument/2006/relationships/image" Target="../media/image19.png"/><Relationship Id="rId7" Type="http://schemas.openxmlformats.org/officeDocument/2006/relationships/image" Target="../media/image95.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94.jpeg"/><Relationship Id="rId5" Type="http://schemas.openxmlformats.org/officeDocument/2006/relationships/image" Target="../media/image93.png"/><Relationship Id="rId4" Type="http://schemas.openxmlformats.org/officeDocument/2006/relationships/image" Target="../media/image3.png"/></Relationships>
</file>

<file path=ppt/slides/_rels/slide7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97.png"/><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38.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8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8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image" Target="../media/image98.jpeg"/><Relationship Id="rId7" Type="http://schemas.openxmlformats.org/officeDocument/2006/relationships/image" Target="../media/image10.png"/><Relationship Id="rId2" Type="http://schemas.openxmlformats.org/officeDocument/2006/relationships/notesSlide" Target="../notesSlides/notesSlide40.xml"/><Relationship Id="rId1" Type="http://schemas.openxmlformats.org/officeDocument/2006/relationships/slideLayout" Target="../slideLayouts/slideLayout5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24.png"/><Relationship Id="rId4" Type="http://schemas.openxmlformats.org/officeDocument/2006/relationships/image" Target="../media/image7.png"/><Relationship Id="rId9" Type="http://schemas.openxmlformats.org/officeDocument/2006/relationships/image" Target="../media/image3.png"/></Relationships>
</file>

<file path=ppt/slides/_rels/slide8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52.xml"/><Relationship Id="rId6" Type="http://schemas.openxmlformats.org/officeDocument/2006/relationships/image" Target="../media/image99.png"/><Relationship Id="rId5" Type="http://schemas.openxmlformats.org/officeDocument/2006/relationships/image" Target="../media/image24.pn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Layout" Target="../slideLayouts/slideLayout64.xml"/><Relationship Id="rId4" Type="http://schemas.openxmlformats.org/officeDocument/2006/relationships/image" Target="../media/image18.png"/></Relationships>
</file>

<file path=ppt/slides/_rels/slide8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2.xml"/><Relationship Id="rId1" Type="http://schemas.openxmlformats.org/officeDocument/2006/relationships/slideLayout" Target="../slideLayouts/slideLayout70.xml"/><Relationship Id="rId6" Type="http://schemas.openxmlformats.org/officeDocument/2006/relationships/hyperlink" Target="https://pixabay.com/en/willow-tree-wind-lake-geneva-607445/" TargetMode="External"/><Relationship Id="rId5" Type="http://schemas.openxmlformats.org/officeDocument/2006/relationships/image" Target="../media/image101.jpeg"/><Relationship Id="rId4" Type="http://schemas.openxmlformats.org/officeDocument/2006/relationships/image" Target="../media/image3.png"/></Relationships>
</file>

<file path=ppt/slides/_rels/slide8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64.xml"/><Relationship Id="rId4" Type="http://schemas.openxmlformats.org/officeDocument/2006/relationships/image" Target="../media/image18.png"/></Relationships>
</file>

<file path=ppt/slides/_rels/slide89.xml.rels><?xml version="1.0" encoding="UTF-8" standalone="yes"?>
<Relationships xmlns="http://schemas.openxmlformats.org/package/2006/relationships"><Relationship Id="rId8" Type="http://schemas.openxmlformats.org/officeDocument/2006/relationships/hyperlink" Target="https://www.goodfreephotos.com/Free-Stock-Photos/car-headlights.jpg.php" TargetMode="External"/><Relationship Id="rId3" Type="http://schemas.openxmlformats.org/officeDocument/2006/relationships/image" Target="../media/image19.png"/><Relationship Id="rId7" Type="http://schemas.openxmlformats.org/officeDocument/2006/relationships/image" Target="../media/image103.jpeg"/><Relationship Id="rId12" Type="http://schemas.openxmlformats.org/officeDocument/2006/relationships/hyperlink" Target="http://cc0.photo/2016/04/22/dying-roses/" TargetMode="External"/><Relationship Id="rId2" Type="http://schemas.openxmlformats.org/officeDocument/2006/relationships/notesSlide" Target="../notesSlides/notesSlide44.xml"/><Relationship Id="rId1" Type="http://schemas.openxmlformats.org/officeDocument/2006/relationships/slideLayout" Target="../slideLayouts/slideLayout70.xml"/><Relationship Id="rId6" Type="http://schemas.openxmlformats.org/officeDocument/2006/relationships/hyperlink" Target="https://jimsop.blogspot.com/2018/01/" TargetMode="External"/><Relationship Id="rId11" Type="http://schemas.openxmlformats.org/officeDocument/2006/relationships/image" Target="../media/image105.jpeg"/><Relationship Id="rId5" Type="http://schemas.openxmlformats.org/officeDocument/2006/relationships/image" Target="../media/image102.jpeg"/><Relationship Id="rId10" Type="http://schemas.openxmlformats.org/officeDocument/2006/relationships/hyperlink" Target="https://www.publicdomainpictures.net/view-image.php?image=97590&amp;picture=digital-photo-camera" TargetMode="External"/><Relationship Id="rId4" Type="http://schemas.openxmlformats.org/officeDocument/2006/relationships/image" Target="../media/image3.png"/><Relationship Id="rId9" Type="http://schemas.openxmlformats.org/officeDocument/2006/relationships/image" Target="../media/image104.jpe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107.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3.png"/><Relationship Id="rId4" Type="http://schemas.openxmlformats.org/officeDocument/2006/relationships/image" Target="../media/image19.png"/></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8.jpeg"/><Relationship Id="rId5" Type="http://schemas.openxmlformats.org/officeDocument/2006/relationships/image" Target="../media/image3.png"/><Relationship Id="rId4" Type="http://schemas.openxmlformats.org/officeDocument/2006/relationships/image" Target="../media/image19.png"/></Relationships>
</file>

<file path=ppt/slides/_rels/slide92.xml.rels><?xml version="1.0" encoding="UTF-8" standalone="yes"?>
<Relationships xmlns="http://schemas.openxmlformats.org/package/2006/relationships"><Relationship Id="rId8" Type="http://schemas.openxmlformats.org/officeDocument/2006/relationships/image" Target="../media/image111.jpeg"/><Relationship Id="rId3" Type="http://schemas.openxmlformats.org/officeDocument/2006/relationships/image" Target="../media/image18.png"/><Relationship Id="rId7" Type="http://schemas.openxmlformats.org/officeDocument/2006/relationships/image" Target="../media/image110.jpe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09.jpeg"/><Relationship Id="rId5" Type="http://schemas.openxmlformats.org/officeDocument/2006/relationships/image" Target="../media/image3.png"/><Relationship Id="rId4" Type="http://schemas.openxmlformats.org/officeDocument/2006/relationships/image" Target="../media/image19.png"/><Relationship Id="rId9" Type="http://schemas.openxmlformats.org/officeDocument/2006/relationships/image" Target="../media/image112.jpeg"/></Relationships>
</file>

<file path=ppt/slides/_rels/slide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113.jpeg"/><Relationship Id="rId5" Type="http://schemas.openxmlformats.org/officeDocument/2006/relationships/image" Target="../media/image3.png"/><Relationship Id="rId4" Type="http://schemas.openxmlformats.org/officeDocument/2006/relationships/image" Target="../media/image19.png"/></Relationships>
</file>

<file path=ppt/slides/_rels/slide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9.png"/></Relationships>
</file>

<file path=ppt/slides/_rels/slide96.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19.png"/><Relationship Id="rId7" Type="http://schemas.openxmlformats.org/officeDocument/2006/relationships/image" Target="../media/image38.png"/><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png"/><Relationship Id="rId9" Type="http://schemas.openxmlformats.org/officeDocument/2006/relationships/image" Target="../media/image70.jpeg"/></Relationships>
</file>

<file path=ppt/slides/_rels/slide9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2.png"/><Relationship Id="rId1" Type="http://schemas.openxmlformats.org/officeDocument/2006/relationships/slideLayout" Target="../slideLayouts/slideLayout87.xml"/><Relationship Id="rId5" Type="http://schemas.openxmlformats.org/officeDocument/2006/relationships/image" Target="../media/image11.png"/><Relationship Id="rId4" Type="http://schemas.openxmlformats.org/officeDocument/2006/relationships/image" Target="../media/image3.png"/></Relationships>
</file>

<file path=ppt/slides/_rels/slide9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8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9D8A6"/>
        </a:solid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9E321D6C-FB69-449C-B537-DA9D0AE2DB3B}"/>
              </a:ext>
            </a:extLst>
          </p:cNvPr>
          <p:cNvSpPr txBox="1">
            <a:spLocks/>
          </p:cNvSpPr>
          <p:nvPr/>
        </p:nvSpPr>
        <p:spPr>
          <a:xfrm>
            <a:off x="0" y="5898978"/>
            <a:ext cx="12192000" cy="959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14000"/>
              </a:lnSpc>
            </a:pPr>
            <a:endParaRPr lang="en-AU" sz="1800" b="1">
              <a:latin typeface="Century Gothic" panose="020B0502020202020204" pitchFamily="34" charset="0"/>
            </a:endParaRPr>
          </a:p>
        </p:txBody>
      </p:sp>
      <p:sp>
        <p:nvSpPr>
          <p:cNvPr id="2" name="Title 1"/>
          <p:cNvSpPr>
            <a:spLocks noGrp="1"/>
          </p:cNvSpPr>
          <p:nvPr>
            <p:ph type="ctrTitle"/>
          </p:nvPr>
        </p:nvSpPr>
        <p:spPr>
          <a:xfrm>
            <a:off x="-2" y="3013685"/>
            <a:ext cx="12191999" cy="1457324"/>
          </a:xfrm>
          <a:solidFill>
            <a:srgbClr val="E9D8A6">
              <a:alpha val="41000"/>
            </a:srgbClr>
          </a:solidFill>
        </p:spPr>
        <p:txBody>
          <a:bodyPr>
            <a:noAutofit/>
          </a:bodyPr>
          <a:lstStyle/>
          <a:p>
            <a:pPr>
              <a:lnSpc>
                <a:spcPct val="114000"/>
              </a:lnSpc>
            </a:pPr>
            <a:r>
              <a:rPr lang="en-AU" sz="4000" b="1" dirty="0">
                <a:latin typeface="Century Gothic" panose="020B0502020202020204" pitchFamily="34" charset="0"/>
              </a:rPr>
              <a:t>Storm Boy</a:t>
            </a:r>
            <a:br>
              <a:rPr lang="en-AU" sz="5400" b="1" dirty="0">
                <a:latin typeface="Century Gothic" panose="020B0502020202020204" pitchFamily="34" charset="0"/>
              </a:rPr>
            </a:br>
            <a:r>
              <a:rPr lang="en-AU" sz="2800" dirty="0">
                <a:latin typeface="Century Gothic" panose="020B0502020202020204" pitchFamily="34" charset="0"/>
              </a:rPr>
              <a:t>Novel Study</a:t>
            </a:r>
            <a:br>
              <a:rPr lang="en-AU" sz="2800" dirty="0">
                <a:latin typeface="Century Gothic" panose="020B0502020202020204" pitchFamily="34" charset="0"/>
              </a:rPr>
            </a:br>
            <a:r>
              <a:rPr lang="en-AU" sz="2800" dirty="0">
                <a:latin typeface="Century Gothic" panose="020B0502020202020204" pitchFamily="34" charset="0"/>
              </a:rPr>
              <a:t>Slide deck made by Lauren Van Dongen </a:t>
            </a:r>
            <a:br>
              <a:rPr lang="en-AU" sz="2800" dirty="0">
                <a:latin typeface="Century Gothic" panose="020B0502020202020204" pitchFamily="34" charset="0"/>
              </a:rPr>
            </a:br>
            <a:r>
              <a:rPr lang="en-AU" sz="2800" dirty="0">
                <a:latin typeface="Century Gothic" panose="020B0502020202020204" pitchFamily="34" charset="0"/>
              </a:rPr>
              <a:t>Serpentine Primary School</a:t>
            </a:r>
            <a:endParaRPr lang="en-AU" sz="1800" dirty="0">
              <a:latin typeface="Century Gothic" panose="020B0502020202020204" pitchFamily="34" charset="0"/>
            </a:endParaRPr>
          </a:p>
        </p:txBody>
      </p:sp>
      <p:sp>
        <p:nvSpPr>
          <p:cNvPr id="4" name="Rectangle 3">
            <a:extLst>
              <a:ext uri="{FF2B5EF4-FFF2-40B4-BE49-F238E27FC236}">
                <a16:creationId xmlns:a16="http://schemas.microsoft.com/office/drawing/2014/main" id="{3E049F40-662A-4B99-A61A-CC6658E5D934}"/>
              </a:ext>
            </a:extLst>
          </p:cNvPr>
          <p:cNvSpPr/>
          <p:nvPr/>
        </p:nvSpPr>
        <p:spPr>
          <a:xfrm>
            <a:off x="220298" y="182753"/>
            <a:ext cx="11489921" cy="6610162"/>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AU" dirty="0"/>
              <a:t>Insert Image</a:t>
            </a:r>
          </a:p>
          <a:p>
            <a:pPr algn="ctr"/>
            <a:endParaRPr lang="en-AU" dirty="0"/>
          </a:p>
          <a:p>
            <a:pPr algn="ctr"/>
            <a:endParaRPr lang="en-AU" dirty="0"/>
          </a:p>
          <a:p>
            <a:pPr algn="ctr"/>
            <a:endParaRPr lang="en-AU" dirty="0"/>
          </a:p>
          <a:p>
            <a:pPr algn="ctr"/>
            <a:endParaRPr lang="en-AU" dirty="0">
              <a:ea typeface="Calibri"/>
              <a:cs typeface="Calibri"/>
            </a:endParaRPr>
          </a:p>
          <a:p>
            <a:pPr algn="ctr"/>
            <a:endParaRPr lang="en-AU" dirty="0"/>
          </a:p>
          <a:p>
            <a:pPr algn="ctr"/>
            <a:endParaRPr lang="en-AU" dirty="0"/>
          </a:p>
          <a:p>
            <a:pPr algn="ctr"/>
            <a:endParaRPr lang="en-AU" dirty="0"/>
          </a:p>
          <a:p>
            <a:pPr algn="ctr"/>
            <a:endParaRPr lang="en-AU" dirty="0"/>
          </a:p>
          <a:p>
            <a:pPr algn="ctr"/>
            <a:endParaRPr lang="en-AU" dirty="0"/>
          </a:p>
        </p:txBody>
      </p:sp>
      <p:sp>
        <p:nvSpPr>
          <p:cNvPr id="11" name="Subtitle 2">
            <a:extLst>
              <a:ext uri="{FF2B5EF4-FFF2-40B4-BE49-F238E27FC236}">
                <a16:creationId xmlns:a16="http://schemas.microsoft.com/office/drawing/2014/main" id="{157E5CF6-E1D5-4B20-9BB1-2DF49DA6E4AD}"/>
              </a:ext>
            </a:extLst>
          </p:cNvPr>
          <p:cNvSpPr txBox="1">
            <a:spLocks/>
          </p:cNvSpPr>
          <p:nvPr/>
        </p:nvSpPr>
        <p:spPr>
          <a:xfrm>
            <a:off x="10223693" y="91849"/>
            <a:ext cx="1906905" cy="480060"/>
          </a:xfrm>
          <a:prstGeom prst="round2DiagRect">
            <a:avLst>
              <a:gd name="adj1" fmla="val 50000"/>
              <a:gd name="adj2" fmla="val 0"/>
            </a:avLst>
          </a:prstGeom>
          <a:solidFill>
            <a:srgbClr val="BB3E03"/>
          </a:solidFill>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None/>
            </a:pPr>
            <a:r>
              <a:rPr lang="en-AU" sz="2000">
                <a:solidFill>
                  <a:schemeClr val="bg1"/>
                </a:solidFill>
                <a:latin typeface="Century Gothic"/>
                <a:cs typeface="Segoe UI"/>
              </a:rPr>
              <a:t>Year 4</a:t>
            </a:r>
            <a:endParaRPr lang="en-AU" sz="2000">
              <a:solidFill>
                <a:schemeClr val="bg1"/>
              </a:solidFill>
              <a:latin typeface="Century Gothic" panose="020B0502020202020204" pitchFamily="34" charset="0"/>
              <a:cs typeface="Segoe UI" panose="020B0502040204020203" pitchFamily="34" charset="0"/>
            </a:endParaRPr>
          </a:p>
        </p:txBody>
      </p:sp>
      <p:pic>
        <p:nvPicPr>
          <p:cNvPr id="9218" name="Picture 2" descr="Storm Boy — Ambience Entertainment">
            <a:extLst>
              <a:ext uri="{FF2B5EF4-FFF2-40B4-BE49-F238E27FC236}">
                <a16:creationId xmlns:a16="http://schemas.microsoft.com/office/drawing/2014/main" id="{EE47204E-6E51-B61E-8615-28E324C40B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4404" y="422613"/>
            <a:ext cx="4321707" cy="242702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torm Boy by Colin Thiele, Robert R. Ingpen - 9781864368048 - Dymocks">
            <a:extLst>
              <a:ext uri="{FF2B5EF4-FFF2-40B4-BE49-F238E27FC236}">
                <a16:creationId xmlns:a16="http://schemas.microsoft.com/office/drawing/2014/main" id="{F53B1630-1B8A-44B1-62AB-B0A5A6DB97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781" y="182753"/>
            <a:ext cx="1945822" cy="302683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torm Boy-The Illustrated Story">
            <a:extLst>
              <a:ext uri="{FF2B5EF4-FFF2-40B4-BE49-F238E27FC236}">
                <a16:creationId xmlns:a16="http://schemas.microsoft.com/office/drawing/2014/main" id="{C321BC81-8359-9E11-36B2-A075D4629F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162275" y="715513"/>
            <a:ext cx="1702974" cy="2554461"/>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CC2FC64F-95BC-D782-19E7-D2501C7C13B7}"/>
              </a:ext>
            </a:extLst>
          </p:cNvPr>
          <p:cNvSpPr txBox="1">
            <a:spLocks/>
          </p:cNvSpPr>
          <p:nvPr/>
        </p:nvSpPr>
        <p:spPr>
          <a:xfrm>
            <a:off x="1" y="4983088"/>
            <a:ext cx="12191999" cy="1457324"/>
          </a:xfrm>
          <a:prstGeom prst="rect">
            <a:avLst/>
          </a:prstGeom>
          <a:solidFill>
            <a:srgbClr val="E9D8A6">
              <a:alpha val="41000"/>
            </a:srgbClr>
          </a:solid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1600" b="1" dirty="0">
                <a:ea typeface="Calibri"/>
                <a:cs typeface="Calibri"/>
              </a:rPr>
              <a:t>Acknowledgements: </a:t>
            </a:r>
          </a:p>
          <a:p>
            <a:r>
              <a:rPr lang="en-GB" sz="1600" b="1" dirty="0">
                <a:ea typeface="Calibri"/>
                <a:cs typeface="Calibri"/>
              </a:rPr>
              <a:t>This slide deck has used /adapted content from the following sources:</a:t>
            </a:r>
          </a:p>
          <a:p>
            <a:endParaRPr lang="en-GB" sz="1600" dirty="0">
              <a:ea typeface="Calibri"/>
              <a:cs typeface="Calibri"/>
            </a:endParaRPr>
          </a:p>
          <a:p>
            <a:r>
              <a:rPr lang="en-GB" sz="1600" dirty="0">
                <a:ea typeface="Calibri"/>
                <a:cs typeface="Calibri"/>
              </a:rPr>
              <a:t>‘English Text Unit Grade 4 Storm Boy’ created by </a:t>
            </a:r>
            <a:r>
              <a:rPr lang="en-GB" sz="1600" dirty="0" err="1">
                <a:ea typeface="Calibri"/>
                <a:cs typeface="Calibri"/>
              </a:rPr>
              <a:t>Emina</a:t>
            </a:r>
            <a:r>
              <a:rPr lang="en-GB" sz="1600" dirty="0">
                <a:ea typeface="Calibri"/>
                <a:cs typeface="Calibri"/>
              </a:rPr>
              <a:t> McLean</a:t>
            </a:r>
          </a:p>
          <a:p>
            <a:pPr marL="285750" indent="-285750">
              <a:buFont typeface="Arial" panose="020B0604020202020204" pitchFamily="34" charset="0"/>
              <a:buChar char="•"/>
            </a:pPr>
            <a:r>
              <a:rPr lang="en-GB" sz="1600" dirty="0">
                <a:ea typeface="Calibri"/>
                <a:cs typeface="Calibri"/>
              </a:rPr>
              <a:t>‘Storm Boy Lesson Slides’ created by Simon L. King</a:t>
            </a:r>
          </a:p>
          <a:p>
            <a:pPr marL="285750" indent="-285750">
              <a:buFont typeface="Arial" panose="020B0604020202020204" pitchFamily="34" charset="0"/>
              <a:buChar char="•"/>
            </a:pPr>
            <a:r>
              <a:rPr lang="en-GB" sz="1600" dirty="0">
                <a:ea typeface="Calibri"/>
                <a:cs typeface="Calibri"/>
              </a:rPr>
              <a:t>‘Storm Boy’ created by Corrine </a:t>
            </a:r>
            <a:r>
              <a:rPr lang="en-GB" sz="1600" dirty="0" err="1">
                <a:ea typeface="Calibri"/>
                <a:cs typeface="Calibri"/>
              </a:rPr>
              <a:t>Meers</a:t>
            </a:r>
            <a:endParaRPr lang="en-GB" sz="1600" dirty="0">
              <a:ea typeface="Calibri"/>
              <a:cs typeface="Calibri"/>
            </a:endParaRPr>
          </a:p>
          <a:p>
            <a:pPr marL="285750" indent="-285750">
              <a:buFont typeface="Arial" panose="020B0604020202020204" pitchFamily="34" charset="0"/>
              <a:buChar char="•"/>
            </a:pPr>
            <a:r>
              <a:rPr lang="en-AU" sz="1600" dirty="0">
                <a:ea typeface="Calibri"/>
                <a:cs typeface="Calibri"/>
              </a:rPr>
              <a:t>'Figurative Language Version’ created by </a:t>
            </a:r>
            <a:r>
              <a:rPr lang="en-GB" sz="1600" dirty="0">
                <a:ea typeface="Calibri"/>
                <a:cs typeface="Calibri"/>
              </a:rPr>
              <a:t>Kathleen O’Rourke</a:t>
            </a:r>
          </a:p>
          <a:p>
            <a:pPr marL="285750" indent="-285750">
              <a:buFont typeface="Arial" panose="020B0604020202020204" pitchFamily="34" charset="0"/>
              <a:buChar char="•"/>
            </a:pPr>
            <a:r>
              <a:rPr lang="en-GB" sz="1600" dirty="0">
                <a:ea typeface="Calibri"/>
                <a:cs typeface="Calibri"/>
              </a:rPr>
              <a:t>Engagement icons by Brad Nguyen and </a:t>
            </a:r>
            <a:r>
              <a:rPr lang="en-GB" sz="1600">
                <a:ea typeface="Calibri"/>
                <a:cs typeface="Calibri"/>
              </a:rPr>
              <a:t>Nathaniel Swain</a:t>
            </a:r>
            <a:endParaRPr lang="en-GB" sz="1600" dirty="0">
              <a:ea typeface="Calibri"/>
              <a:cs typeface="Calibri"/>
            </a:endParaRPr>
          </a:p>
        </p:txBody>
      </p:sp>
    </p:spTree>
    <p:extLst>
      <p:ext uri="{BB962C8B-B14F-4D97-AF65-F5344CB8AC3E}">
        <p14:creationId xmlns:p14="http://schemas.microsoft.com/office/powerpoint/2010/main" val="41531169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385939" y="1851993"/>
            <a:ext cx="1062419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Ningaloo Reef in </a:t>
            </a:r>
            <a:r>
              <a:rPr kumimoji="0" lang="en-US" sz="3600" b="0" i="0" u="none" strike="noStrike" kern="1200" cap="none" spc="0" normalizeH="0" baseline="0" noProof="0" err="1">
                <a:ln>
                  <a:noFill/>
                </a:ln>
                <a:solidFill>
                  <a:srgbClr val="003A47"/>
                </a:solidFill>
                <a:effectLst/>
                <a:uLnTx/>
                <a:uFillTx/>
                <a:latin typeface="Century Gothic" panose="020B0502020202020204" pitchFamily="34" charset="0"/>
                <a:ea typeface="+mn-ea"/>
                <a:cs typeface="Manjari" panose="02000503000000000000" pitchFamily="2" charset="0"/>
              </a:rPr>
              <a:t>Exmouth</a:t>
            </a:r>
            <a:r>
              <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is a </a:t>
            </a:r>
            <a:r>
              <a:rPr kumimoji="0" lang="en-US"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sanctuary</a:t>
            </a:r>
            <a:r>
              <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18" name="TextBox 17">
            <a:extLst>
              <a:ext uri="{FF2B5EF4-FFF2-40B4-BE49-F238E27FC236}">
                <a16:creationId xmlns:a16="http://schemas.microsoft.com/office/drawing/2014/main" id="{64C11362-1D38-4E68-9708-C8227F22604E}"/>
              </a:ext>
            </a:extLst>
          </p:cNvPr>
          <p:cNvSpPr txBox="1"/>
          <p:nvPr/>
        </p:nvSpPr>
        <p:spPr>
          <a:xfrm>
            <a:off x="448566" y="2804448"/>
            <a:ext cx="11594212" cy="1754326"/>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We visited a beautiful </a:t>
            </a:r>
            <a:r>
              <a:rPr lang="en-AU" sz="3600">
                <a:solidFill>
                  <a:srgbClr val="C00000"/>
                </a:solidFill>
                <a:latin typeface="Century Gothic" panose="020B0502020202020204" pitchFamily="34" charset="0"/>
                <a:cs typeface="Manjari" panose="02000503000000000000" pitchFamily="2" charset="0"/>
              </a:rPr>
              <a:t>sanctuary</a:t>
            </a:r>
            <a:r>
              <a:rPr lang="en-AU" sz="3600">
                <a:solidFill>
                  <a:srgbClr val="003A47"/>
                </a:solidFill>
                <a:latin typeface="Century Gothic" panose="020B0502020202020204" pitchFamily="34" charset="0"/>
                <a:cs typeface="Manjari" panose="02000503000000000000" pitchFamily="2" charset="0"/>
              </a:rPr>
              <a:t> in Africa where elephants and tigers roam freely, protected and happy.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385939" y="4703257"/>
            <a:ext cx="10935653" cy="1754326"/>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Volunteers help take care of the </a:t>
            </a:r>
            <a:r>
              <a:rPr lang="en-AU" sz="3600">
                <a:solidFill>
                  <a:srgbClr val="C00000"/>
                </a:solidFill>
                <a:latin typeface="Century Gothic" panose="020B0502020202020204" pitchFamily="34" charset="0"/>
                <a:cs typeface="Manjari" panose="02000503000000000000" pitchFamily="2" charset="0"/>
              </a:rPr>
              <a:t>sanctuary</a:t>
            </a:r>
            <a:r>
              <a:rPr lang="en-AU" sz="3600">
                <a:solidFill>
                  <a:srgbClr val="003A47"/>
                </a:solidFill>
                <a:latin typeface="Century Gothic" panose="020B0502020202020204" pitchFamily="34" charset="0"/>
                <a:cs typeface="Manjari" panose="02000503000000000000" pitchFamily="2" charset="0"/>
              </a:rPr>
              <a:t>, looking after flowers and creating a wonderful environment for animals.</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69664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feeble</a:t>
            </a:r>
          </a:p>
        </p:txBody>
      </p:sp>
      <p:sp>
        <p:nvSpPr>
          <p:cNvPr id="8" name="Oval 7">
            <a:extLst>
              <a:ext uri="{FF2B5EF4-FFF2-40B4-BE49-F238E27FC236}">
                <a16:creationId xmlns:a16="http://schemas.microsoft.com/office/drawing/2014/main" id="{B98861DE-21C5-48D4-811E-738555D6F960}"/>
              </a:ext>
            </a:extLst>
          </p:cNvPr>
          <p:cNvSpPr/>
          <p:nvPr/>
        </p:nvSpPr>
        <p:spPr>
          <a:xfrm>
            <a:off x="6929817"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4484400" y="4454344"/>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70140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24805E1E-2825-9BB4-1E90-C19ADCB8F849}"/>
              </a:ext>
            </a:extLst>
          </p:cNvPr>
          <p:cNvSpPr/>
          <p:nvPr/>
        </p:nvSpPr>
        <p:spPr>
          <a:xfrm>
            <a:off x="7653377" y="4454344"/>
            <a:ext cx="1273807"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3085411"/>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200">
                <a:solidFill>
                  <a:srgbClr val="003A47"/>
                </a:solidFill>
                <a:latin typeface="Century Gothic" panose="020B0502020202020204" pitchFamily="34" charset="0"/>
                <a:cs typeface="Manjari" panose="02000503000000000000" pitchFamily="2" charset="0"/>
              </a:rPr>
              <a:t>lacking in physical strength (adjective)</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74128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feeble: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324911203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feeble</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feeble</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feeble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feeble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026" name="Picture 2" descr="8 Things to Have the Doctor Check After an Aging Person Falls">
            <a:extLst>
              <a:ext uri="{FF2B5EF4-FFF2-40B4-BE49-F238E27FC236}">
                <a16:creationId xmlns:a16="http://schemas.microsoft.com/office/drawing/2014/main" id="{4C29DA28-7602-4481-05D2-566B168EE6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1085" y="1831575"/>
            <a:ext cx="4336330" cy="31844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4 Daily Habits of a Healthy Person | BeautyHub.PH">
            <a:extLst>
              <a:ext uri="{FF2B5EF4-FFF2-40B4-BE49-F238E27FC236}">
                <a16:creationId xmlns:a16="http://schemas.microsoft.com/office/drawing/2014/main" id="{0394E1F0-92D2-D238-3E21-780EAE8774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91410" y="1912672"/>
            <a:ext cx="5396890" cy="303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437205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feeble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feeble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074" name="Picture 2" descr="Growing Old Is Not for Sissies | HuffPost Life">
            <a:extLst>
              <a:ext uri="{FF2B5EF4-FFF2-40B4-BE49-F238E27FC236}">
                <a16:creationId xmlns:a16="http://schemas.microsoft.com/office/drawing/2014/main" id="{76E7EAF9-F633-B5DD-1C60-E932E0DF16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1104" y="2335959"/>
            <a:ext cx="4826916" cy="3217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535811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3074673"/>
            <a:ext cx="106241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During the game, Tim made a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feeble</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shot at the basketball hoop, but he promised to practice and get better.</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1705836"/>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a:t>
            </a:r>
            <a:r>
              <a:rPr lang="en-AU" sz="3600">
                <a:solidFill>
                  <a:srgbClr val="C00000"/>
                </a:solidFill>
                <a:latin typeface="Century Gothic" panose="020B0502020202020204" pitchFamily="34" charset="0"/>
                <a:cs typeface="Manjari" panose="02000503000000000000" pitchFamily="2" charset="0"/>
              </a:rPr>
              <a:t>feeble</a:t>
            </a:r>
            <a:r>
              <a:rPr lang="en-AU" sz="3600">
                <a:solidFill>
                  <a:srgbClr val="003A47"/>
                </a:solidFill>
                <a:latin typeface="Century Gothic" panose="020B0502020202020204" pitchFamily="34" charset="0"/>
                <a:cs typeface="Manjari" panose="02000503000000000000" pitchFamily="2" charset="0"/>
              </a:rPr>
              <a:t> puppy wagged its tail, trying to show excitement despite its small size.</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997507"/>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a:t>
            </a:r>
            <a:r>
              <a:rPr lang="en-AU" sz="3600">
                <a:solidFill>
                  <a:srgbClr val="C00000"/>
                </a:solidFill>
                <a:latin typeface="Century Gothic" panose="020B0502020202020204" pitchFamily="34" charset="0"/>
                <a:cs typeface="Manjari" panose="02000503000000000000" pitchFamily="2" charset="0"/>
              </a:rPr>
              <a:t>feeble</a:t>
            </a:r>
            <a:r>
              <a:rPr lang="en-AU" sz="3600">
                <a:solidFill>
                  <a:srgbClr val="003A47"/>
                </a:solidFill>
                <a:latin typeface="Century Gothic" panose="020B0502020202020204" pitchFamily="34" charset="0"/>
                <a:cs typeface="Manjari" panose="02000503000000000000" pitchFamily="2" charset="0"/>
              </a:rPr>
              <a:t> sound of rain tapping on the window made the day feel </a:t>
            </a:r>
            <a:r>
              <a:rPr lang="en-AU" sz="3600" err="1">
                <a:solidFill>
                  <a:srgbClr val="003A47"/>
                </a:solidFill>
                <a:latin typeface="Century Gothic" panose="020B0502020202020204" pitchFamily="34" charset="0"/>
                <a:cs typeface="Manjari" panose="02000503000000000000" pitchFamily="2" charset="0"/>
              </a:rPr>
              <a:t>cozy</a:t>
            </a:r>
            <a:r>
              <a:rPr lang="en-AU" sz="3600">
                <a:solidFill>
                  <a:srgbClr val="003A47"/>
                </a:solidFill>
                <a:latin typeface="Century Gothic" panose="020B0502020202020204" pitchFamily="34" charset="0"/>
                <a:cs typeface="Manjari" panose="02000503000000000000" pitchFamily="2" charset="0"/>
              </a:rPr>
              <a:t> and calm.</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415855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feeble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feeble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2050" name="Picture 2" descr="Sick man in a hospital bed | premium image by rawpixel.com / Chanikarn  Thongsupa | Hospital bed, Medical photos, Doctor for kids">
            <a:extLst>
              <a:ext uri="{FF2B5EF4-FFF2-40B4-BE49-F238E27FC236}">
                <a16:creationId xmlns:a16="http://schemas.microsoft.com/office/drawing/2014/main" id="{CDF6203B-EBBB-7822-B3E5-790CA41E3D5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3126" y="898750"/>
            <a:ext cx="3154992" cy="210267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988 Baby animals learning to stand is an awesome site - 1K Smiles">
            <a:extLst>
              <a:ext uri="{FF2B5EF4-FFF2-40B4-BE49-F238E27FC236}">
                <a16:creationId xmlns:a16="http://schemas.microsoft.com/office/drawing/2014/main" id="{73E00024-3F26-620D-705E-782700F8FD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8058" y="3864990"/>
            <a:ext cx="2535810" cy="210894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Four Signs a Weak Core is the Cause of Your Pain">
            <a:extLst>
              <a:ext uri="{FF2B5EF4-FFF2-40B4-BE49-F238E27FC236}">
                <a16:creationId xmlns:a16="http://schemas.microsoft.com/office/drawing/2014/main" id="{27B341F4-3A0D-85F5-ED28-90D9BBC6B71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73746" y="4215129"/>
            <a:ext cx="3333751" cy="1376363"/>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Running Lion Images – Browse 9,936 Stock Photos, Vectors, and Video | Adobe  Stock">
            <a:extLst>
              <a:ext uri="{FF2B5EF4-FFF2-40B4-BE49-F238E27FC236}">
                <a16:creationId xmlns:a16="http://schemas.microsoft.com/office/drawing/2014/main" id="{0EB578C2-FFD2-A44A-87D9-84F3A9351F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51993" y="884062"/>
            <a:ext cx="3266191" cy="2177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055329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feeble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lang="en-AU" sz="1200" u="dotted">
                <a:solidFill>
                  <a:srgbClr val="000000"/>
                </a:solidFill>
                <a:latin typeface="Century Gothic" panose="020B0502020202020204" pitchFamily="34" charset="0"/>
              </a:rPr>
              <a:t>feeble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As I was training lots for the cross-country, I was feeling more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feeble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every day.</a:t>
            </a:r>
          </a:p>
        </p:txBody>
      </p:sp>
      <p:sp>
        <p:nvSpPr>
          <p:cNvPr id="18" name="TextBox 17"/>
          <p:cNvSpPr txBox="1"/>
          <p:nvPr/>
        </p:nvSpPr>
        <p:spPr>
          <a:xfrm>
            <a:off x="2014538" y="3564998"/>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feeble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kitten meowed softly, looking for someone to cuddle and care for it.</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8" y="5190217"/>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feeble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light of the flashlight barely lit up the dark room, casting shadows on the walls.</a:t>
            </a:r>
          </a:p>
        </p:txBody>
      </p:sp>
    </p:spTree>
    <p:extLst>
      <p:ext uri="{BB962C8B-B14F-4D97-AF65-F5344CB8AC3E}">
        <p14:creationId xmlns:p14="http://schemas.microsoft.com/office/powerpoint/2010/main" val="40536199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92174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lacking in physical strength</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76208" y="3270121"/>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fee/</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ble</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weak, frail</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157630" y="2560279"/>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feeble</a:t>
            </a:r>
          </a:p>
        </p:txBody>
      </p:sp>
      <p:sp>
        <p:nvSpPr>
          <p:cNvPr id="19" name="TextBox 18">
            <a:extLst>
              <a:ext uri="{FF2B5EF4-FFF2-40B4-BE49-F238E27FC236}">
                <a16:creationId xmlns:a16="http://schemas.microsoft.com/office/drawing/2014/main" id="{9E543EBE-8277-4ABF-8066-32517555B6C0}"/>
              </a:ext>
            </a:extLst>
          </p:cNvPr>
          <p:cNvSpPr txBox="1"/>
          <p:nvPr/>
        </p:nvSpPr>
        <p:spPr>
          <a:xfrm>
            <a:off x="7029625" y="3826494"/>
            <a:ext cx="2783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Old French ‘</a:t>
            </a:r>
            <a:r>
              <a:rPr kumimoji="0" lang="en-AU" sz="1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feble</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meaning weak</a:t>
            </a: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398440"/>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feeble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75DBC3B2-6E77-AA53-13DC-F2290F059B75}"/>
              </a:ext>
            </a:extLst>
          </p:cNvPr>
          <p:cNvPicPr>
            <a:picLocks noChangeAspect="1"/>
          </p:cNvPicPr>
          <p:nvPr/>
        </p:nvPicPr>
        <p:blipFill>
          <a:blip r:embed="rId5"/>
          <a:stretch>
            <a:fillRect/>
          </a:stretch>
        </p:blipFill>
        <p:spPr>
          <a:xfrm>
            <a:off x="158477" y="1011825"/>
            <a:ext cx="4744880" cy="2015459"/>
          </a:xfrm>
          <a:prstGeom prst="rect">
            <a:avLst/>
          </a:prstGeom>
        </p:spPr>
      </p:pic>
    </p:spTree>
    <p:extLst>
      <p:ext uri="{BB962C8B-B14F-4D97-AF65-F5344CB8AC3E}">
        <p14:creationId xmlns:p14="http://schemas.microsoft.com/office/powerpoint/2010/main" val="2513342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2431254"/>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name Storm Boy gave the Lookout Post.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 camping place where Aboriginal people used to crack shellfish.</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something to do with cricket.</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err="1">
                <a:ln>
                  <a:noFill/>
                </a:ln>
                <a:solidFill>
                  <a:srgbClr val="000000"/>
                </a:solidFill>
                <a:effectLst/>
                <a:uLnTx/>
                <a:uFillTx/>
                <a:latin typeface="Century Gothic"/>
                <a:ea typeface="Century Gothic"/>
                <a:cs typeface="Century Gothic"/>
                <a:sym typeface="Century Gothic"/>
              </a:rPr>
              <a:t>th</a:t>
            </a:r>
            <a:r>
              <a:rPr lang="en-AU" sz="2400" kern="0">
                <a:solidFill>
                  <a:srgbClr val="000000"/>
                </a:solidFill>
                <a:latin typeface="Century Gothic"/>
                <a:ea typeface="Century Gothic"/>
                <a:cs typeface="Century Gothic"/>
                <a:sym typeface="Century Gothic"/>
              </a:rPr>
              <a:t>e middle of something.</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A midden is...</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A midden</a:t>
            </a:r>
            <a:r>
              <a:rPr kumimoji="0" lang="en-AU" sz="2400" b="1" i="0" u="none" strike="noStrike" kern="0" cap="none" spc="0" normalizeH="0" noProof="0">
                <a:ln>
                  <a:noFill/>
                </a:ln>
                <a:solidFill>
                  <a:srgbClr val="000000"/>
                </a:solidFill>
                <a:effectLst/>
                <a:uLnTx/>
                <a:uFillTx/>
                <a:latin typeface="Century Gothic" panose="020B0502020202020204" pitchFamily="34" charset="0"/>
                <a:ea typeface="+mn-ea"/>
                <a:cs typeface="+mn-cs"/>
              </a:rPr>
              <a:t> is a camping place where Aboriginal people used to crack shellfish.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272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1264" y="3170265"/>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hoped to bump into people from town.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told him it would be fun.</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liked to find different bits and pieces on the shore.</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it was when he talked with Fingerbone.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098805" y="1108356"/>
            <a:ext cx="7945663"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Storm Boy liked to wander after a Big Blow because</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Storm Boy liked to wander after a Big Blow because he liked to find different bits and pieces on the shore. </a:t>
            </a:r>
          </a:p>
        </p:txBody>
      </p:sp>
    </p:spTree>
    <p:extLst>
      <p:ext uri="{BB962C8B-B14F-4D97-AF65-F5344CB8AC3E}">
        <p14:creationId xmlns:p14="http://schemas.microsoft.com/office/powerpoint/2010/main" val="205721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sanctuary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sanctuary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sanctuary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 quiet and peaceful place, where animals can rest and enjoy their lives.</a:t>
            </a:r>
          </a:p>
        </p:txBody>
      </p:sp>
      <p:sp>
        <p:nvSpPr>
          <p:cNvPr id="18" name="TextBox 17"/>
          <p:cNvSpPr txBox="1"/>
          <p:nvPr/>
        </p:nvSpPr>
        <p:spPr>
          <a:xfrm>
            <a:off x="1894967" y="3553125"/>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When I visited the ocean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sanctuary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 went fishing and caught 6 fish! </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205118"/>
            <a:ext cx="8543796"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sanctuary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has tall trees and </a:t>
            </a:r>
            <a:r>
              <a:rPr kumimoji="0" lang="en-AU" sz="2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cozy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nests, providing a perfect place for birds to build their homes.</a:t>
            </a:r>
          </a:p>
        </p:txBody>
      </p:sp>
    </p:spTree>
    <p:extLst>
      <p:ext uri="{BB962C8B-B14F-4D97-AF65-F5344CB8AC3E}">
        <p14:creationId xmlns:p14="http://schemas.microsoft.com/office/powerpoint/2010/main" val="115755011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73604" y="4688912"/>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44318" y="16783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44318" y="2589346"/>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44318" y="366342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34288" y="4782285"/>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37856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No-one was allowed to hunt birds in the Coorong.</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liked best to wander along the beach after what Hide-Away called a Big Blow.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mn-ea"/>
                <a:cs typeface="Arial"/>
                <a:sym typeface="Century Gothic"/>
              </a:rPr>
              <a:t>Storm Boy looked at the big heaps of shell and wondered how long ago it must have been.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In the early morning the tall birds stood up and clapped and cheered the rising sun.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239093" y="960055"/>
            <a:ext cx="6273311"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Which sentence shows personification? </a:t>
            </a:r>
          </a:p>
        </p:txBody>
      </p:sp>
    </p:spTree>
    <p:extLst>
      <p:ext uri="{BB962C8B-B14F-4D97-AF65-F5344CB8AC3E}">
        <p14:creationId xmlns:p14="http://schemas.microsoft.com/office/powerpoint/2010/main" val="512612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492706" y="2396672"/>
            <a:ext cx="8726708" cy="3785611"/>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already knew what a midden was.</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lvl="0" indent="-457200">
              <a:buClr>
                <a:srgbClr val="000000"/>
              </a:buClr>
              <a:buSzPts val="1800"/>
              <a:buFont typeface="Arial"/>
              <a:buAutoNum type="arabicPeriod"/>
              <a:defRPr/>
            </a:pPr>
            <a:r>
              <a:rPr lang="en-AU" sz="2400" kern="0">
                <a:solidFill>
                  <a:srgbClr val="000000"/>
                </a:solidFill>
                <a:latin typeface="Century Gothic"/>
                <a:ea typeface="Century Gothic"/>
                <a:cs typeface="Century Gothic"/>
                <a:sym typeface="Century Gothic"/>
              </a:rPr>
              <a:t>A Big Blow described a disappointing event.</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liked to sit and watch the birds.</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lang="en-AU" sz="2400" kern="0" baseline="0">
              <a:solidFill>
                <a:srgbClr val="000000"/>
              </a:solidFill>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The Coorong was a sanctuary. </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 sanctuary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is a place that anyone can come and do whatever they like.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10402809" y="2396672"/>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9359750" y="385950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9408352" y="4535933"/>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10402809" y="537081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4237783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30" y="2260053"/>
            <a:ext cx="7363680" cy="2479048"/>
          </a:xfrm>
        </p:spPr>
        <p:txBody>
          <a:bodyPr>
            <a:normAutofit fontScale="90000"/>
          </a:bodyPr>
          <a:lstStyle/>
          <a:p>
            <a:pPr>
              <a:lnSpc>
                <a:spcPct val="150000"/>
              </a:lnSpc>
            </a:pPr>
            <a:r>
              <a:rPr lang="en-AU" sz="4000" b="0">
                <a:latin typeface="Century Gothic" panose="020B0502020202020204" pitchFamily="34" charset="0"/>
              </a:rPr>
              <a:t>I can infer traits about a character because of their actions.</a:t>
            </a:r>
          </a:p>
        </p:txBody>
      </p:sp>
      <p:sp>
        <p:nvSpPr>
          <p:cNvPr id="4" name="TextBox 3">
            <a:extLst>
              <a:ext uri="{FF2B5EF4-FFF2-40B4-BE49-F238E27FC236}">
                <a16:creationId xmlns:a16="http://schemas.microsoft.com/office/drawing/2014/main" id="{30EC4EF0-A417-B3EC-3647-F7CFC0B83662}"/>
              </a:ext>
            </a:extLst>
          </p:cNvPr>
          <p:cNvSpPr txBox="1"/>
          <p:nvPr/>
        </p:nvSpPr>
        <p:spPr>
          <a:xfrm>
            <a:off x="1045029" y="5410876"/>
            <a:ext cx="9705393" cy="876522"/>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all of Chapter 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Pages 18 - 23</a:t>
            </a:r>
            <a:endParaRPr lang="en-AU" sz="160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123952943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18</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66764" y="36319"/>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4055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wounded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injured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trampling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tread on and crush</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8394105" y="504319"/>
            <a:ext cx="3797895"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The shooters “sneaked” into the sanctuary during the night and “crept” out again “quickly and secretly” at daybreak. Why would someone need to sneak and creep? What does this tell us about the shooters/what the shooters are doing?</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7766107" y="555850"/>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8394105" y="1786510"/>
            <a:ext cx="3797895"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Someone would need to sneak and creep if __________. This tells us the shooters________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7766107" y="1075381"/>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8394105" y="2653203"/>
            <a:ext cx="3797895"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Someone would need to sneak and creep if</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they were doing something they didn’t want other people to know about</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This tells</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us the shooters</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knew they shouldn’t be in the sanctuary,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but they went in anyway. This is dishonest.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75234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19</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49635" y="855291"/>
            <a:ext cx="3435057"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innocently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(adverb) in a way that doesn’t involve doing anything wrong.</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muttered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say something in a low voice that is barely able to be heard.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paunch</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belly</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5113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‘Neither of them liked seeing Storm Boy looking sad.’ What does this tell you about how Fingerbone and Hide-Away feel about Storm Boy? How do you know this?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2128955"/>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tells us that they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I know this because 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957734"/>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tells</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us that </a:t>
            </a:r>
            <a:r>
              <a:rPr kumimoji="0" lang="en-AU" sz="1400" b="0" i="0" u="none" strike="noStrike" kern="1200" cap="none" spc="0" normalizeH="0" noProof="0" err="1">
                <a:ln>
                  <a:noFill/>
                </a:ln>
                <a:solidFill>
                  <a:srgbClr val="000000"/>
                </a:solidFill>
                <a:effectLst/>
                <a:uLnTx/>
                <a:uFillTx/>
                <a:latin typeface="Century Gothic" panose="020B0502020202020204" pitchFamily="34" charset="0"/>
                <a:ea typeface="+mn-ea"/>
                <a:cs typeface="+mn-cs"/>
              </a:rPr>
              <a:t>thye</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care about /love Storm Boy.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know this because</a:t>
            </a:r>
            <a:r>
              <a:rPr kumimoji="0" lang="en-AU" sz="140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lang="en-AU" sz="1400" b="1">
                <a:solidFill>
                  <a:srgbClr val="000000"/>
                </a:solidFill>
                <a:latin typeface="Century Gothic" panose="020B0502020202020204" pitchFamily="34" charset="0"/>
              </a:rPr>
              <a:t>if you care about somebody, you don’t like seeing them sad.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C857CCD-65B4-939F-4E93-47E65378D549}"/>
              </a:ext>
            </a:extLst>
          </p:cNvPr>
          <p:cNvSpPr txBox="1"/>
          <p:nvPr/>
        </p:nvSpPr>
        <p:spPr>
          <a:xfrm>
            <a:off x="4296152" y="6200633"/>
            <a:ext cx="1391631"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Moorhen</a:t>
            </a:r>
          </a:p>
        </p:txBody>
      </p:sp>
      <p:sp>
        <p:nvSpPr>
          <p:cNvPr id="7" name="TextBox 6">
            <a:extLst>
              <a:ext uri="{FF2B5EF4-FFF2-40B4-BE49-F238E27FC236}">
                <a16:creationId xmlns:a16="http://schemas.microsoft.com/office/drawing/2014/main" id="{686B5D58-E028-6917-66A5-96A996A607B2}"/>
              </a:ext>
            </a:extLst>
          </p:cNvPr>
          <p:cNvSpPr txBox="1"/>
          <p:nvPr/>
        </p:nvSpPr>
        <p:spPr>
          <a:xfrm>
            <a:off x="7889938" y="6194838"/>
            <a:ext cx="873122"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Heron</a:t>
            </a:r>
          </a:p>
        </p:txBody>
      </p:sp>
      <p:sp>
        <p:nvSpPr>
          <p:cNvPr id="8" name="TextBox 7">
            <a:extLst>
              <a:ext uri="{FF2B5EF4-FFF2-40B4-BE49-F238E27FC236}">
                <a16:creationId xmlns:a16="http://schemas.microsoft.com/office/drawing/2014/main" id="{A2A93CF5-7BEF-A7B1-7D75-AC13ED729E03}"/>
              </a:ext>
            </a:extLst>
          </p:cNvPr>
          <p:cNvSpPr txBox="1"/>
          <p:nvPr/>
        </p:nvSpPr>
        <p:spPr>
          <a:xfrm>
            <a:off x="1348470" y="6200633"/>
            <a:ext cx="758288"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Egret</a:t>
            </a:r>
          </a:p>
        </p:txBody>
      </p:sp>
      <p:pic>
        <p:nvPicPr>
          <p:cNvPr id="4098" name="Picture 2" descr="Great Egret - The Australian Museum">
            <a:extLst>
              <a:ext uri="{FF2B5EF4-FFF2-40B4-BE49-F238E27FC236}">
                <a16:creationId xmlns:a16="http://schemas.microsoft.com/office/drawing/2014/main" id="{3FF4DA26-56BF-2E0B-5557-0CE1EA8A22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0291" y="4187559"/>
            <a:ext cx="2729549" cy="181515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mmon moorhen - Wikipedia">
            <a:extLst>
              <a:ext uri="{FF2B5EF4-FFF2-40B4-BE49-F238E27FC236}">
                <a16:creationId xmlns:a16="http://schemas.microsoft.com/office/drawing/2014/main" id="{45394EFC-C42E-65DC-4D3E-B74FB00F6E2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84692" y="4212009"/>
            <a:ext cx="2552700" cy="17907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Great Blue Heron - eBird">
            <a:extLst>
              <a:ext uri="{FF2B5EF4-FFF2-40B4-BE49-F238E27FC236}">
                <a16:creationId xmlns:a16="http://schemas.microsoft.com/office/drawing/2014/main" id="{7727E0E5-5459-E1C1-37B9-52F93BFA1DD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014149" y="4171919"/>
            <a:ext cx="2568089" cy="19260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656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20</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486287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dignity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composed and </a:t>
            </a:r>
            <a:r>
              <a:rPr kumimoji="0" lang="en-GB" sz="1800" b="0" i="0" u="none" strike="noStrike" kern="1200" cap="none" spc="0" normalizeH="0" baseline="0" noProof="0" err="1">
                <a:ln>
                  <a:noFill/>
                </a:ln>
                <a:solidFill>
                  <a:srgbClr val="000000"/>
                </a:solidFill>
                <a:effectLst/>
                <a:uLnTx/>
                <a:uFillTx/>
                <a:latin typeface="Century Gothic" panose="020B0502020202020204" pitchFamily="34" charset="0"/>
                <a:ea typeface="Segoe UI Symbol" panose="020B0502040204020203" pitchFamily="34" charset="0"/>
                <a:cs typeface="Times" charset="0"/>
              </a:rPr>
              <a:t>seriou</a:t>
            </a:r>
            <a:r>
              <a:rPr lang="en-GB">
                <a:solidFill>
                  <a:srgbClr val="000000"/>
                </a:solidFill>
                <a:latin typeface="Century Gothic" panose="020B0502020202020204" pitchFamily="34" charset="0"/>
                <a:ea typeface="Segoe UI Symbol" panose="020B0502040204020203" pitchFamily="34" charset="0"/>
                <a:cs typeface="Times" charset="0"/>
              </a:rPr>
              <a:t>s style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uproar</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large noise and disturbance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turkey quills</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turkey feathers</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ruin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physically destroy something</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destruction </a:t>
            </a:r>
            <a:r>
              <a:rPr kumimoji="0" lang="en-GB" sz="180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the action of causing so much damage to something that it may not longer be able to be repaired.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3451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the author included the detail ‘Then they had gone off laughing’ when talking about the actions of the men in the sanctuary.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20584" y="1934680"/>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included this detail because 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20584" y="2789194"/>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included this detail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shows how little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the men cared about the effect of their actions. It makes the reader hate them even more.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39B0A5F3-16AB-2C60-62BC-CFEBA52EA094}"/>
              </a:ext>
            </a:extLst>
          </p:cNvPr>
          <p:cNvSpPr txBox="1"/>
          <p:nvPr/>
        </p:nvSpPr>
        <p:spPr>
          <a:xfrm>
            <a:off x="5859739" y="6216847"/>
            <a:ext cx="1723053"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Blue Crane</a:t>
            </a:r>
          </a:p>
        </p:txBody>
      </p:sp>
      <p:pic>
        <p:nvPicPr>
          <p:cNvPr id="5122" name="Picture 2" descr="Blue Crane - eBird Australia">
            <a:extLst>
              <a:ext uri="{FF2B5EF4-FFF2-40B4-BE49-F238E27FC236}">
                <a16:creationId xmlns:a16="http://schemas.microsoft.com/office/drawing/2014/main" id="{175B824B-396D-D043-F9C2-A59E5CF407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37228" y="3685268"/>
            <a:ext cx="3163078" cy="237230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BDBBBB0-6D61-A3B3-7235-F759DF30286D}"/>
              </a:ext>
            </a:extLst>
          </p:cNvPr>
          <p:cNvSpPr txBox="1">
            <a:spLocks/>
          </p:cNvSpPr>
          <p:nvPr/>
        </p:nvSpPr>
        <p:spPr>
          <a:xfrm>
            <a:off x="10212636" y="4833840"/>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2368111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21</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desperately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(adverb) do something in a way that shows you are frightened and willing to try anything. </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feebly</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(adverb) in a way that lack physical strength</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Hide-Away and Fingerbone </a:t>
            </a:r>
            <a:r>
              <a:rPr lang="en-AU" sz="1200">
                <a:solidFill>
                  <a:srgbClr val="FFFFFF"/>
                </a:solidFill>
                <a:latin typeface="Century Gothic" panose="020B0502020202020204" pitchFamily="34" charset="0"/>
              </a:rPr>
              <a:t>have a different reaction to the weak baby pelican than Storm Boy?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96461"/>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they have a different reaction than </a:t>
            </a:r>
            <a:r>
              <a:rPr lang="en-AU" sz="1400">
                <a:solidFill>
                  <a:srgbClr val="000000"/>
                </a:solidFill>
                <a:latin typeface="Century Gothic" panose="020B0502020202020204" pitchFamily="34" charset="0"/>
              </a:rPr>
              <a:t>Storm Boy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937043"/>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they have a different reaction than Storm Boy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they are older and have more knowledge and experience. They have probably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seen this before.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 Placeholder 1">
            <a:extLst>
              <a:ext uri="{FF2B5EF4-FFF2-40B4-BE49-F238E27FC236}">
                <a16:creationId xmlns:a16="http://schemas.microsoft.com/office/drawing/2014/main" id="{435A71CF-9277-4A04-3018-DC171D6C9A69}"/>
              </a:ext>
            </a:extLst>
          </p:cNvPr>
          <p:cNvSpPr txBox="1">
            <a:spLocks/>
          </p:cNvSpPr>
          <p:nvPr/>
        </p:nvSpPr>
        <p:spPr>
          <a:xfrm>
            <a:off x="10212636" y="4943426"/>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248361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22</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6825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trickle</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flow in a small, slow stream</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creels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large baskets used for holding fish</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3451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Hide-Away would’ve heard Storm Boy getting up in </a:t>
            </a:r>
            <a:r>
              <a:rPr kumimoji="0" lang="en-AU" sz="12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rPr>
              <a:t>th</a:t>
            </a:r>
            <a:r>
              <a:rPr lang="en-AU" sz="1200">
                <a:solidFill>
                  <a:srgbClr val="FFFFFF"/>
                </a:solidFill>
                <a:latin typeface="Century Gothic" panose="020B0502020202020204" pitchFamily="34" charset="0"/>
              </a:rPr>
              <a:t>e night. Why didn’t he tell him off? What does this tell us about the character of Hide-Away.</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965616"/>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didn’t tell Storm Boy off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This tells us that Hide-Away is 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441750"/>
            <a:ext cx="1979364" cy="2830688"/>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Hide-Away didn’t tell Storm Boy off</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knew Storm Boy was worried about the pelican and just</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wanted to save him.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b="1" baseline="0">
                <a:solidFill>
                  <a:srgbClr val="000000"/>
                </a:solidFill>
                <a:latin typeface="Century Gothic" panose="020B0502020202020204" pitchFamily="34" charset="0"/>
              </a:rPr>
              <a:t>This</a:t>
            </a:r>
            <a:r>
              <a:rPr lang="en-AU" sz="1400" b="1">
                <a:solidFill>
                  <a:srgbClr val="000000"/>
                </a:solidFill>
                <a:latin typeface="Century Gothic" panose="020B0502020202020204" pitchFamily="34" charset="0"/>
              </a:rPr>
              <a:t> tell us that Hide-Away is a kind-hearted character because he understands Storm Boy is worried.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1157" y="6353681"/>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8" name="TextBox 7">
            <a:extLst>
              <a:ext uri="{FF2B5EF4-FFF2-40B4-BE49-F238E27FC236}">
                <a16:creationId xmlns:a16="http://schemas.microsoft.com/office/drawing/2014/main" id="{635A7B04-82C6-FA27-98F1-9F97A59C3D49}"/>
              </a:ext>
            </a:extLst>
          </p:cNvPr>
          <p:cNvSpPr txBox="1"/>
          <p:nvPr/>
        </p:nvSpPr>
        <p:spPr>
          <a:xfrm>
            <a:off x="362840" y="5683795"/>
            <a:ext cx="9704203" cy="888256"/>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There is a picture in the middle of the book with the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‘Again and again through the night he slipped out of bed and tip-toed across the dirt floor to the fireplace to make sure the baby pelican was warm enough.’</a:t>
            </a:r>
            <a:endPar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643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23</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0259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wise</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having experience and knowledge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Why do you think Hide-Away referred to himself as Grandfather Pelican?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22474"/>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referred to himself as Grandfath</a:t>
            </a:r>
            <a:r>
              <a:rPr lang="en-AU" sz="1400">
                <a:solidFill>
                  <a:srgbClr val="000000"/>
                </a:solidFill>
                <a:latin typeface="Century Gothic" panose="020B0502020202020204" pitchFamily="34" charset="0"/>
              </a:rPr>
              <a:t>er Pelican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558997"/>
            <a:ext cx="1979364" cy="23146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referred to himself as Grandfather Pelican because </a:t>
            </a:r>
            <a:r>
              <a:rPr lang="en-AU" sz="1400" b="1">
                <a:solidFill>
                  <a:srgbClr val="000000"/>
                </a:solidFill>
                <a:latin typeface="Century Gothic" panose="020B0502020202020204" pitchFamily="34" charset="0"/>
              </a:rPr>
              <a:t>the pelicans have lost their parents and Storm Boy has become their parent, making Hide-Away the grandfather.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What are the names of the three pelicans?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054193"/>
            <a:ext cx="3864777"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three pelicans are ___________. </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53814" y="1349648"/>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1583648"/>
            <a:ext cx="3864775"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three pelicans are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Mr Proud, Mr</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Ponder and Mr Percival.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5023873"/>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24148117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677656"/>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traits can you infer about Storm Boy and Hide-Away because of their actions?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Calibri" panose="020F0502020204030204"/>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1">
            <a:extLst>
              <a:ext uri="{FF2B5EF4-FFF2-40B4-BE49-F238E27FC236}">
                <a16:creationId xmlns:a16="http://schemas.microsoft.com/office/drawing/2014/main" id="{E3C25C5D-94C0-3B69-7757-A3C8DF0AD581}"/>
              </a:ext>
            </a:extLst>
          </p:cNvPr>
          <p:cNvPicPr>
            <a:picLocks noChangeAspect="1"/>
          </p:cNvPicPr>
          <p:nvPr/>
        </p:nvPicPr>
        <p:blipFill>
          <a:blip r:embed="rId5"/>
          <a:stretch>
            <a:fillRect/>
          </a:stretch>
        </p:blipFill>
        <p:spPr>
          <a:xfrm>
            <a:off x="2267189" y="1944494"/>
            <a:ext cx="1908213" cy="2969009"/>
          </a:xfrm>
          <a:prstGeom prst="rect">
            <a:avLst/>
          </a:prstGeom>
        </p:spPr>
      </p:pic>
    </p:spTree>
    <p:extLst>
      <p:ext uri="{BB962C8B-B14F-4D97-AF65-F5344CB8AC3E}">
        <p14:creationId xmlns:p14="http://schemas.microsoft.com/office/powerpoint/2010/main" val="2142433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a protected area of land</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07633" y="3207399"/>
            <a:ext cx="48705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sanc</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tu</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ar</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/y</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lang="en-AU" altLang="en-US" sz="4000">
                <a:solidFill>
                  <a:srgbClr val="000000"/>
                </a:solidFill>
              </a:rPr>
              <a:t>nature reserve, wildlife reserve </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709205" y="2173862"/>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sanctuary</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339125" y="3529800"/>
            <a:ext cx="59553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First originated in1560s; as "land set aside for wild plants or animals to breed and live" First recorded by 1879 in reference to the American bison.</a:t>
            </a: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06813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sanctuary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7EA5D7F5-883F-66B3-D797-BF9C6EAAD8A0}"/>
              </a:ext>
            </a:extLst>
          </p:cNvPr>
          <p:cNvPicPr>
            <a:picLocks noChangeAspect="1"/>
          </p:cNvPicPr>
          <p:nvPr/>
        </p:nvPicPr>
        <p:blipFill>
          <a:blip r:embed="rId5"/>
          <a:stretch>
            <a:fillRect/>
          </a:stretch>
        </p:blipFill>
        <p:spPr>
          <a:xfrm>
            <a:off x="185859" y="1478455"/>
            <a:ext cx="4792331" cy="1446648"/>
          </a:xfrm>
          <a:prstGeom prst="rect">
            <a:avLst/>
          </a:prstGeom>
        </p:spPr>
      </p:pic>
    </p:spTree>
    <p:extLst>
      <p:ext uri="{BB962C8B-B14F-4D97-AF65-F5344CB8AC3E}">
        <p14:creationId xmlns:p14="http://schemas.microsoft.com/office/powerpoint/2010/main" val="256151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5112105"/>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In your book, complete the subordinating conjunction stems on the following slides.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1</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Select</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an independent clause, to add to a sentence stem beginning with a subordinating conjunction, to create a complex sentence.</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2</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Generate</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an independent clause, to add to a sentence stem beginning with a subordinating conjunction, to create a complex sentence.</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976E1084-9CFD-47F3-9C8B-FEE84AAE1D53}"/>
              </a:ext>
            </a:extLst>
          </p:cNvPr>
          <p:cNvSpPr txBox="1"/>
          <p:nvPr/>
        </p:nvSpPr>
        <p:spPr>
          <a:xfrm>
            <a:off x="7343481" y="5905312"/>
            <a:ext cx="444080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rPr>
              <a:t>Teachers to use discretion as to which slide is more appropriate for your students </a:t>
            </a:r>
          </a:p>
        </p:txBody>
      </p:sp>
    </p:spTree>
    <p:extLst>
      <p:ext uri="{BB962C8B-B14F-4D97-AF65-F5344CB8AC3E}">
        <p14:creationId xmlns:p14="http://schemas.microsoft.com/office/powerpoint/2010/main" val="12145802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C1E90-F851-42BF-8A2F-6E6844C32AA4}"/>
              </a:ext>
            </a:extLst>
          </p:cNvPr>
          <p:cNvPicPr>
            <a:picLocks noChangeAspect="1"/>
          </p:cNvPicPr>
          <p:nvPr/>
        </p:nvPicPr>
        <p:blipFill>
          <a:blip r:embed="rId2"/>
          <a:stretch>
            <a:fillRect/>
          </a:stretch>
        </p:blipFill>
        <p:spPr>
          <a:xfrm>
            <a:off x="756389" y="151660"/>
            <a:ext cx="10679221" cy="6554679"/>
          </a:xfrm>
          <a:prstGeom prst="rect">
            <a:avLst/>
          </a:prstGeom>
        </p:spPr>
      </p:pic>
      <p:sp>
        <p:nvSpPr>
          <p:cNvPr id="2" name="Rectangle 1">
            <a:extLst>
              <a:ext uri="{FF2B5EF4-FFF2-40B4-BE49-F238E27FC236}">
                <a16:creationId xmlns:a16="http://schemas.microsoft.com/office/drawing/2014/main" id="{E599C0D9-F54E-5C6B-EB10-35EC81659ADA}"/>
              </a:ext>
            </a:extLst>
          </p:cNvPr>
          <p:cNvSpPr/>
          <p:nvPr/>
        </p:nvSpPr>
        <p:spPr>
          <a:xfrm>
            <a:off x="372114" y="4094282"/>
            <a:ext cx="5576200" cy="1938992"/>
          </a:xfrm>
          <a:prstGeom prst="rect">
            <a:avLst/>
          </a:prstGeom>
          <a:solidFill>
            <a:schemeClr val="accent5">
              <a:lumMod val="60000"/>
              <a:lumOff val="40000"/>
            </a:schemeClr>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AU" sz="2400" b="0">
                <a:solidFill>
                  <a:schemeClr val="tx1"/>
                </a:solidFill>
                <a:latin typeface="Century Gothic" panose="020B0502020202020204" pitchFamily="34" charset="0"/>
                <a:ea typeface="Segoe UI Symbol" panose="020B0502040204020203" pitchFamily="34" charset="0"/>
              </a:rPr>
              <a:t>As we are focusing on inferring character </a:t>
            </a:r>
            <a:r>
              <a:rPr lang="en-AU" sz="2400">
                <a:latin typeface="Century Gothic" panose="020B0502020202020204" pitchFamily="34" charset="0"/>
                <a:ea typeface="Segoe UI Symbol" panose="020B0502040204020203" pitchFamily="34" charset="0"/>
              </a:rPr>
              <a:t>traits, </a:t>
            </a:r>
            <a:r>
              <a:rPr lang="en-AU" sz="2400" b="0">
                <a:solidFill>
                  <a:schemeClr val="tx1"/>
                </a:solidFill>
                <a:latin typeface="Century Gothic" panose="020B0502020202020204" pitchFamily="34" charset="0"/>
                <a:ea typeface="Segoe UI Symbol" panose="020B0502040204020203" pitchFamily="34" charset="0"/>
              </a:rPr>
              <a:t>we will create sentences using sub-ordinating conjunctions that show reason or purpose</a:t>
            </a:r>
          </a:p>
        </p:txBody>
      </p:sp>
      <p:sp>
        <p:nvSpPr>
          <p:cNvPr id="3" name="Oval 2">
            <a:extLst>
              <a:ext uri="{FF2B5EF4-FFF2-40B4-BE49-F238E27FC236}">
                <a16:creationId xmlns:a16="http://schemas.microsoft.com/office/drawing/2014/main" id="{AAF5ADCC-67E1-03A1-9C2C-837D177F7386}"/>
              </a:ext>
            </a:extLst>
          </p:cNvPr>
          <p:cNvSpPr/>
          <p:nvPr/>
        </p:nvSpPr>
        <p:spPr>
          <a:xfrm>
            <a:off x="5731498" y="546754"/>
            <a:ext cx="3337088" cy="3152434"/>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48261598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11" name="Rectangle 10">
            <a:extLst>
              <a:ext uri="{FF2B5EF4-FFF2-40B4-BE49-F238E27FC236}">
                <a16:creationId xmlns:a16="http://schemas.microsoft.com/office/drawing/2014/main" id="{8DD92DCA-B243-4876-99AC-1254D735FF04}"/>
              </a:ext>
            </a:extLst>
          </p:cNvPr>
          <p:cNvSpPr/>
          <p:nvPr/>
        </p:nvSpPr>
        <p:spPr>
          <a:xfrm>
            <a:off x="251598" y="516495"/>
            <a:ext cx="11046321" cy="1015663"/>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Select the appropriate independent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sp>
        <p:nvSpPr>
          <p:cNvPr id="13" name="TextBox 12">
            <a:extLst>
              <a:ext uri="{FF2B5EF4-FFF2-40B4-BE49-F238E27FC236}">
                <a16:creationId xmlns:a16="http://schemas.microsoft.com/office/drawing/2014/main" id="{9542BC23-1801-4084-8A73-3650F624B2E0}"/>
              </a:ext>
            </a:extLst>
          </p:cNvPr>
          <p:cNvSpPr txBox="1"/>
          <p:nvPr/>
        </p:nvSpPr>
        <p:spPr>
          <a:xfrm>
            <a:off x="167481" y="1532158"/>
            <a:ext cx="11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a:ln>
                  <a:noFill/>
                </a:ln>
                <a:solidFill>
                  <a:prstClr val="black"/>
                </a:solidFill>
                <a:effectLst/>
                <a:uLnTx/>
                <a:uFillTx/>
                <a:latin typeface="Century Gothic" panose="020B0502020202020204" pitchFamily="34" charset="0"/>
                <a:ea typeface="+mn-ea"/>
                <a:cs typeface="+mn-cs"/>
              </a:rPr>
              <a:t>Since</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Storm-Boy rescues the pelicans,__________________.  </a:t>
            </a:r>
          </a:p>
        </p:txBody>
      </p:sp>
      <p:sp>
        <p:nvSpPr>
          <p:cNvPr id="14" name="TextBox 13">
            <a:extLst>
              <a:ext uri="{FF2B5EF4-FFF2-40B4-BE49-F238E27FC236}">
                <a16:creationId xmlns:a16="http://schemas.microsoft.com/office/drawing/2014/main" id="{A296CA51-F117-44BC-9907-B08CBE61905E}"/>
              </a:ext>
            </a:extLst>
          </p:cNvPr>
          <p:cNvSpPr txBox="1"/>
          <p:nvPr/>
        </p:nvSpPr>
        <p:spPr>
          <a:xfrm>
            <a:off x="135847" y="2160887"/>
            <a:ext cx="3548980"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we know he is a nasty character.</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E41970-7D2C-4457-8AB3-6DE1AA3E3BDE}"/>
              </a:ext>
            </a:extLst>
          </p:cNvPr>
          <p:cNvSpPr txBox="1"/>
          <p:nvPr/>
        </p:nvSpPr>
        <p:spPr>
          <a:xfrm>
            <a:off x="4126067" y="2160887"/>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we know he is disobedient.</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30C5DC7-B2A5-4F23-8E3C-6FD2DCC6A060}"/>
              </a:ext>
            </a:extLst>
          </p:cNvPr>
          <p:cNvSpPr txBox="1"/>
          <p:nvPr/>
        </p:nvSpPr>
        <p:spPr>
          <a:xfrm>
            <a:off x="7878617" y="2162561"/>
            <a:ext cx="3650364"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a:solidFill>
                  <a:srgbClr val="00B050"/>
                </a:solidFill>
                <a:latin typeface="Century Gothic" panose="020B0502020202020204" pitchFamily="34" charset="0"/>
              </a:rPr>
              <a:t>we know he is a caring character.</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F7075D5-26FD-45FD-A9A8-892A92192DAF}"/>
              </a:ext>
            </a:extLst>
          </p:cNvPr>
          <p:cNvSpPr txBox="1"/>
          <p:nvPr/>
        </p:nvSpPr>
        <p:spPr>
          <a:xfrm>
            <a:off x="0" y="3245047"/>
            <a:ext cx="12086695"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a:ln>
                  <a:noFill/>
                </a:ln>
                <a:solidFill>
                  <a:srgbClr val="000000"/>
                </a:solidFill>
                <a:effectLst/>
                <a:uLnTx/>
                <a:uFillTx/>
                <a:latin typeface="Century Gothic"/>
                <a:ea typeface="+mn-ea"/>
                <a:cs typeface="+mn-cs"/>
              </a:rPr>
              <a:t>Because</a:t>
            </a:r>
            <a:r>
              <a:rPr kumimoji="0" lang="en-AU" sz="3200" b="0" i="0" u="none" strike="noStrike" kern="1200" cap="none" spc="0" normalizeH="0" baseline="0" noProof="0">
                <a:ln>
                  <a:noFill/>
                </a:ln>
                <a:solidFill>
                  <a:srgbClr val="000000"/>
                </a:solidFill>
                <a:effectLst/>
                <a:uLnTx/>
                <a:uFillTx/>
                <a:latin typeface="Century Gothic"/>
                <a:ea typeface="+mn-ea"/>
                <a:cs typeface="+mn-cs"/>
              </a:rPr>
              <a:t> Storm-Boy</a:t>
            </a:r>
            <a:r>
              <a:rPr kumimoji="0" lang="en-AU" sz="3200" b="0" i="0" u="none" strike="noStrike" kern="1200" cap="none" spc="0" normalizeH="0" noProof="0">
                <a:ln>
                  <a:noFill/>
                </a:ln>
                <a:solidFill>
                  <a:srgbClr val="000000"/>
                </a:solidFill>
                <a:effectLst/>
                <a:uLnTx/>
                <a:uFillTx/>
                <a:latin typeface="Century Gothic"/>
                <a:ea typeface="+mn-ea"/>
                <a:cs typeface="+mn-cs"/>
              </a:rPr>
              <a:t> continually checks on the pelicans __</a:t>
            </a:r>
            <a:r>
              <a:rPr kumimoji="0" lang="en-AU" sz="3200" b="0" i="0" u="none" strike="noStrike" kern="1200" cap="none" spc="0" normalizeH="0" baseline="0" noProof="0">
                <a:ln>
                  <a:noFill/>
                </a:ln>
                <a:solidFill>
                  <a:srgbClr val="000000"/>
                </a:solidFill>
                <a:effectLst/>
                <a:uLnTx/>
                <a:uFillTx/>
                <a:latin typeface="Century Gothic"/>
                <a:ea typeface="+mn-ea"/>
                <a:cs typeface="+mn-cs"/>
              </a:rPr>
              <a:t>_ .  </a:t>
            </a:r>
            <a:endPar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B4A6E90-EC1F-4319-93DD-03360A44BDA5}"/>
              </a:ext>
            </a:extLst>
          </p:cNvPr>
          <p:cNvSpPr txBox="1"/>
          <p:nvPr/>
        </p:nvSpPr>
        <p:spPr>
          <a:xfrm>
            <a:off x="251598" y="4003829"/>
            <a:ext cx="3297382"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we know he is responsible.</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850004A-7EF8-458C-8216-93A956EFEF91}"/>
              </a:ext>
            </a:extLst>
          </p:cNvPr>
          <p:cNvSpPr txBox="1"/>
          <p:nvPr/>
        </p:nvSpPr>
        <p:spPr>
          <a:xfrm>
            <a:off x="4030463" y="4004618"/>
            <a:ext cx="3603289"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we know he is being</a:t>
            </a:r>
            <a:r>
              <a:rPr kumimoji="0" lang="en-AU" sz="2800" b="0" i="0" u="none" strike="noStrike" kern="1200" cap="none" spc="0" normalizeH="0" noProof="0">
                <a:ln>
                  <a:noFill/>
                </a:ln>
                <a:solidFill>
                  <a:srgbClr val="00B050"/>
                </a:solidFill>
                <a:effectLst/>
                <a:uLnTx/>
                <a:uFillTx/>
                <a:latin typeface="Century Gothic"/>
                <a:ea typeface="+mn-ea"/>
                <a:cs typeface="+mn-cs"/>
              </a:rPr>
              <a:t> naughty.</a:t>
            </a:r>
            <a:endParaRPr kumimoji="0" lang="en-AU" sz="2800" b="0" i="0" u="none" strike="noStrike" kern="1200" cap="none" spc="0" normalizeH="0" baseline="0" noProof="0">
              <a:ln>
                <a:noFill/>
              </a:ln>
              <a:solidFill>
                <a:srgbClr val="00B050"/>
              </a:solidFill>
              <a:effectLst/>
              <a:uLnTx/>
              <a:uFillTx/>
              <a:latin typeface="Century Gothic"/>
              <a:ea typeface="+mn-ea"/>
              <a:cs typeface="+mn-cs"/>
            </a:endParaRPr>
          </a:p>
        </p:txBody>
      </p:sp>
      <p:sp>
        <p:nvSpPr>
          <p:cNvPr id="22" name="TextBox 21">
            <a:extLst>
              <a:ext uri="{FF2B5EF4-FFF2-40B4-BE49-F238E27FC236}">
                <a16:creationId xmlns:a16="http://schemas.microsoft.com/office/drawing/2014/main" id="{E1C1805B-7771-4FE3-9E3E-F20125FD068C}"/>
              </a:ext>
            </a:extLst>
          </p:cNvPr>
          <p:cNvSpPr txBox="1"/>
          <p:nvPr/>
        </p:nvSpPr>
        <p:spPr>
          <a:xfrm>
            <a:off x="8115236" y="4003829"/>
            <a:ext cx="3297382"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we know he doesn’t care.</a:t>
            </a:r>
            <a:r>
              <a:rPr kumimoji="0" lang="en-AU" sz="2800" b="0" i="0" u="none" strike="noStrike" kern="1200" cap="none" spc="0" normalizeH="0" noProof="0">
                <a:ln>
                  <a:noFill/>
                </a:ln>
                <a:solidFill>
                  <a:srgbClr val="00B050"/>
                </a:solidFill>
                <a:effectLst/>
                <a:uLnTx/>
                <a:uFillTx/>
                <a:latin typeface="Century Gothic"/>
                <a:ea typeface="+mn-ea"/>
                <a:cs typeface="+mn-cs"/>
              </a:rPr>
              <a:t> </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C84C21D-5A38-4E09-A8F3-CFB4456B6788}"/>
              </a:ext>
            </a:extLst>
          </p:cNvPr>
          <p:cNvSpPr txBox="1"/>
          <p:nvPr/>
        </p:nvSpPr>
        <p:spPr>
          <a:xfrm>
            <a:off x="251598" y="5131943"/>
            <a:ext cx="1161729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a:ln>
                  <a:noFill/>
                </a:ln>
                <a:solidFill>
                  <a:srgbClr val="000000"/>
                </a:solidFill>
                <a:effectLst/>
                <a:uLnTx/>
                <a:uFillTx/>
                <a:latin typeface="Century Gothic"/>
                <a:ea typeface="+mn-ea"/>
                <a:cs typeface="+mn-cs"/>
              </a:rPr>
              <a:t>As </a:t>
            </a:r>
            <a:r>
              <a:rPr kumimoji="0" lang="en-AU" sz="3200" b="0" i="0" u="none" strike="noStrike" kern="1200" cap="none" spc="0" normalizeH="0" baseline="0" noProof="0">
                <a:ln>
                  <a:noFill/>
                </a:ln>
                <a:solidFill>
                  <a:srgbClr val="000000"/>
                </a:solidFill>
                <a:effectLst/>
                <a:uLnTx/>
                <a:uFillTx/>
                <a:latin typeface="Century Gothic"/>
                <a:ea typeface="+mn-ea"/>
                <a:cs typeface="+mn-cs"/>
              </a:rPr>
              <a:t>Hide-Away</a:t>
            </a:r>
            <a:r>
              <a:rPr kumimoji="0" lang="en-AU" sz="3200" b="0" i="0" u="none" strike="noStrike" kern="1200" cap="none" spc="0" normalizeH="0" noProof="0">
                <a:ln>
                  <a:noFill/>
                </a:ln>
                <a:solidFill>
                  <a:srgbClr val="000000"/>
                </a:solidFill>
                <a:effectLst/>
                <a:uLnTx/>
                <a:uFillTx/>
                <a:latin typeface="Century Gothic"/>
                <a:ea typeface="+mn-ea"/>
                <a:cs typeface="+mn-cs"/>
              </a:rPr>
              <a:t> helped Storm-Boy save the penguins</a:t>
            </a:r>
            <a:r>
              <a:rPr kumimoji="0" lang="en-AU" sz="3200" b="0" i="0" u="none" strike="noStrike" kern="1200" cap="none" spc="0" normalizeH="0" baseline="0" noProof="0">
                <a:ln>
                  <a:noFill/>
                </a:ln>
                <a:solidFill>
                  <a:srgbClr val="000000"/>
                </a:solidFill>
                <a:effectLst/>
                <a:uLnTx/>
                <a:uFillTx/>
                <a:latin typeface="Century Gothic"/>
                <a:ea typeface="+mn-ea"/>
                <a:cs typeface="+mn-cs"/>
              </a:rPr>
              <a:t>,____.  </a:t>
            </a:r>
            <a:endPar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3933D512-9F90-41FD-B9B4-D99D09500E11}"/>
              </a:ext>
            </a:extLst>
          </p:cNvPr>
          <p:cNvSpPr txBox="1"/>
          <p:nvPr/>
        </p:nvSpPr>
        <p:spPr>
          <a:xfrm>
            <a:off x="251598" y="5805358"/>
            <a:ext cx="3297382"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we know</a:t>
            </a:r>
            <a:r>
              <a:rPr kumimoji="0" lang="en-AU" sz="2800" b="0" i="0" u="none" strike="noStrike" kern="1200" cap="none" spc="0" normalizeH="0" noProof="0">
                <a:ln>
                  <a:noFill/>
                </a:ln>
                <a:solidFill>
                  <a:srgbClr val="00B050"/>
                </a:solidFill>
                <a:effectLst/>
                <a:uLnTx/>
                <a:uFillTx/>
                <a:latin typeface="Century Gothic"/>
                <a:ea typeface="+mn-ea"/>
                <a:cs typeface="+mn-cs"/>
              </a:rPr>
              <a:t> he is impatient.</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33C76D31-00E0-42F8-A79D-289146D68929}"/>
              </a:ext>
            </a:extLst>
          </p:cNvPr>
          <p:cNvSpPr txBox="1"/>
          <p:nvPr/>
        </p:nvSpPr>
        <p:spPr>
          <a:xfrm>
            <a:off x="3808429" y="5803330"/>
            <a:ext cx="4004523"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we know he is unsure of what to do.</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0B5CF79B-4A10-4E41-9D27-61F65A32CE29}"/>
              </a:ext>
            </a:extLst>
          </p:cNvPr>
          <p:cNvSpPr txBox="1"/>
          <p:nvPr/>
        </p:nvSpPr>
        <p:spPr>
          <a:xfrm>
            <a:off x="8080470" y="5803329"/>
            <a:ext cx="3297382"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we know</a:t>
            </a:r>
            <a:r>
              <a:rPr kumimoji="0" lang="en-AU" sz="2800" b="0" i="0" u="none" strike="noStrike" kern="1200" cap="none" spc="0" normalizeH="0" noProof="0">
                <a:ln>
                  <a:noFill/>
                </a:ln>
                <a:solidFill>
                  <a:srgbClr val="00B050"/>
                </a:solidFill>
                <a:effectLst/>
                <a:uLnTx/>
                <a:uFillTx/>
                <a:latin typeface="Century Gothic"/>
                <a:ea typeface="+mn-ea"/>
                <a:cs typeface="+mn-cs"/>
              </a:rPr>
              <a:t> he has a caring heart.</a:t>
            </a:r>
            <a:endParaRPr kumimoji="0" lang="en-AU" sz="1800" b="0" i="0" u="none" strike="noStrike" kern="1200" cap="none" spc="0" normalizeH="0" baseline="0" noProof="0">
              <a:ln>
                <a:noFill/>
              </a:ln>
              <a:solidFill>
                <a:prstClr val="black"/>
              </a:solidFill>
              <a:effectLst/>
              <a:uLnTx/>
              <a:uFillTx/>
              <a:latin typeface="Century Gothic"/>
              <a:ea typeface="+mn-ea"/>
              <a:cs typeface="+mn-cs"/>
            </a:endParaRPr>
          </a:p>
        </p:txBody>
      </p:sp>
    </p:spTree>
    <p:extLst>
      <p:ext uri="{BB962C8B-B14F-4D97-AF65-F5344CB8AC3E}">
        <p14:creationId xmlns:p14="http://schemas.microsoft.com/office/powerpoint/2010/main" val="3615264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p:bldP spid="24" grpId="0" animBg="1"/>
      <p:bldP spid="25" grpId="0" animBg="1"/>
      <p:bldP spid="26" grpId="0" animBg="1"/>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51600" y="2926622"/>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1</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Since </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Storm Boy was so worried</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about </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pelicans,___. </a:t>
            </a:r>
          </a:p>
        </p:txBody>
      </p:sp>
      <p:sp>
        <p:nvSpPr>
          <p:cNvPr id="6" name="TextBox 5"/>
          <p:cNvSpPr txBox="1"/>
          <p:nvPr/>
        </p:nvSpPr>
        <p:spPr>
          <a:xfrm>
            <a:off x="251597" y="3691115"/>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2. </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Because</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Storm Boy</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named the pelicans</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,_____________.</a:t>
            </a: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07772" y="52137"/>
            <a:ext cx="674078" cy="674078"/>
          </a:xfrm>
          <a:prstGeom prst="rect">
            <a:avLst/>
          </a:prstGeom>
        </p:spPr>
      </p:pic>
      <p:sp>
        <p:nvSpPr>
          <p:cNvPr id="7" name="TextBox 6">
            <a:extLst>
              <a:ext uri="{FF2B5EF4-FFF2-40B4-BE49-F238E27FC236}">
                <a16:creationId xmlns:a16="http://schemas.microsoft.com/office/drawing/2014/main" id="{BB7F1038-118C-4078-9CCB-BC3AAFED35D8}"/>
              </a:ext>
            </a:extLst>
          </p:cNvPr>
          <p:cNvSpPr txBox="1"/>
          <p:nvPr/>
        </p:nvSpPr>
        <p:spPr>
          <a:xfrm>
            <a:off x="251597" y="4469025"/>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Since</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Storm Boy is so familiar with the animals,_________.</a:t>
            </a:r>
          </a:p>
        </p:txBody>
      </p:sp>
      <p:sp>
        <p:nvSpPr>
          <p:cNvPr id="8" name="TextBox 7">
            <a:extLst>
              <a:ext uri="{FF2B5EF4-FFF2-40B4-BE49-F238E27FC236}">
                <a16:creationId xmlns:a16="http://schemas.microsoft.com/office/drawing/2014/main" id="{CEF29379-86AC-4473-A4DC-7917A8059A2C}"/>
              </a:ext>
            </a:extLst>
          </p:cNvPr>
          <p:cNvSpPr txBox="1"/>
          <p:nvPr/>
        </p:nvSpPr>
        <p:spPr>
          <a:xfrm>
            <a:off x="251596" y="5246935"/>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Because</a:t>
            </a:r>
            <a:r>
              <a:rPr kumimoji="0" lang="en-AU" sz="3200" b="1" i="0" u="none" strike="noStrike" kern="1200" cap="none" spc="0" normalizeH="0" noProof="0">
                <a:ln>
                  <a:noFill/>
                </a:ln>
                <a:solidFill>
                  <a:prstClr val="black"/>
                </a:solidFill>
                <a:effectLst/>
                <a:uLnTx/>
                <a:uFillTx/>
                <a:latin typeface="Century Gothic" panose="020B0502020202020204" pitchFamily="34" charset="0"/>
                <a:ea typeface="+mn-ea"/>
                <a:cs typeface="+mn-cs"/>
              </a:rPr>
              <a:t> </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Hide-Away</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is a kind person</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___________.  </a:t>
            </a:r>
          </a:p>
        </p:txBody>
      </p:sp>
      <p:sp>
        <p:nvSpPr>
          <p:cNvPr id="11" name="Rectangle 10">
            <a:extLst>
              <a:ext uri="{FF2B5EF4-FFF2-40B4-BE49-F238E27FC236}">
                <a16:creationId xmlns:a16="http://schemas.microsoft.com/office/drawing/2014/main" id="{1119E483-FA45-48BD-B189-563FBD86FBA1}"/>
              </a:ext>
            </a:extLst>
          </p:cNvPr>
          <p:cNvSpPr/>
          <p:nvPr/>
        </p:nvSpPr>
        <p:spPr>
          <a:xfrm>
            <a:off x="447189" y="518466"/>
            <a:ext cx="7819496"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Generate an independent clause that relates to the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pic>
        <p:nvPicPr>
          <p:cNvPr id="10" name="Picture 9">
            <a:extLst>
              <a:ext uri="{FF2B5EF4-FFF2-40B4-BE49-F238E27FC236}">
                <a16:creationId xmlns:a16="http://schemas.microsoft.com/office/drawing/2014/main" id="{6816D57D-9F2E-4DF1-97D0-57FDE94B3655}"/>
              </a:ext>
            </a:extLst>
          </p:cNvPr>
          <p:cNvPicPr>
            <a:picLocks noChangeAspect="1"/>
          </p:cNvPicPr>
          <p:nvPr/>
        </p:nvPicPr>
        <p:blipFill>
          <a:blip r:embed="rId3"/>
          <a:stretch>
            <a:fillRect/>
          </a:stretch>
        </p:blipFill>
        <p:spPr>
          <a:xfrm>
            <a:off x="8389993" y="748691"/>
            <a:ext cx="3354817" cy="2059115"/>
          </a:xfrm>
          <a:prstGeom prst="rect">
            <a:avLst/>
          </a:prstGeom>
        </p:spPr>
      </p:pic>
      <p:sp>
        <p:nvSpPr>
          <p:cNvPr id="2" name="Oval 1">
            <a:extLst>
              <a:ext uri="{FF2B5EF4-FFF2-40B4-BE49-F238E27FC236}">
                <a16:creationId xmlns:a16="http://schemas.microsoft.com/office/drawing/2014/main" id="{8FB0EDDB-C71C-1FE2-6A91-C70A8319766F}"/>
              </a:ext>
            </a:extLst>
          </p:cNvPr>
          <p:cNvSpPr/>
          <p:nvPr/>
        </p:nvSpPr>
        <p:spPr>
          <a:xfrm>
            <a:off x="9869865" y="917735"/>
            <a:ext cx="1150069" cy="1000962"/>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629873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24.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Pelicans</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6</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dirty="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dirty="0">
                <a:ln>
                  <a:noFill/>
                </a:ln>
                <a:solidFill>
                  <a:prstClr val="white"/>
                </a:solidFill>
                <a:effectLst/>
                <a:uLnTx/>
                <a:uFillTx/>
                <a:latin typeface="Century Gothic" panose="020B0502020202020204" pitchFamily="34" charset="0"/>
                <a:ea typeface="Segoe UI Symbol" panose="020B0502040204020203" pitchFamily="34" charset="0"/>
                <a:cs typeface="+mj-cs"/>
              </a:rPr>
              <a:t>What are some key facts about pelicans? </a:t>
            </a:r>
          </a:p>
        </p:txBody>
      </p:sp>
    </p:spTree>
    <p:extLst>
      <p:ext uri="{BB962C8B-B14F-4D97-AF65-F5344CB8AC3E}">
        <p14:creationId xmlns:p14="http://schemas.microsoft.com/office/powerpoint/2010/main" val="279293511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adequate</a:t>
            </a:r>
          </a:p>
        </p:txBody>
      </p:sp>
      <p:sp>
        <p:nvSpPr>
          <p:cNvPr id="8" name="Oval 7">
            <a:extLst>
              <a:ext uri="{FF2B5EF4-FFF2-40B4-BE49-F238E27FC236}">
                <a16:creationId xmlns:a16="http://schemas.microsoft.com/office/drawing/2014/main" id="{B98861DE-21C5-48D4-811E-738555D6F960}"/>
              </a:ext>
            </a:extLst>
          </p:cNvPr>
          <p:cNvSpPr/>
          <p:nvPr/>
        </p:nvSpPr>
        <p:spPr>
          <a:xfrm>
            <a:off x="3555020" y="439186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5707850" y="4391864"/>
            <a:ext cx="1795886" cy="206477"/>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381648" y="439186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A50CFFC7-F3F3-3F45-D5C6-C877CAF16E56}"/>
              </a:ext>
            </a:extLst>
          </p:cNvPr>
          <p:cNvSpPr/>
          <p:nvPr/>
        </p:nvSpPr>
        <p:spPr>
          <a:xfrm>
            <a:off x="4728392" y="442310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549EE071-BF52-D4BF-8903-9FC1F32B6E97}"/>
              </a:ext>
            </a:extLst>
          </p:cNvPr>
          <p:cNvSpPr/>
          <p:nvPr/>
        </p:nvSpPr>
        <p:spPr>
          <a:xfrm>
            <a:off x="9122853" y="4391863"/>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Arc 4">
            <a:extLst>
              <a:ext uri="{FF2B5EF4-FFF2-40B4-BE49-F238E27FC236}">
                <a16:creationId xmlns:a16="http://schemas.microsoft.com/office/drawing/2014/main" id="{414565D2-FAE9-8853-5D0D-6B4FB513CD21}"/>
              </a:ext>
            </a:extLst>
          </p:cNvPr>
          <p:cNvSpPr/>
          <p:nvPr/>
        </p:nvSpPr>
        <p:spPr>
          <a:xfrm rot="8042572">
            <a:off x="7804967" y="2331951"/>
            <a:ext cx="2593991" cy="2624203"/>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37367625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suitable or enough for a requirement (adjective)</a:t>
            </a:r>
            <a:r>
              <a:rPr kumimoji="0" lang="en-US" sz="6200" b="0" i="0" u="sng"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920104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adequate</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359646098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adequate</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adequate</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adequate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adequate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a:t>
            </a:r>
          </a:p>
        </p:txBody>
      </p:sp>
      <p:pic>
        <p:nvPicPr>
          <p:cNvPr id="3" name="Picture 2">
            <a:extLst>
              <a:ext uri="{FF2B5EF4-FFF2-40B4-BE49-F238E27FC236}">
                <a16:creationId xmlns:a16="http://schemas.microsoft.com/office/drawing/2014/main" id="{6112FBE8-76EE-D122-8955-7A2EA6B15C42}"/>
              </a:ext>
            </a:extLst>
          </p:cNvPr>
          <p:cNvPicPr>
            <a:picLocks noChangeAspect="1"/>
          </p:cNvPicPr>
          <p:nvPr/>
        </p:nvPicPr>
        <p:blipFill>
          <a:blip r:embed="rId5"/>
          <a:stretch>
            <a:fillRect/>
          </a:stretch>
        </p:blipFill>
        <p:spPr>
          <a:xfrm>
            <a:off x="443842" y="2285424"/>
            <a:ext cx="2857899" cy="2276793"/>
          </a:xfrm>
          <a:prstGeom prst="rect">
            <a:avLst/>
          </a:prstGeom>
        </p:spPr>
      </p:pic>
      <p:pic>
        <p:nvPicPr>
          <p:cNvPr id="1026" name="Picture 2" descr="Australian Coins :: Australian Decimal Coins 1966 - 2023 :: 1992 Two Dollar  ($2) Uncirculated Australian Decimal Coin - ex. Mint Set">
            <a:extLst>
              <a:ext uri="{FF2B5EF4-FFF2-40B4-BE49-F238E27FC236}">
                <a16:creationId xmlns:a16="http://schemas.microsoft.com/office/drawing/2014/main" id="{821F0F8C-4B12-26FE-81F8-A6CE005384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701875" y="2441542"/>
            <a:ext cx="1801868" cy="17981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E1A2BED-2193-23A4-B52D-7C1CA3D612B9}"/>
              </a:ext>
            </a:extLst>
          </p:cNvPr>
          <p:cNvPicPr>
            <a:picLocks noChangeAspect="1"/>
          </p:cNvPicPr>
          <p:nvPr/>
        </p:nvPicPr>
        <p:blipFill>
          <a:blip r:embed="rId5"/>
          <a:stretch>
            <a:fillRect/>
          </a:stretch>
        </p:blipFill>
        <p:spPr>
          <a:xfrm>
            <a:off x="6520448" y="2285424"/>
            <a:ext cx="2857899" cy="2276793"/>
          </a:xfrm>
          <a:prstGeom prst="rect">
            <a:avLst/>
          </a:prstGeom>
        </p:spPr>
      </p:pic>
      <p:pic>
        <p:nvPicPr>
          <p:cNvPr id="1028" name="Picture 4" descr="Australian Coins :: Australian Decimal Coins 1966 - 2023 :: 1994 Kangaroo One  Dollar ($1) Uncirculated Australian Decimal Coin - Ex. Mint Set">
            <a:extLst>
              <a:ext uri="{FF2B5EF4-FFF2-40B4-BE49-F238E27FC236}">
                <a16:creationId xmlns:a16="http://schemas.microsoft.com/office/drawing/2014/main" id="{F6E0E6F2-3958-1445-66D8-F05CB07342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8215" y="2374886"/>
            <a:ext cx="1985379" cy="1985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1483453"/>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adequate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adequate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4" name="Picture 2" descr="Causes, Effects and Solutions To Critical Problem of Water Crisis -  Conserve Energy Future">
            <a:extLst>
              <a:ext uri="{FF2B5EF4-FFF2-40B4-BE49-F238E27FC236}">
                <a16:creationId xmlns:a16="http://schemas.microsoft.com/office/drawing/2014/main" id="{A7857135-958A-DF91-C7A5-923D3182D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1614" y="2389067"/>
            <a:ext cx="4668772" cy="3106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5981536"/>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1587511"/>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Bobby made sure to get an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adequate</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amount of sleep before the big soccer game.</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71307"/>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Tommy watered his plants an </a:t>
            </a:r>
            <a:r>
              <a:rPr lang="en-AU" sz="3600">
                <a:solidFill>
                  <a:srgbClr val="C00000"/>
                </a:solidFill>
                <a:latin typeface="Century Gothic" panose="020B0502020202020204" pitchFamily="34" charset="0"/>
                <a:cs typeface="Manjari" panose="02000503000000000000" pitchFamily="2" charset="0"/>
              </a:rPr>
              <a:t>adequate</a:t>
            </a:r>
            <a:r>
              <a:rPr lang="en-AU" sz="3600">
                <a:solidFill>
                  <a:srgbClr val="003A47"/>
                </a:solidFill>
                <a:latin typeface="Century Gothic" panose="020B0502020202020204" pitchFamily="34" charset="0"/>
                <a:cs typeface="Manjari" panose="02000503000000000000" pitchFamily="2" charset="0"/>
              </a:rPr>
              <a:t> amount, ensuring they would grow healthy and strong.</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755103"/>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Sarah packed an </a:t>
            </a:r>
            <a:r>
              <a:rPr lang="en-AU" sz="3600">
                <a:solidFill>
                  <a:srgbClr val="C00000"/>
                </a:solidFill>
                <a:latin typeface="Century Gothic" panose="020B0502020202020204" pitchFamily="34" charset="0"/>
                <a:cs typeface="Manjari" panose="02000503000000000000" pitchFamily="2" charset="0"/>
              </a:rPr>
              <a:t>adequate</a:t>
            </a:r>
            <a:r>
              <a:rPr lang="en-AU" sz="3600">
                <a:solidFill>
                  <a:srgbClr val="003A47"/>
                </a:solidFill>
                <a:latin typeface="Century Gothic" panose="020B0502020202020204" pitchFamily="34" charset="0"/>
                <a:cs typeface="Manjari" panose="02000503000000000000" pitchFamily="2" charset="0"/>
              </a:rPr>
              <a:t> lunch for school, making sure she had sandwiches, fruit, and a drink.</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418187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fontScale="90000"/>
          </a:bodyPr>
          <a:lstStyle/>
          <a:p>
            <a:pPr>
              <a:lnSpc>
                <a:spcPct val="150000"/>
              </a:lnSpc>
            </a:pPr>
            <a:r>
              <a:rPr lang="en-AU" sz="4000" b="0">
                <a:latin typeface="Century Gothic" panose="020B0502020202020204" pitchFamily="34" charset="0"/>
              </a:rPr>
              <a:t>I can recall who wrote Storm Boy (and when) and describe where is Storm Boy set.</a:t>
            </a:r>
          </a:p>
        </p:txBody>
      </p:sp>
    </p:spTree>
    <p:extLst>
      <p:ext uri="{BB962C8B-B14F-4D97-AF65-F5344CB8AC3E}">
        <p14:creationId xmlns:p14="http://schemas.microsoft.com/office/powerpoint/2010/main" val="2979618825"/>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adequate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adequate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076" name="Picture 4" descr="Water When Plant Leaves Wilt - Garden Myths">
            <a:extLst>
              <a:ext uri="{FF2B5EF4-FFF2-40B4-BE49-F238E27FC236}">
                <a16:creationId xmlns:a16="http://schemas.microsoft.com/office/drawing/2014/main" id="{A49A275D-8BF2-8EE4-C5C2-F9C599B57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0870" y="3846402"/>
            <a:ext cx="2839503" cy="212962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Right to Food - Respect Children">
            <a:extLst>
              <a:ext uri="{FF2B5EF4-FFF2-40B4-BE49-F238E27FC236}">
                <a16:creationId xmlns:a16="http://schemas.microsoft.com/office/drawing/2014/main" id="{CDD9214C-9941-6A85-9313-416D5E0501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8836" y="880779"/>
            <a:ext cx="3243737" cy="2157217"/>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F8142806-5924-81AD-B0A8-F2A5CA573A50}"/>
              </a:ext>
            </a:extLst>
          </p:cNvPr>
          <p:cNvPicPr>
            <a:picLocks noChangeAspect="1"/>
          </p:cNvPicPr>
          <p:nvPr/>
        </p:nvPicPr>
        <p:blipFill>
          <a:blip r:embed="rId7"/>
          <a:stretch>
            <a:fillRect/>
          </a:stretch>
        </p:blipFill>
        <p:spPr>
          <a:xfrm>
            <a:off x="5428498" y="1097080"/>
            <a:ext cx="2265187" cy="1779790"/>
          </a:xfrm>
          <a:prstGeom prst="rect">
            <a:avLst/>
          </a:prstGeom>
        </p:spPr>
      </p:pic>
      <p:pic>
        <p:nvPicPr>
          <p:cNvPr id="3" name="Picture 2" descr="RBA Banknotes: $5 Banknote">
            <a:extLst>
              <a:ext uri="{FF2B5EF4-FFF2-40B4-BE49-F238E27FC236}">
                <a16:creationId xmlns:a16="http://schemas.microsoft.com/office/drawing/2014/main" id="{E62D516D-E38C-3CBC-FD17-46A13EF6BF4D}"/>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16200000">
            <a:off x="7441841" y="1548248"/>
            <a:ext cx="1764773" cy="892471"/>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Benefits of Good Water Quality">
            <a:extLst>
              <a:ext uri="{FF2B5EF4-FFF2-40B4-BE49-F238E27FC236}">
                <a16:creationId xmlns:a16="http://schemas.microsoft.com/office/drawing/2014/main" id="{18918208-141B-A0A0-C7A9-DDEAF4D98D2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530935" y="3892681"/>
            <a:ext cx="3116246" cy="20212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4945145"/>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adequate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adequate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77974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library had an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adequate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collection of books for the students to choose from.</a:t>
            </a:r>
          </a:p>
        </p:txBody>
      </p:sp>
      <p:sp>
        <p:nvSpPr>
          <p:cNvPr id="18" name="TextBox 17"/>
          <p:cNvSpPr txBox="1"/>
          <p:nvPr/>
        </p:nvSpPr>
        <p:spPr>
          <a:xfrm>
            <a:off x="2014538" y="3249275"/>
            <a:ext cx="819809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Emily wore an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adequate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amount of sunscreen to protect her skin during the sunny day at the beach.</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8" y="5190217"/>
            <a:ext cx="819809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Amy had an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adequate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supply of </a:t>
            </a:r>
            <a:r>
              <a:rPr kumimoji="0" lang="en-AU" sz="2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textas</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so she had to borrow some from her classmates, or she wouldn’t be able to finish her art. </a:t>
            </a:r>
          </a:p>
        </p:txBody>
      </p:sp>
    </p:spTree>
    <p:extLst>
      <p:ext uri="{BB962C8B-B14F-4D97-AF65-F5344CB8AC3E}">
        <p14:creationId xmlns:p14="http://schemas.microsoft.com/office/powerpoint/2010/main" val="3114546899"/>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11104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suitable or enough for a requirement </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211626" y="3134073"/>
            <a:ext cx="46594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ad/e/quate</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93190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enough, suitable, sufficient</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173112" y="2564194"/>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ad + equate</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776690" y="3832684"/>
            <a:ext cx="2175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toward, in addition to</a:t>
            </a:r>
          </a:p>
        </p:txBody>
      </p:sp>
      <p:sp>
        <p:nvSpPr>
          <p:cNvPr id="20" name="TextBox 19">
            <a:extLst>
              <a:ext uri="{FF2B5EF4-FFF2-40B4-BE49-F238E27FC236}">
                <a16:creationId xmlns:a16="http://schemas.microsoft.com/office/drawing/2014/main" id="{900027F7-27FB-4CFC-AE4E-FBF1293B2B20}"/>
              </a:ext>
            </a:extLst>
          </p:cNvPr>
          <p:cNvSpPr txBox="1"/>
          <p:nvPr/>
        </p:nvSpPr>
        <p:spPr>
          <a:xfrm>
            <a:off x="8334676" y="3879770"/>
            <a:ext cx="22263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make level, equal, even</a:t>
            </a:r>
          </a:p>
        </p:txBody>
      </p:sp>
      <p:sp>
        <p:nvSpPr>
          <p:cNvPr id="21" name="Arrow: Down 20">
            <a:extLst>
              <a:ext uri="{FF2B5EF4-FFF2-40B4-BE49-F238E27FC236}">
                <a16:creationId xmlns:a16="http://schemas.microsoft.com/office/drawing/2014/main" id="{F39D9390-E0F0-4952-BAD5-29F5DBD5EE91}"/>
              </a:ext>
            </a:extLst>
          </p:cNvPr>
          <p:cNvSpPr/>
          <p:nvPr/>
        </p:nvSpPr>
        <p:spPr>
          <a:xfrm>
            <a:off x="6687209" y="350727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9296703" y="350727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adequate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274E3271-2B3E-0E98-A4B2-47A1C4FE4CEE}"/>
              </a:ext>
            </a:extLst>
          </p:cNvPr>
          <p:cNvPicPr>
            <a:picLocks noChangeAspect="1"/>
          </p:cNvPicPr>
          <p:nvPr/>
        </p:nvPicPr>
        <p:blipFill>
          <a:blip r:embed="rId5"/>
          <a:stretch>
            <a:fillRect/>
          </a:stretch>
        </p:blipFill>
        <p:spPr>
          <a:xfrm>
            <a:off x="107633" y="1182981"/>
            <a:ext cx="5071726" cy="1569097"/>
          </a:xfrm>
          <a:prstGeom prst="rect">
            <a:avLst/>
          </a:prstGeom>
        </p:spPr>
      </p:pic>
    </p:spTree>
    <p:extLst>
      <p:ext uri="{BB962C8B-B14F-4D97-AF65-F5344CB8AC3E}">
        <p14:creationId xmlns:p14="http://schemas.microsoft.com/office/powerpoint/2010/main" val="1109489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492706" y="2396672"/>
            <a:ext cx="8726708" cy="3416279"/>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 have a very heavy skeleton.</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may travel to </a:t>
            </a:r>
            <a:r>
              <a:rPr lang="en-AU" sz="2400" kern="0">
                <a:solidFill>
                  <a:srgbClr val="000000"/>
                </a:solidFill>
                <a:latin typeface="Century Gothic"/>
                <a:ea typeface="Century Gothic"/>
                <a:cs typeface="Century Gothic"/>
                <a:sym typeface="Century Gothic"/>
              </a:rPr>
              <a:t>the dry inland of Australia</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 can stay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in the air for 24 hours.</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 mostly use their bills for drinking</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 only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live alone.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46277" y="816776"/>
            <a:ext cx="7406194" cy="1417824"/>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We will answer these 5 questions as a class and then do the quiz again at the end to see if our answers have changed from what we have learned. </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40835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380250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a:bodyPr>
          <a:lstStyle/>
          <a:p>
            <a:pPr>
              <a:lnSpc>
                <a:spcPct val="150000"/>
              </a:lnSpc>
            </a:pPr>
            <a:r>
              <a:rPr lang="en-AU" sz="4000" b="0">
                <a:latin typeface="Century Gothic" panose="020B0502020202020204" pitchFamily="34" charset="0"/>
              </a:rPr>
              <a:t>I can recall key facts about pelicans</a:t>
            </a:r>
          </a:p>
        </p:txBody>
      </p:sp>
      <p:sp>
        <p:nvSpPr>
          <p:cNvPr id="4" name="TextBox 3">
            <a:extLst>
              <a:ext uri="{FF2B5EF4-FFF2-40B4-BE49-F238E27FC236}">
                <a16:creationId xmlns:a16="http://schemas.microsoft.com/office/drawing/2014/main" id="{31F75A9E-1355-3D23-2FEA-9D14EBA3CBED}"/>
              </a:ext>
            </a:extLst>
          </p:cNvPr>
          <p:cNvSpPr txBox="1"/>
          <p:nvPr/>
        </p:nvSpPr>
        <p:spPr>
          <a:xfrm>
            <a:off x="838200" y="5205603"/>
            <a:ext cx="9705393" cy="956929"/>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not be reading the book. Students will need to follow on the slides. </a:t>
            </a:r>
            <a:endParaRPr lang="en-AU" sz="160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2676464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5" name="Rectangle 14">
            <a:extLst>
              <a:ext uri="{FF2B5EF4-FFF2-40B4-BE49-F238E27FC236}">
                <a16:creationId xmlns:a16="http://schemas.microsoft.com/office/drawing/2014/main" id="{826BB40D-1824-46F3-9353-BB204CA3AD95}"/>
              </a:ext>
            </a:extLst>
          </p:cNvPr>
          <p:cNvSpPr/>
          <p:nvPr/>
        </p:nvSpPr>
        <p:spPr>
          <a:xfrm>
            <a:off x="9644634" y="5550362"/>
            <a:ext cx="2547366" cy="127214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least concern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they are not vulnerable, endangered or extinct. Their population numbers are stable. </a:t>
            </a: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6" name="TextBox 15">
            <a:extLst>
              <a:ext uri="{FF2B5EF4-FFF2-40B4-BE49-F238E27FC236}">
                <a16:creationId xmlns:a16="http://schemas.microsoft.com/office/drawing/2014/main" id="{9DEE7ACA-008D-2A97-A0DB-EADF4C8BD673}"/>
              </a:ext>
            </a:extLst>
          </p:cNvPr>
          <p:cNvSpPr txBox="1"/>
          <p:nvPr/>
        </p:nvSpPr>
        <p:spPr>
          <a:xfrm>
            <a:off x="383604" y="6003145"/>
            <a:ext cx="7388980" cy="6976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Adapted from information from Birdlife Australia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Available at: https://birdlife.org.au/bird-profiles/australian-pelican/</a:t>
            </a:r>
            <a:endParaRPr kumimoji="0" lang="en-AU" sz="14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8" name="Picture 17">
            <a:extLst>
              <a:ext uri="{FF2B5EF4-FFF2-40B4-BE49-F238E27FC236}">
                <a16:creationId xmlns:a16="http://schemas.microsoft.com/office/drawing/2014/main" id="{5A9C1A0D-D6D2-AF7C-F1EA-84750B011797}"/>
              </a:ext>
            </a:extLst>
          </p:cNvPr>
          <p:cNvPicPr>
            <a:picLocks noChangeAspect="1"/>
          </p:cNvPicPr>
          <p:nvPr/>
        </p:nvPicPr>
        <p:blipFill>
          <a:blip r:embed="rId4"/>
          <a:stretch>
            <a:fillRect/>
          </a:stretch>
        </p:blipFill>
        <p:spPr>
          <a:xfrm>
            <a:off x="0" y="892288"/>
            <a:ext cx="12192000" cy="4553726"/>
          </a:xfrm>
          <a:prstGeom prst="rect">
            <a:avLst/>
          </a:prstGeom>
        </p:spPr>
      </p:pic>
    </p:spTree>
    <p:extLst>
      <p:ext uri="{BB962C8B-B14F-4D97-AF65-F5344CB8AC3E}">
        <p14:creationId xmlns:p14="http://schemas.microsoft.com/office/powerpoint/2010/main" val="1781317368"/>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90924" y="1112209"/>
            <a:ext cx="9120146" cy="170168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Bird Overview</a:t>
            </a:r>
            <a:endParaRPr lang="en-AU" b="1">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Pelican’s pouched bill can hold 13 litres of water, but mostly it’s used to catch fish. They have an extremely light skeleton, weighing less than 10% of their total body weight.</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does having a light skeleton help pelicans to do and why?</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62912"/>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Their light skeleton helps pelicans to ______ because</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95658" y="2302525"/>
            <a:ext cx="2213802" cy="130719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Their light skeleton helps pelicans to </a:t>
            </a:r>
            <a:r>
              <a:rPr lang="en-AU" sz="1200" b="1">
                <a:solidFill>
                  <a:srgbClr val="000000"/>
                </a:solidFill>
                <a:latin typeface="Century Gothic" panose="020B0502020202020204" pitchFamily="34" charset="0"/>
              </a:rPr>
              <a:t>fly</a:t>
            </a:r>
            <a:r>
              <a:rPr lang="en-AU" sz="1200">
                <a:solidFill>
                  <a:srgbClr val="000000"/>
                </a:solidFill>
                <a:latin typeface="Century Gothic" panose="020B0502020202020204" pitchFamily="34" charset="0"/>
              </a:rPr>
              <a:t> because </a:t>
            </a:r>
            <a:r>
              <a:rPr lang="en-AU" sz="1200" b="1">
                <a:solidFill>
                  <a:srgbClr val="000000"/>
                </a:solidFill>
                <a:latin typeface="Century Gothic" panose="020B0502020202020204" pitchFamily="34" charset="0"/>
              </a:rPr>
              <a:t>they don’t have to try to carry a heavy skeleton in the air.</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26BB40D-1824-46F3-9353-BB204CA3AD95}"/>
              </a:ext>
            </a:extLst>
          </p:cNvPr>
          <p:cNvSpPr/>
          <p:nvPr/>
        </p:nvSpPr>
        <p:spPr>
          <a:xfrm>
            <a:off x="9662094" y="4994533"/>
            <a:ext cx="2547366"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prominent (adjective)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projecting from something</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habitat</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their natural home</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extremely</a:t>
            </a:r>
            <a:r>
              <a:rPr lang="en-AU" sz="1400">
                <a:solidFill>
                  <a:srgbClr val="000000"/>
                </a:solidFill>
                <a:latin typeface="Century Gothic" panose="020B0502020202020204" pitchFamily="34" charset="0"/>
                <a:ea typeface="Segoe UI Symbol" panose="020B0502040204020203" pitchFamily="34" charset="0"/>
                <a:cs typeface="Times" charset="0"/>
              </a:rPr>
              <a:t> (adverb) very</a:t>
            </a: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6" name="TextBox 15">
            <a:extLst>
              <a:ext uri="{FF2B5EF4-FFF2-40B4-BE49-F238E27FC236}">
                <a16:creationId xmlns:a16="http://schemas.microsoft.com/office/drawing/2014/main" id="{9DEE7ACA-008D-2A97-A0DB-EADF4C8BD673}"/>
              </a:ext>
            </a:extLst>
          </p:cNvPr>
          <p:cNvSpPr txBox="1"/>
          <p:nvPr/>
        </p:nvSpPr>
        <p:spPr>
          <a:xfrm>
            <a:off x="0" y="5977420"/>
            <a:ext cx="7388980" cy="6976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Adapted from information from Birdlife Australia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Available at: https://birdlife.org.au/bird-profiles/australian-pelican/</a:t>
            </a:r>
            <a:endParaRPr kumimoji="0" lang="en-AU" sz="14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5A15A40-98C0-1B78-459E-1818B3A27AB4}"/>
              </a:ext>
            </a:extLst>
          </p:cNvPr>
          <p:cNvSpPr txBox="1"/>
          <p:nvPr/>
        </p:nvSpPr>
        <p:spPr>
          <a:xfrm>
            <a:off x="190924" y="3051673"/>
            <a:ext cx="1732144" cy="87068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Bird Group</a:t>
            </a:r>
            <a:endParaRPr lang="en-AU" b="1">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Water birds</a:t>
            </a:r>
          </a:p>
        </p:txBody>
      </p:sp>
      <p:sp>
        <p:nvSpPr>
          <p:cNvPr id="13" name="TextBox 12">
            <a:extLst>
              <a:ext uri="{FF2B5EF4-FFF2-40B4-BE49-F238E27FC236}">
                <a16:creationId xmlns:a16="http://schemas.microsoft.com/office/drawing/2014/main" id="{F37331A9-252D-F910-B78A-442AF4A0F573}"/>
              </a:ext>
            </a:extLst>
          </p:cNvPr>
          <p:cNvSpPr txBox="1"/>
          <p:nvPr/>
        </p:nvSpPr>
        <p:spPr>
          <a:xfrm>
            <a:off x="190924" y="4110264"/>
            <a:ext cx="2547366" cy="1286186"/>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Distinctive features</a:t>
            </a:r>
            <a:endParaRPr lang="en-AU" b="1">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Bill prominent, curved and/or long</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B76316A8-C44F-20D7-726C-0756C6A92A56}"/>
              </a:ext>
            </a:extLst>
          </p:cNvPr>
          <p:cNvSpPr txBox="1"/>
          <p:nvPr/>
        </p:nvSpPr>
        <p:spPr>
          <a:xfrm>
            <a:off x="5476732" y="2985516"/>
            <a:ext cx="3834338" cy="2117183"/>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Risks to this species</a:t>
            </a:r>
            <a:endParaRPr lang="en-AU" b="1">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Climate change,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Habitat destruction</a:t>
            </a: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Predation by introduced species Fishing injuries</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030" name="Picture 6" descr="Australian pelican - Australian Geographic">
            <a:extLst>
              <a:ext uri="{FF2B5EF4-FFF2-40B4-BE49-F238E27FC236}">
                <a16:creationId xmlns:a16="http://schemas.microsoft.com/office/drawing/2014/main" id="{487CA5CF-6E81-90DC-1A19-567E7E9D86A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0287" r="37197"/>
          <a:stretch/>
        </p:blipFill>
        <p:spPr bwMode="auto">
          <a:xfrm>
            <a:off x="2962388" y="2978818"/>
            <a:ext cx="2231083" cy="2833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6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07634" y="1112209"/>
            <a:ext cx="9121208" cy="2948179"/>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Identification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Australian Pelican, like all but one of the world’s the seven species of pelicans, is primarily white.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most characteristic feature of pelicans is their long bill with its large pouch. The bill is 40–50 cm long and is larger in males. Pelicans have a wingspan of up to 2.5 m.</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Their average size is 170 cm.</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From the previous slide, can you recall what the pelican’s long bill is used to hold? ?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462912"/>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pelican’s long bill is used to hold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2072141"/>
            <a:ext cx="2213802" cy="5141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pelican’s long bill is</a:t>
            </a:r>
            <a:r>
              <a:rPr kumimoji="0" lang="en-AU" sz="1200" b="0" i="0" u="none" strike="noStrike" kern="1200" cap="none" spc="0" normalizeH="0" noProof="0">
                <a:ln>
                  <a:noFill/>
                </a:ln>
                <a:solidFill>
                  <a:srgbClr val="000000"/>
                </a:solidFill>
                <a:effectLst/>
                <a:uLnTx/>
                <a:uFillTx/>
                <a:latin typeface="Century Gothic" panose="020B0502020202020204" pitchFamily="34" charset="0"/>
                <a:ea typeface="+mn-ea"/>
                <a:cs typeface="+mn-cs"/>
              </a:rPr>
              <a:t> used to hold </a:t>
            </a:r>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fish.</a:t>
            </a:r>
          </a:p>
        </p:txBody>
      </p:sp>
      <p:sp>
        <p:nvSpPr>
          <p:cNvPr id="16" name="TextBox 15">
            <a:extLst>
              <a:ext uri="{FF2B5EF4-FFF2-40B4-BE49-F238E27FC236}">
                <a16:creationId xmlns:a16="http://schemas.microsoft.com/office/drawing/2014/main" id="{9DEE7ACA-008D-2A97-A0DB-EADF4C8BD673}"/>
              </a:ext>
            </a:extLst>
          </p:cNvPr>
          <p:cNvSpPr txBox="1"/>
          <p:nvPr/>
        </p:nvSpPr>
        <p:spPr>
          <a:xfrm>
            <a:off x="23794" y="6072131"/>
            <a:ext cx="7388980" cy="6976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Adapted from information from Birdlife Australia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Available at: https://birdlife.org.au/bird-profiles/australian-pelican/</a:t>
            </a:r>
            <a:endParaRPr kumimoji="0" lang="en-AU" sz="14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3" name="Picture 12">
            <a:extLst>
              <a:ext uri="{FF2B5EF4-FFF2-40B4-BE49-F238E27FC236}">
                <a16:creationId xmlns:a16="http://schemas.microsoft.com/office/drawing/2014/main" id="{25D8FE26-AC4B-94A9-2B39-7037B0316A38}"/>
              </a:ext>
            </a:extLst>
          </p:cNvPr>
          <p:cNvPicPr>
            <a:picLocks noChangeAspect="1"/>
          </p:cNvPicPr>
          <p:nvPr/>
        </p:nvPicPr>
        <p:blipFill>
          <a:blip r:embed="rId6"/>
          <a:stretch>
            <a:fillRect/>
          </a:stretch>
        </p:blipFill>
        <p:spPr>
          <a:xfrm>
            <a:off x="4357154" y="4144867"/>
            <a:ext cx="4420501" cy="2276110"/>
          </a:xfrm>
          <a:prstGeom prst="rect">
            <a:avLst/>
          </a:prstGeom>
        </p:spPr>
      </p:pic>
    </p:spTree>
    <p:extLst>
      <p:ext uri="{BB962C8B-B14F-4D97-AF65-F5344CB8AC3E}">
        <p14:creationId xmlns:p14="http://schemas.microsoft.com/office/powerpoint/2010/main" val="1458624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225179" y="1243068"/>
            <a:ext cx="4126552" cy="2532681"/>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Location</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Australian Pelican is found throughout Australia, New Guinea and eastern Indonesia, with occasional reports in New Zealand and western Pacific islands.</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pelicans need to live near wetlands and waterways?</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296713"/>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pelicans need to live </a:t>
            </a:r>
            <a:r>
              <a:rPr kumimoji="0" lang="en-AU" sz="12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nea</a:t>
            </a:r>
            <a:r>
              <a:rPr lang="en-AU" sz="1200">
                <a:solidFill>
                  <a:srgbClr val="000000"/>
                </a:solidFill>
                <a:latin typeface="Century Gothic" panose="020B0502020202020204" pitchFamily="34" charset="0"/>
              </a:rPr>
              <a:t>r wetlands and waterways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2095560"/>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I think pelicans need to live near wetlands and waterways because </a:t>
            </a:r>
            <a:r>
              <a:rPr lang="en-AU" sz="1200" b="1">
                <a:solidFill>
                  <a:srgbClr val="000000"/>
                </a:solidFill>
                <a:latin typeface="Century Gothic" panose="020B0502020202020204" pitchFamily="34" charset="0"/>
              </a:rPr>
              <a:t>they need to find food. </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15" name="Rectangle 14">
            <a:extLst>
              <a:ext uri="{FF2B5EF4-FFF2-40B4-BE49-F238E27FC236}">
                <a16:creationId xmlns:a16="http://schemas.microsoft.com/office/drawing/2014/main" id="{826BB40D-1824-46F3-9353-BB204CA3AD95}"/>
              </a:ext>
            </a:extLst>
          </p:cNvPr>
          <p:cNvSpPr/>
          <p:nvPr/>
        </p:nvSpPr>
        <p:spPr>
          <a:xfrm>
            <a:off x="9644634" y="5315777"/>
            <a:ext cx="2547366" cy="137473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occasional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sometimes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estuarine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where the river meets the sea</a:t>
            </a:r>
          </a:p>
        </p:txBody>
      </p:sp>
      <p:sp>
        <p:nvSpPr>
          <p:cNvPr id="16" name="TextBox 15">
            <a:extLst>
              <a:ext uri="{FF2B5EF4-FFF2-40B4-BE49-F238E27FC236}">
                <a16:creationId xmlns:a16="http://schemas.microsoft.com/office/drawing/2014/main" id="{9DEE7ACA-008D-2A97-A0DB-EADF4C8BD673}"/>
              </a:ext>
            </a:extLst>
          </p:cNvPr>
          <p:cNvSpPr txBox="1"/>
          <p:nvPr/>
        </p:nvSpPr>
        <p:spPr>
          <a:xfrm>
            <a:off x="383604" y="6003145"/>
            <a:ext cx="7388980" cy="6976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Adapted from information from Birdlife Australia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Available at: https://birdlife.org.au/bird-profiles/australian-pelican/</a:t>
            </a:r>
            <a:endParaRPr kumimoji="0" lang="en-AU" sz="14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27B53B62-5470-4CE2-C65C-E9A2A5F2E80C}"/>
              </a:ext>
            </a:extLst>
          </p:cNvPr>
          <p:cNvSpPr txBox="1"/>
          <p:nvPr/>
        </p:nvSpPr>
        <p:spPr>
          <a:xfrm>
            <a:off x="190924" y="4266852"/>
            <a:ext cx="8783395" cy="1701684"/>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Habitat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Australian Pelicans are widespread on freshwater, estuarine and marine wetlands and waterways, including lakes, swamps, rivers, coastal islands and shores.</a:t>
            </a:r>
          </a:p>
        </p:txBody>
      </p:sp>
      <p:pic>
        <p:nvPicPr>
          <p:cNvPr id="2050" name="Picture 2" descr="Australian Pelican - The Australian Museum">
            <a:extLst>
              <a:ext uri="{FF2B5EF4-FFF2-40B4-BE49-F238E27FC236}">
                <a16:creationId xmlns:a16="http://schemas.microsoft.com/office/drawing/2014/main" id="{D0AB12C7-0E0F-9CF0-B58F-B1EA44EA00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9889" y="977288"/>
            <a:ext cx="4404429" cy="3083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5232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90924" y="868154"/>
            <a:ext cx="9120146" cy="544117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Behaviour</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Australian Pelican often lives in coastal areas, roosting on sandbanks, rock platforms and reefs, or swimming in shallow waters.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After monsoonal rains flood salt lakes in Australia’s arid interior, pelicans sometimes flock there in their thousands to breed. When it dries out again, they head for more permanent wetlands or the coast. However, some studies indicate that there may be less movement between the coast and inland wetlands than previously thought.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Pelicans are highly mobile, searching out suitable areas of water and adequate food. They can remain aloft for 24 hours, covering hundreds of kilometres, using thermals to soar to heights of up to 3,000 m.</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don’t pelicans stay in the </a:t>
            </a:r>
            <a:r>
              <a:rPr kumimoji="0" lang="en-AU" sz="12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rPr>
              <a:t>ari</a:t>
            </a:r>
            <a:r>
              <a:rPr lang="en-AU" sz="1200">
                <a:solidFill>
                  <a:srgbClr val="FFFFFF"/>
                </a:solidFill>
                <a:latin typeface="Century Gothic" panose="020B0502020202020204" pitchFamily="34" charset="0"/>
              </a:rPr>
              <a:t>d interior when it dries out?</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296713"/>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Pelicans don’t stay in the arid interior when it dries out because</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86928" y="1296713"/>
            <a:ext cx="2213802" cy="10127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Pelicans don’t stay in the arid interior when it dries out because </a:t>
            </a:r>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there is no food or water for them here. </a:t>
            </a:r>
          </a:p>
        </p:txBody>
      </p:sp>
      <p:sp>
        <p:nvSpPr>
          <p:cNvPr id="15" name="Rectangle 14">
            <a:extLst>
              <a:ext uri="{FF2B5EF4-FFF2-40B4-BE49-F238E27FC236}">
                <a16:creationId xmlns:a16="http://schemas.microsoft.com/office/drawing/2014/main" id="{826BB40D-1824-46F3-9353-BB204CA3AD95}"/>
              </a:ext>
            </a:extLst>
          </p:cNvPr>
          <p:cNvSpPr/>
          <p:nvPr/>
        </p:nvSpPr>
        <p:spPr>
          <a:xfrm>
            <a:off x="9537001" y="2835599"/>
            <a:ext cx="2547366" cy="39292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roosting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t>
            </a:r>
            <a:r>
              <a:rPr lang="en-AU" sz="1400">
                <a:solidFill>
                  <a:srgbClr val="000000"/>
                </a:solidFill>
                <a:latin typeface="Century Gothic" panose="020B0502020202020204" pitchFamily="34" charset="0"/>
                <a:ea typeface="Segoe UI Symbol" panose="020B0502040204020203" pitchFamily="34" charset="0"/>
                <a:cs typeface="Times" charset="0"/>
              </a:rPr>
              <a:t>verb)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when a bird settles for rest or sleep</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monsoonal</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heavy rain</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arid</a:t>
            </a:r>
            <a:r>
              <a:rPr lang="en-AU" sz="1400">
                <a:solidFill>
                  <a:srgbClr val="000000"/>
                </a:solidFill>
                <a:latin typeface="Century Gothic" panose="020B0502020202020204" pitchFamily="34" charset="0"/>
                <a:ea typeface="Segoe UI Symbol" panose="020B0502040204020203" pitchFamily="34" charset="0"/>
                <a:cs typeface="Times" charset="0"/>
              </a:rPr>
              <a:t> (adjective) dry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flock</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a:t>
            </a:r>
            <a:r>
              <a:rPr lang="en-AU" sz="1400">
                <a:solidFill>
                  <a:srgbClr val="000000"/>
                </a:solidFill>
                <a:latin typeface="Century Gothic" panose="020B0502020202020204" pitchFamily="34" charset="0"/>
                <a:ea typeface="Segoe UI Symbol" panose="020B0502040204020203" pitchFamily="34" charset="0"/>
                <a:cs typeface="Times" charset="0"/>
              </a:rPr>
              <a:t>) fly together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mobile</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move around freely</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adequate </a:t>
            </a:r>
            <a:r>
              <a:rPr lang="en-AU" sz="1400">
                <a:solidFill>
                  <a:srgbClr val="000000"/>
                </a:solidFill>
                <a:latin typeface="Century Gothic" panose="020B0502020202020204" pitchFamily="34" charset="0"/>
                <a:ea typeface="Segoe UI Symbol" panose="020B0502040204020203" pitchFamily="34" charset="0"/>
                <a:cs typeface="Times" charset="0"/>
              </a:rPr>
              <a:t>(adjective) enough</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aloft</a:t>
            </a:r>
            <a:r>
              <a:rPr lang="en-AU" sz="1400">
                <a:solidFill>
                  <a:srgbClr val="000000"/>
                </a:solidFill>
                <a:latin typeface="Century Gothic" panose="020B0502020202020204" pitchFamily="34" charset="0"/>
                <a:ea typeface="Segoe UI Symbol" panose="020B0502040204020203" pitchFamily="34" charset="0"/>
                <a:cs typeface="Times" charset="0"/>
              </a:rPr>
              <a:t> (adverb) up in the air</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thermals</a:t>
            </a:r>
            <a:r>
              <a:rPr lang="en-AU" sz="1400">
                <a:solidFill>
                  <a:srgbClr val="000000"/>
                </a:solidFill>
                <a:latin typeface="Century Gothic" panose="020B0502020202020204" pitchFamily="34" charset="0"/>
                <a:ea typeface="Segoe UI Symbol" panose="020B0502040204020203" pitchFamily="34" charset="0"/>
                <a:cs typeface="Times" charset="0"/>
              </a:rPr>
              <a:t> (noun) an upward movement of warm air</a:t>
            </a:r>
          </a:p>
        </p:txBody>
      </p:sp>
      <p:sp>
        <p:nvSpPr>
          <p:cNvPr id="16" name="TextBox 15">
            <a:extLst>
              <a:ext uri="{FF2B5EF4-FFF2-40B4-BE49-F238E27FC236}">
                <a16:creationId xmlns:a16="http://schemas.microsoft.com/office/drawing/2014/main" id="{9DEE7ACA-008D-2A97-A0DB-EADF4C8BD673}"/>
              </a:ext>
            </a:extLst>
          </p:cNvPr>
          <p:cNvSpPr txBox="1"/>
          <p:nvPr/>
        </p:nvSpPr>
        <p:spPr>
          <a:xfrm>
            <a:off x="107633" y="6430621"/>
            <a:ext cx="9594594" cy="33425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i="1">
                <a:solidFill>
                  <a:srgbClr val="000000"/>
                </a:solidFill>
                <a:latin typeface="Century Gothic" panose="020B0502020202020204" pitchFamily="34" charset="0"/>
              </a:rPr>
              <a:t>Adapted from information from Birdlife Australia Available at: https://birdlife.org.au/bird-profiles/australian-pelican/</a:t>
            </a:r>
            <a:endParaRPr kumimoji="0" lang="en-AU" sz="12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94108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107634" y="660598"/>
            <a:ext cx="6999966" cy="6058903"/>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Who wrote Storm Boy?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was written by Colin Thiele.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AU">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Colin Milton Thiele AC was born the 16th of November 1920 in South Australia. He had one brother and three sisters. As a boy Colin only spoke German</a:t>
            </a:r>
            <a:r>
              <a:rPr lang="en-AU">
                <a:solidFill>
                  <a:srgbClr val="000000"/>
                </a:solidFill>
                <a:latin typeface="Century Gothic" panose="020B0502020202020204" pitchFamily="34" charset="0"/>
              </a:rPr>
              <a:t> at home</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When he started school in 1925, he began learning English. Both languages </a:t>
            </a:r>
            <a:r>
              <a:rPr kumimoji="0" lang="en-AU"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fascinated</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Colin and he had a lifelong love of stories. </a:t>
            </a:r>
          </a:p>
          <a:p>
            <a:pPr marL="0" marR="0" lvl="0" indent="0" algn="l" defTabSz="914400" rtl="0" eaLnBrk="1" fontAlgn="auto" latinLnBrk="0" hangingPunct="1">
              <a:lnSpc>
                <a:spcPct val="150000"/>
              </a:lnSpc>
              <a:spcBef>
                <a:spcPts val="0"/>
              </a:spcBef>
              <a:spcAft>
                <a:spcPts val="0"/>
              </a:spcAft>
              <a:buClrTx/>
              <a:buSzTx/>
              <a:buFontTx/>
              <a:buNone/>
              <a:tabLst/>
              <a:defRPr/>
            </a:pPr>
            <a:endParaRPr lang="en-AU">
              <a:solidFill>
                <a:srgbClr val="000000"/>
              </a:solidFill>
              <a:latin typeface="Century Gothic" panose="020B0502020202020204" pitchFamily="34" charset="0"/>
            </a:endParaRP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From 1936, he studied the Arts at the University of Adelaide. In 1939 he worked as a junior teacher at Robertstown Primary School. A year later, he returned to Adelaide, where he completed a Diploma in Secondary Education.</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This text was adapted from ColinThiele.com, </a:t>
            </a:r>
            <a:r>
              <a:rPr lang="en-AU" sz="1200" i="1">
                <a:solidFill>
                  <a:srgbClr val="000000"/>
                </a:solidFill>
                <a:latin typeface="Century Gothic" panose="020B0502020202020204" pitchFamily="34" charset="0"/>
              </a:rPr>
              <a:t>Colin’s Life</a:t>
            </a:r>
            <a:r>
              <a:rPr lang="en-AU" sz="1200">
                <a:solidFill>
                  <a:srgbClr val="000000"/>
                </a:solidFill>
                <a:latin typeface="Century Gothic" panose="020B0502020202020204" pitchFamily="34" charset="0"/>
              </a:rPr>
              <a:t>, (2023). https://colinthiele.com/?page_id=302</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two languages did Colin Thiele speak?</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83902"/>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Colin Thiele spoke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34478" y="1522527"/>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756527"/>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1400">
                <a:solidFill>
                  <a:srgbClr val="000000"/>
                </a:solidFill>
                <a:latin typeface="Century Gothic" panose="020B0502020202020204" pitchFamily="34" charset="0"/>
              </a:rPr>
              <a:t>Colin Thiele spoke </a:t>
            </a:r>
            <a:r>
              <a:rPr lang="en-AU" sz="1400" b="1">
                <a:solidFill>
                  <a:srgbClr val="000000"/>
                </a:solidFill>
                <a:latin typeface="Century Gothic" panose="020B0502020202020204" pitchFamily="34" charset="0"/>
              </a:rPr>
              <a:t>English and German</a:t>
            </a:r>
            <a:r>
              <a:rPr lang="en-AU" sz="1400">
                <a:solidFill>
                  <a:srgbClr val="000000"/>
                </a:solidFill>
                <a:latin typeface="Century Gothic" panose="020B0502020202020204" pitchFamily="34" charset="0"/>
              </a:rPr>
              <a:t>.</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1026" name="Picture 2">
            <a:extLst>
              <a:ext uri="{FF2B5EF4-FFF2-40B4-BE49-F238E27FC236}">
                <a16:creationId xmlns:a16="http://schemas.microsoft.com/office/drawing/2014/main" id="{5202E613-A041-1FB9-24CF-B55B7964C6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07602" y="660598"/>
            <a:ext cx="2266484" cy="29988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1F3118E-C6AA-3096-01CD-DD070D7D110C}"/>
              </a:ext>
            </a:extLst>
          </p:cNvPr>
          <p:cNvSpPr txBox="1"/>
          <p:nvPr/>
        </p:nvSpPr>
        <p:spPr>
          <a:xfrm>
            <a:off x="7207602" y="3690049"/>
            <a:ext cx="2426876" cy="369332"/>
          </a:xfrm>
          <a:prstGeom prst="rect">
            <a:avLst/>
          </a:prstGeom>
          <a:noFill/>
        </p:spPr>
        <p:txBody>
          <a:bodyPr wrap="square">
            <a:spAutoFit/>
          </a:bodyPr>
          <a:lstStyle/>
          <a:p>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School-aged Colin</a:t>
            </a:r>
            <a:endParaRPr lang="en-AU"/>
          </a:p>
        </p:txBody>
      </p:sp>
      <p:sp>
        <p:nvSpPr>
          <p:cNvPr id="9" name="Rectangle 8">
            <a:extLst>
              <a:ext uri="{FF2B5EF4-FFF2-40B4-BE49-F238E27FC236}">
                <a16:creationId xmlns:a16="http://schemas.microsoft.com/office/drawing/2014/main" id="{BE4CC960-3A70-DA36-5E2F-3E96AA355024}"/>
              </a:ext>
            </a:extLst>
          </p:cNvPr>
          <p:cNvSpPr/>
          <p:nvPr/>
        </p:nvSpPr>
        <p:spPr>
          <a:xfrm>
            <a:off x="9644634" y="5808945"/>
            <a:ext cx="2547366" cy="84125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fascinate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GB" sz="1400">
                <a:solidFill>
                  <a:srgbClr val="000000"/>
                </a:solidFill>
                <a:latin typeface="Century Gothic" panose="020B0502020202020204" pitchFamily="34" charset="0"/>
                <a:ea typeface="Segoe UI Symbol" panose="020B0502040204020203" pitchFamily="34" charset="0"/>
                <a:cs typeface="Times" charset="0"/>
              </a:rPr>
              <a:t>verb</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cause to </a:t>
            </a:r>
            <a:r>
              <a:rPr lang="en-GB" sz="1400">
                <a:solidFill>
                  <a:srgbClr val="000000"/>
                </a:solidFill>
                <a:latin typeface="Century Gothic" panose="020B0502020202020204" pitchFamily="34" charset="0"/>
                <a:ea typeface="Segoe UI Symbol" panose="020B0502040204020203" pitchFamily="34" charset="0"/>
                <a:cs typeface="Times" charset="0"/>
              </a:rPr>
              <a:t>be very interested</a:t>
            </a: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1247842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90924" y="873669"/>
            <a:ext cx="9219710" cy="5441170"/>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Feeding</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Australian Pelican feeds primarily by dipping its large bill into the water to catch fish. Its sensitive bill helps it locate fish in murky water.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Once something is caught, the pelican draws its pouch to its chest to empty the water, then whatever prey is left is manoeuvred so that its head is pointing towards the pelican’s throat, before it is swallowed.</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Pelicans have also been seen drinking by opening their bills to collect rainwater.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Australian Pelican feeds singly or in groups, often cooperatively. The flock works together to drive fish into a concentrated mass, then they herd the fish into shallow water or surround them in ever-decreasing circles.</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would the pelican’s sensitive bill help it to catch fish in murky water?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05874"/>
            <a:ext cx="2213802" cy="8465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pelican’s sensitive bill would help it to catch fish in murky </a:t>
            </a:r>
            <a:r>
              <a:rPr kumimoji="0" lang="en-AU" sz="12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wate</a:t>
            </a:r>
            <a:r>
              <a:rPr lang="en-AU" sz="1200">
                <a:solidFill>
                  <a:srgbClr val="000000"/>
                </a:solidFill>
                <a:latin typeface="Century Gothic" panose="020B0502020202020204" pitchFamily="34" charset="0"/>
              </a:rPr>
              <a:t>r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lang="en-AU" sz="1200" u="sng">
                <a:solidFill>
                  <a:srgbClr val="000000"/>
                </a:solidFill>
                <a:latin typeface="Century Gothic" panose="020B0502020202020204" pitchFamily="34" charset="0"/>
              </a:rPr>
              <a:t> _____</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2266314"/>
            <a:ext cx="2213802"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The pelican’s sensitive bill would help it to catch fish in murky water because </a:t>
            </a:r>
            <a:r>
              <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would have</a:t>
            </a:r>
            <a:r>
              <a:rPr kumimoji="0" lang="en-AU" sz="12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trouble </a:t>
            </a:r>
            <a:r>
              <a:rPr kumimoji="0" lang="en-AU" sz="1200" b="1" i="0" u="none" strike="noStrike" kern="1200" cap="none" spc="0" normalizeH="0" noProof="0" err="1">
                <a:ln>
                  <a:noFill/>
                </a:ln>
                <a:solidFill>
                  <a:srgbClr val="000000"/>
                </a:solidFill>
                <a:effectLst/>
                <a:uLnTx/>
                <a:uFillTx/>
                <a:latin typeface="Century Gothic" panose="020B0502020202020204" pitchFamily="34" charset="0"/>
                <a:ea typeface="+mn-ea"/>
                <a:cs typeface="+mn-cs"/>
              </a:rPr>
              <a:t>seein</a:t>
            </a:r>
            <a:r>
              <a:rPr lang="en-AU" sz="1200" b="1">
                <a:solidFill>
                  <a:srgbClr val="000000"/>
                </a:solidFill>
                <a:latin typeface="Century Gothic" panose="020B0502020202020204" pitchFamily="34" charset="0"/>
              </a:rPr>
              <a:t>g the fish, but its sensitive bill would feel them moving around. </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26BB40D-1824-46F3-9353-BB204CA3AD95}"/>
              </a:ext>
            </a:extLst>
          </p:cNvPr>
          <p:cNvSpPr/>
          <p:nvPr/>
        </p:nvSpPr>
        <p:spPr>
          <a:xfrm>
            <a:off x="9522085" y="3846102"/>
            <a:ext cx="2547366" cy="29751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sensitive </a:t>
            </a:r>
            <a:r>
              <a:rPr lang="en-AU" sz="1400">
                <a:solidFill>
                  <a:srgbClr val="000000"/>
                </a:solidFill>
                <a:latin typeface="Century Gothic" panose="020B0502020202020204" pitchFamily="34" charset="0"/>
                <a:ea typeface="Segoe UI Symbol" panose="020B0502040204020203" pitchFamily="34" charset="0"/>
                <a:cs typeface="Times" charset="0"/>
              </a:rPr>
              <a:t>(adjective) feels slight changes</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manoeuvred</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carefully guided</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singly</a:t>
            </a:r>
            <a:r>
              <a:rPr lang="en-AU" sz="1400">
                <a:solidFill>
                  <a:srgbClr val="000000"/>
                </a:solidFill>
                <a:latin typeface="Century Gothic" panose="020B0502020202020204" pitchFamily="34" charset="0"/>
                <a:ea typeface="Segoe UI Symbol" panose="020B0502040204020203" pitchFamily="34" charset="0"/>
                <a:cs typeface="Times" charset="0"/>
              </a:rPr>
              <a:t> (adverb) one at a time</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cooperatively</a:t>
            </a:r>
            <a:r>
              <a:rPr lang="en-AU" sz="1400">
                <a:solidFill>
                  <a:srgbClr val="000000"/>
                </a:solidFill>
                <a:latin typeface="Century Gothic" panose="020B0502020202020204" pitchFamily="34" charset="0"/>
                <a:ea typeface="Segoe UI Symbol" panose="020B0502040204020203" pitchFamily="34" charset="0"/>
                <a:cs typeface="Times" charset="0"/>
              </a:rPr>
              <a:t> (adverb) work together</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herd </a:t>
            </a:r>
            <a:r>
              <a:rPr lang="en-AU" sz="1400">
                <a:solidFill>
                  <a:srgbClr val="000000"/>
                </a:solidFill>
                <a:latin typeface="Century Gothic" panose="020B0502020202020204" pitchFamily="34" charset="0"/>
                <a:ea typeface="Segoe UI Symbol" panose="020B0502040204020203" pitchFamily="34" charset="0"/>
                <a:cs typeface="Times" charset="0"/>
              </a:rPr>
              <a:t>(verb) move in a group</a:t>
            </a:r>
            <a:endPar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6" name="TextBox 15">
            <a:extLst>
              <a:ext uri="{FF2B5EF4-FFF2-40B4-BE49-F238E27FC236}">
                <a16:creationId xmlns:a16="http://schemas.microsoft.com/office/drawing/2014/main" id="{9DEE7ACA-008D-2A97-A0DB-EADF4C8BD673}"/>
              </a:ext>
            </a:extLst>
          </p:cNvPr>
          <p:cNvSpPr txBox="1"/>
          <p:nvPr/>
        </p:nvSpPr>
        <p:spPr>
          <a:xfrm>
            <a:off x="190924" y="6462061"/>
            <a:ext cx="8783394" cy="33425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i="1">
                <a:solidFill>
                  <a:srgbClr val="000000"/>
                </a:solidFill>
                <a:latin typeface="Century Gothic" panose="020B0502020202020204" pitchFamily="34" charset="0"/>
              </a:rPr>
              <a:t>Adapted from information from Birdlife Australia Available at: https://birdlife.org.au/bird-profiles/australian-pelican/</a:t>
            </a:r>
            <a:endParaRPr kumimoji="0" lang="en-AU" sz="12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5280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10634" y="354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9978198" y="0"/>
            <a:ext cx="2213802"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5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B3324665-6B8F-433E-9F83-8E4DD29D84DE}"/>
              </a:ext>
            </a:extLst>
          </p:cNvPr>
          <p:cNvSpPr txBox="1"/>
          <p:nvPr/>
        </p:nvSpPr>
        <p:spPr>
          <a:xfrm>
            <a:off x="190924" y="701279"/>
            <a:ext cx="6398412" cy="5856668"/>
          </a:xfrm>
          <a:prstGeom prst="rect">
            <a:avLst/>
          </a:prstGeom>
          <a:noFill/>
          <a:ln>
            <a:solidFill>
              <a:schemeClr val="tx1"/>
            </a:solidFill>
          </a:ln>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b="1">
                <a:solidFill>
                  <a:srgbClr val="000000"/>
                </a:solidFill>
                <a:latin typeface="Century Gothic" panose="020B0502020202020204" pitchFamily="34" charset="0"/>
              </a:rPr>
              <a:t>Breeding</a:t>
            </a:r>
            <a:endPar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Breeding depends on environmental conditions, particularly rainfall, and can occur at any time of year.</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female prepares the nest, a scrape in the ground lined with scraps of vegetation or feathers. Two or three eggs are laid two or three days apart. Both parents share incubation for 32–35 days. The first-hatched chick is substantially larger than its siblings and receives most of the food. Mottling on the face of the chick allows the parents to recognise it from hundreds of others.</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chicks leave the nest to form groups of up to 100 birds for about two months.</a:t>
            </a:r>
          </a:p>
        </p:txBody>
      </p:sp>
      <p:sp>
        <p:nvSpPr>
          <p:cNvPr id="9" name="Text Placeholder 1">
            <a:extLst>
              <a:ext uri="{FF2B5EF4-FFF2-40B4-BE49-F238E27FC236}">
                <a16:creationId xmlns:a16="http://schemas.microsoft.com/office/drawing/2014/main" id="{ED1001CD-35E6-4C11-88BC-9F9B11565B23}"/>
              </a:ext>
            </a:extLst>
          </p:cNvPr>
          <p:cNvSpPr txBox="1">
            <a:spLocks/>
          </p:cNvSpPr>
          <p:nvPr/>
        </p:nvSpPr>
        <p:spPr>
          <a:xfrm>
            <a:off x="9978198" y="537557"/>
            <a:ext cx="2231262"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breeding depends on environmental conditions? </a:t>
            </a:r>
          </a:p>
        </p:txBody>
      </p:sp>
      <p:pic>
        <p:nvPicPr>
          <p:cNvPr id="10" name="Picture Placeholder 12">
            <a:extLst>
              <a:ext uri="{FF2B5EF4-FFF2-40B4-BE49-F238E27FC236}">
                <a16:creationId xmlns:a16="http://schemas.microsoft.com/office/drawing/2014/main" id="{F7570FBC-561D-472E-8F42-AD20E2373CB1}"/>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410634" y="644209"/>
            <a:ext cx="468000" cy="468000"/>
          </a:xfrm>
          <a:prstGeom prst="rect">
            <a:avLst/>
          </a:prstGeom>
        </p:spPr>
      </p:pic>
      <p:sp>
        <p:nvSpPr>
          <p:cNvPr id="11" name="Text Placeholder 1">
            <a:extLst>
              <a:ext uri="{FF2B5EF4-FFF2-40B4-BE49-F238E27FC236}">
                <a16:creationId xmlns:a16="http://schemas.microsoft.com/office/drawing/2014/main" id="{704B98E3-635A-4864-9A81-CC7BA2C6B82A}"/>
              </a:ext>
            </a:extLst>
          </p:cNvPr>
          <p:cNvSpPr txBox="1">
            <a:spLocks/>
          </p:cNvSpPr>
          <p:nvPr/>
        </p:nvSpPr>
        <p:spPr>
          <a:xfrm>
            <a:off x="9978198" y="1305874"/>
            <a:ext cx="2213802" cy="6803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breeding depends on environmental conditions because</a:t>
            </a:r>
            <a:r>
              <a:rPr lang="en-AU" sz="1200" u="sng">
                <a:solidFill>
                  <a:srgbClr val="000000"/>
                </a:solidFill>
                <a:latin typeface="Century Gothic" panose="020B0502020202020204" pitchFamily="34" charset="0"/>
              </a:rPr>
              <a:t> _____</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2" name="Picture 11" descr="Logo, icon&#10;&#10;Description automatically generated">
            <a:extLst>
              <a:ext uri="{FF2B5EF4-FFF2-40B4-BE49-F238E27FC236}">
                <a16:creationId xmlns:a16="http://schemas.microsoft.com/office/drawing/2014/main" id="{C9359F08-DD4B-424D-A507-27939FE43D89}"/>
              </a:ext>
            </a:extLst>
          </p:cNvPr>
          <p:cNvPicPr>
            <a:picLocks noChangeAspect="1"/>
          </p:cNvPicPr>
          <p:nvPr/>
        </p:nvPicPr>
        <p:blipFill>
          <a:blip r:embed="rId5"/>
          <a:stretch>
            <a:fillRect/>
          </a:stretch>
        </p:blipFill>
        <p:spPr>
          <a:xfrm>
            <a:off x="9410634" y="1426561"/>
            <a:ext cx="468000" cy="468000"/>
          </a:xfrm>
          <a:prstGeom prst="rect">
            <a:avLst/>
          </a:prstGeom>
        </p:spPr>
      </p:pic>
      <p:sp>
        <p:nvSpPr>
          <p:cNvPr id="14" name="Text Placeholder 1">
            <a:extLst>
              <a:ext uri="{FF2B5EF4-FFF2-40B4-BE49-F238E27FC236}">
                <a16:creationId xmlns:a16="http://schemas.microsoft.com/office/drawing/2014/main" id="{78396EEF-D220-45C5-89E0-85468C78ED15}"/>
              </a:ext>
            </a:extLst>
          </p:cNvPr>
          <p:cNvSpPr txBox="1">
            <a:spLocks/>
          </p:cNvSpPr>
          <p:nvPr/>
        </p:nvSpPr>
        <p:spPr>
          <a:xfrm>
            <a:off x="9978198" y="2103487"/>
            <a:ext cx="2213802" cy="11789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200">
                <a:solidFill>
                  <a:srgbClr val="000000"/>
                </a:solidFill>
                <a:latin typeface="Century Gothic" panose="020B0502020202020204" pitchFamily="34" charset="0"/>
              </a:rPr>
              <a:t>I think breeding depends on environmental conditions because </a:t>
            </a:r>
            <a:r>
              <a:rPr lang="en-AU" sz="1200" b="1">
                <a:solidFill>
                  <a:srgbClr val="000000"/>
                </a:solidFill>
                <a:latin typeface="Century Gothic" panose="020B0502020202020204" pitchFamily="34" charset="0"/>
              </a:rPr>
              <a:t>the pelicans would only breed if they have enough food and water. </a:t>
            </a:r>
            <a:endParaRPr kumimoji="0" lang="en-AU" sz="12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26BB40D-1824-46F3-9353-BB204CA3AD95}"/>
              </a:ext>
            </a:extLst>
          </p:cNvPr>
          <p:cNvSpPr/>
          <p:nvPr/>
        </p:nvSpPr>
        <p:spPr>
          <a:xfrm>
            <a:off x="9522085" y="3846102"/>
            <a:ext cx="2547366" cy="29751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vegetation </a:t>
            </a:r>
            <a:r>
              <a:rPr lang="en-AU" sz="1400">
                <a:solidFill>
                  <a:srgbClr val="000000"/>
                </a:solidFill>
                <a:latin typeface="Century Gothic" panose="020B0502020202020204" pitchFamily="34" charset="0"/>
                <a:ea typeface="Segoe UI Symbol" panose="020B0502040204020203" pitchFamily="34" charset="0"/>
                <a:cs typeface="Times" charset="0"/>
              </a:rPr>
              <a:t>(noun) plants</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incubation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the time that the egg develops a baby bird in the egg </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substantially</a:t>
            </a:r>
            <a:r>
              <a:rPr lang="en-AU" sz="1400">
                <a:solidFill>
                  <a:srgbClr val="000000"/>
                </a:solidFill>
                <a:latin typeface="Century Gothic" panose="020B0502020202020204" pitchFamily="34" charset="0"/>
                <a:ea typeface="Segoe UI Symbol" panose="020B0502040204020203" pitchFamily="34" charset="0"/>
                <a:cs typeface="Times" charset="0"/>
              </a:rPr>
              <a:t> (adverb) to a great extent</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mottling</a:t>
            </a:r>
            <a:r>
              <a:rPr lang="en-AU" sz="1400">
                <a:solidFill>
                  <a:srgbClr val="000000"/>
                </a:solidFill>
                <a:latin typeface="Century Gothic" panose="020B0502020202020204" pitchFamily="34" charset="0"/>
                <a:ea typeface="Segoe UI Symbol" panose="020B0502040204020203" pitchFamily="34" charset="0"/>
                <a:cs typeface="Times" charset="0"/>
              </a:rPr>
              <a:t> (verb) mark with spots or smears of colour</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creches </a:t>
            </a:r>
            <a:r>
              <a:rPr lang="en-AU" sz="1400">
                <a:solidFill>
                  <a:srgbClr val="000000"/>
                </a:solidFill>
                <a:latin typeface="Century Gothic" panose="020B0502020202020204" pitchFamily="34" charset="0"/>
                <a:ea typeface="Segoe UI Symbol" panose="020B0502040204020203" pitchFamily="34" charset="0"/>
                <a:cs typeface="Times" charset="0"/>
              </a:rPr>
              <a:t>(verb) move in a </a:t>
            </a:r>
            <a:r>
              <a:rPr lang="en-AU" sz="1400" err="1">
                <a:solidFill>
                  <a:srgbClr val="000000"/>
                </a:solidFill>
                <a:latin typeface="Century Gothic" panose="020B0502020202020204" pitchFamily="34" charset="0"/>
                <a:ea typeface="Segoe UI Symbol" panose="020B0502040204020203" pitchFamily="34" charset="0"/>
                <a:cs typeface="Times" charset="0"/>
              </a:rPr>
              <a:t>groupvege</a:t>
            </a:r>
            <a:endPar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6" name="TextBox 15">
            <a:extLst>
              <a:ext uri="{FF2B5EF4-FFF2-40B4-BE49-F238E27FC236}">
                <a16:creationId xmlns:a16="http://schemas.microsoft.com/office/drawing/2014/main" id="{9DEE7ACA-008D-2A97-A0DB-EADF4C8BD673}"/>
              </a:ext>
            </a:extLst>
          </p:cNvPr>
          <p:cNvSpPr txBox="1"/>
          <p:nvPr/>
        </p:nvSpPr>
        <p:spPr>
          <a:xfrm>
            <a:off x="190924" y="6462061"/>
            <a:ext cx="8783394" cy="33425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i="1">
                <a:solidFill>
                  <a:srgbClr val="000000"/>
                </a:solidFill>
                <a:latin typeface="Century Gothic" panose="020B0502020202020204" pitchFamily="34" charset="0"/>
              </a:rPr>
              <a:t>Adapted from information from Birdlife Australia Available at: https://birdlife.org.au/bird-profiles/australian-pelican/</a:t>
            </a:r>
            <a:endParaRPr kumimoji="0" lang="en-AU" sz="12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8" name="Picture 7">
            <a:extLst>
              <a:ext uri="{FF2B5EF4-FFF2-40B4-BE49-F238E27FC236}">
                <a16:creationId xmlns:a16="http://schemas.microsoft.com/office/drawing/2014/main" id="{B1A33283-5689-74B5-FEEB-855807237A52}"/>
              </a:ext>
            </a:extLst>
          </p:cNvPr>
          <p:cNvPicPr>
            <a:picLocks noChangeAspect="1"/>
          </p:cNvPicPr>
          <p:nvPr/>
        </p:nvPicPr>
        <p:blipFill>
          <a:blip r:embed="rId6"/>
          <a:stretch>
            <a:fillRect/>
          </a:stretch>
        </p:blipFill>
        <p:spPr>
          <a:xfrm>
            <a:off x="6725187" y="2103487"/>
            <a:ext cx="2796898" cy="1816822"/>
          </a:xfrm>
          <a:prstGeom prst="rect">
            <a:avLst/>
          </a:prstGeom>
        </p:spPr>
      </p:pic>
    </p:spTree>
    <p:extLst>
      <p:ext uri="{BB962C8B-B14F-4D97-AF65-F5344CB8AC3E}">
        <p14:creationId xmlns:p14="http://schemas.microsoft.com/office/powerpoint/2010/main" val="262991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Australian Pelican Birds - Australian Bird | Short Documentary">
            <a:hlinkClick r:id="" action="ppaction://media"/>
            <a:extLst>
              <a:ext uri="{FF2B5EF4-FFF2-40B4-BE49-F238E27FC236}">
                <a16:creationId xmlns:a16="http://schemas.microsoft.com/office/drawing/2014/main" id="{DC6C8A78-6A86-CE99-B810-105822CB2284}"/>
              </a:ext>
            </a:extLst>
          </p:cNvPr>
          <p:cNvPicPr>
            <a:picLocks noRot="1" noChangeAspect="1"/>
          </p:cNvPicPr>
          <p:nvPr>
            <a:videoFile r:link="rId1"/>
          </p:nvPr>
        </p:nvPicPr>
        <p:blipFill>
          <a:blip r:embed="rId3"/>
          <a:stretch>
            <a:fillRect/>
          </a:stretch>
        </p:blipFill>
        <p:spPr>
          <a:xfrm>
            <a:off x="403122" y="212524"/>
            <a:ext cx="11385755" cy="6432951"/>
          </a:xfrm>
          <a:prstGeom prst="rect">
            <a:avLst/>
          </a:prstGeom>
        </p:spPr>
      </p:pic>
    </p:spTree>
    <p:extLst>
      <p:ext uri="{BB962C8B-B14F-4D97-AF65-F5344CB8AC3E}">
        <p14:creationId xmlns:p14="http://schemas.microsoft.com/office/powerpoint/2010/main" val="4154068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492706" y="2396672"/>
            <a:ext cx="8726708" cy="3416279"/>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 have a very heavy skeleton.</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may travel to </a:t>
            </a:r>
            <a:r>
              <a:rPr lang="en-AU" sz="2400" kern="0">
                <a:solidFill>
                  <a:srgbClr val="000000"/>
                </a:solidFill>
                <a:latin typeface="Century Gothic"/>
                <a:ea typeface="Century Gothic"/>
                <a:cs typeface="Century Gothic"/>
                <a:sym typeface="Century Gothic"/>
              </a:rPr>
              <a:t>the dry inland of Australia</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 can stay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in the air for 24 hours.</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 mostly use their bills for drinking</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Pelicans only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live alone.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51346" y="1382331"/>
            <a:ext cx="4363430" cy="494494"/>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Have your answers changed????</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10402809" y="2396672"/>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9408352" y="3085186"/>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9359750" y="385950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10402809" y="4538128"/>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10402809" y="529674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59718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14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dirty="0">
                <a:ln>
                  <a:noFill/>
                </a:ln>
                <a:solidFill>
                  <a:srgbClr val="000000"/>
                </a:solidFill>
                <a:effectLst/>
                <a:uLnTx/>
                <a:uFillTx/>
                <a:latin typeface="Century Gothic" panose="020B0502020202020204" pitchFamily="34" charset="0"/>
                <a:ea typeface="Segoe UI Symbol" panose="020B0502040204020203" pitchFamily="34" charset="0"/>
                <a:cs typeface="+mn-cs"/>
              </a:rPr>
              <a:t>What are some key facts about pelicans? </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4" name="Picture 3">
            <a:extLst>
              <a:ext uri="{FF2B5EF4-FFF2-40B4-BE49-F238E27FC236}">
                <a16:creationId xmlns:a16="http://schemas.microsoft.com/office/drawing/2014/main" id="{B300F50A-5405-B1B6-EA68-1376EE8ACDAF}"/>
              </a:ext>
            </a:extLst>
          </p:cNvPr>
          <p:cNvPicPr>
            <a:picLocks noChangeAspect="1"/>
          </p:cNvPicPr>
          <p:nvPr/>
        </p:nvPicPr>
        <p:blipFill>
          <a:blip r:embed="rId9"/>
          <a:stretch>
            <a:fillRect/>
          </a:stretch>
        </p:blipFill>
        <p:spPr>
          <a:xfrm>
            <a:off x="1090507" y="2203673"/>
            <a:ext cx="4261577" cy="2450652"/>
          </a:xfrm>
          <a:prstGeom prst="rect">
            <a:avLst/>
          </a:prstGeom>
        </p:spPr>
      </p:pic>
    </p:spTree>
    <p:extLst>
      <p:ext uri="{BB962C8B-B14F-4D97-AF65-F5344CB8AC3E}">
        <p14:creationId xmlns:p14="http://schemas.microsoft.com/office/powerpoint/2010/main" val="148929847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1159829"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6F661CE6-2193-4D72-9240-15F03E38CF8F}"/>
              </a:ext>
            </a:extLst>
          </p:cNvPr>
          <p:cNvPicPr>
            <a:picLocks noChangeAspect="1"/>
          </p:cNvPicPr>
          <p:nvPr/>
        </p:nvPicPr>
        <p:blipFill>
          <a:blip r:embed="rId3"/>
          <a:stretch>
            <a:fillRect/>
          </a:stretch>
        </p:blipFill>
        <p:spPr>
          <a:xfrm>
            <a:off x="355087" y="3269280"/>
            <a:ext cx="1609483" cy="1615580"/>
          </a:xfrm>
          <a:prstGeom prst="rect">
            <a:avLst/>
          </a:prstGeom>
        </p:spPr>
      </p:pic>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8" name="Google Shape;1147;p37">
            <a:extLst>
              <a:ext uri="{FF2B5EF4-FFF2-40B4-BE49-F238E27FC236}">
                <a16:creationId xmlns:a16="http://schemas.microsoft.com/office/drawing/2014/main" id="{63F0BA73-A501-4C28-AB9D-115F7C944B9C}"/>
              </a:ext>
            </a:extLst>
          </p:cNvPr>
          <p:cNvSpPr txBox="1">
            <a:spLocks noGrp="1"/>
          </p:cNvSpPr>
          <p:nvPr>
            <p:ph type="title"/>
          </p:nvPr>
        </p:nvSpPr>
        <p:spPr>
          <a:xfrm>
            <a:off x="2782462" y="3414288"/>
            <a:ext cx="8508006" cy="29953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Quattrocento Sans"/>
              <a:buNone/>
            </a:pPr>
            <a:r>
              <a:rPr lang="en-AU">
                <a:solidFill>
                  <a:srgbClr val="FFFF00"/>
                </a:solidFill>
              </a:rPr>
              <a:t>Your task today:</a:t>
            </a:r>
            <a:br>
              <a:rPr lang="en-AU">
                <a:solidFill>
                  <a:srgbClr val="FFFF00"/>
                </a:solidFill>
              </a:rPr>
            </a:br>
            <a:r>
              <a:rPr lang="en-AU">
                <a:solidFill>
                  <a:schemeClr val="bg1"/>
                </a:solidFill>
              </a:rPr>
              <a:t>Today we will be deciding on which sentences to use if we wanted to create a paragraph about the key facts about penguins.</a:t>
            </a:r>
            <a:endParaRPr>
              <a:solidFill>
                <a:srgbClr val="FFFF00"/>
              </a:solidFill>
            </a:endParaRPr>
          </a:p>
        </p:txBody>
      </p:sp>
      <p:pic>
        <p:nvPicPr>
          <p:cNvPr id="9" name="Google Shape;1148;p37" descr="Icon&#10;&#10;Description automatically generated">
            <a:extLst>
              <a:ext uri="{FF2B5EF4-FFF2-40B4-BE49-F238E27FC236}">
                <a16:creationId xmlns:a16="http://schemas.microsoft.com/office/drawing/2014/main" id="{55713FBC-A45B-4905-A7D6-38C7D3F9303D}"/>
              </a:ext>
            </a:extLst>
          </p:cNvPr>
          <p:cNvPicPr preferRelativeResize="0"/>
          <p:nvPr/>
        </p:nvPicPr>
        <p:blipFill rotWithShape="1">
          <a:blip r:embed="rId4">
            <a:alphaModFix/>
          </a:blip>
          <a:srcRect l="10152" t="10152" r="10152" b="10152"/>
          <a:stretch/>
        </p:blipFill>
        <p:spPr>
          <a:xfrm>
            <a:off x="472242" y="5084059"/>
            <a:ext cx="1322922" cy="1325563"/>
          </a:xfrm>
          <a:prstGeom prst="ellipse">
            <a:avLst/>
          </a:prstGeom>
          <a:noFill/>
          <a:ln>
            <a:noFill/>
          </a:ln>
        </p:spPr>
      </p:pic>
      <p:sp>
        <p:nvSpPr>
          <p:cNvPr id="11" name="TextBox 10">
            <a:extLst>
              <a:ext uri="{FF2B5EF4-FFF2-40B4-BE49-F238E27FC236}">
                <a16:creationId xmlns:a16="http://schemas.microsoft.com/office/drawing/2014/main" id="{3198CD33-F1D2-4F62-B7B0-BD9D0337B298}"/>
              </a:ext>
            </a:extLst>
          </p:cNvPr>
          <p:cNvSpPr txBox="1"/>
          <p:nvPr/>
        </p:nvSpPr>
        <p:spPr>
          <a:xfrm>
            <a:off x="355087" y="788288"/>
            <a:ext cx="9053005" cy="120629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40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What are some key facts about penguins? </a:t>
            </a:r>
          </a:p>
        </p:txBody>
      </p:sp>
    </p:spTree>
    <p:extLst>
      <p:ext uri="{BB962C8B-B14F-4D97-AF65-F5344CB8AC3E}">
        <p14:creationId xmlns:p14="http://schemas.microsoft.com/office/powerpoint/2010/main" val="18882633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93134" y="89864"/>
            <a:ext cx="5229837"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are some key facts about pelicans?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464871"/>
          </a:xfrm>
          <a:prstGeom prst="rect">
            <a:avLst/>
          </a:prstGeom>
          <a:noFill/>
        </p:spPr>
        <p:txBody>
          <a:bodyPr wrap="square">
            <a:spAutoFit/>
          </a:bodyPr>
          <a:lstStyle/>
          <a:p>
            <a:pPr lvl="0">
              <a:lnSpc>
                <a:spcPct val="150000"/>
              </a:lnSpc>
              <a:defRPr/>
            </a:pPr>
            <a:r>
              <a:rPr lang="en-AU">
                <a:solidFill>
                  <a:prstClr val="black"/>
                </a:solidFill>
              </a:rPr>
              <a:t>A pelican is waterbird that lives in Australia. </a:t>
            </a:r>
          </a:p>
        </p:txBody>
      </p:sp>
      <p:sp>
        <p:nvSpPr>
          <p:cNvPr id="5" name="TextBox 4">
            <a:extLst>
              <a:ext uri="{FF2B5EF4-FFF2-40B4-BE49-F238E27FC236}">
                <a16:creationId xmlns:a16="http://schemas.microsoft.com/office/drawing/2014/main" id="{CF4968B6-246A-4E08-8508-A259D04FE912}"/>
              </a:ext>
            </a:extLst>
          </p:cNvPr>
          <p:cNvSpPr txBox="1"/>
          <p:nvPr/>
        </p:nvSpPr>
        <p:spPr>
          <a:xfrm>
            <a:off x="272412" y="1439017"/>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Identify the best topic sentence.</a:t>
            </a:r>
          </a:p>
        </p:txBody>
      </p:sp>
      <p:sp>
        <p:nvSpPr>
          <p:cNvPr id="6" name="TextBox 5">
            <a:extLst>
              <a:ext uri="{FF2B5EF4-FFF2-40B4-BE49-F238E27FC236}">
                <a16:creationId xmlns:a16="http://schemas.microsoft.com/office/drawing/2014/main" id="{271A966F-7D0A-4046-9A45-F5C1521DE911}"/>
              </a:ext>
            </a:extLst>
          </p:cNvPr>
          <p:cNvSpPr txBox="1"/>
          <p:nvPr/>
        </p:nvSpPr>
        <p:spPr>
          <a:xfrm>
            <a:off x="261254" y="3454479"/>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 pelican is waterbird</a:t>
            </a:r>
            <a:r>
              <a:rPr kumimoji="0" lang="en-AU" sz="1800" b="0" i="0" u="none" strike="noStrike" kern="1200" cap="none" spc="0" normalizeH="0" noProof="0">
                <a:ln>
                  <a:noFill/>
                </a:ln>
                <a:solidFill>
                  <a:prstClr val="black"/>
                </a:solidFill>
                <a:effectLst/>
                <a:uLnTx/>
                <a:uFillTx/>
                <a:latin typeface="Comic Sans MS" panose="030F0702030302020204" pitchFamily="66" charset="0"/>
                <a:ea typeface="+mn-ea"/>
                <a:cs typeface="+mn-cs"/>
              </a:rPr>
              <a:t> that lives in Australia.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A04B831D-3237-4386-95FC-0A01061A8517}"/>
              </a:ext>
            </a:extLst>
          </p:cNvPr>
          <p:cNvSpPr txBox="1"/>
          <p:nvPr/>
        </p:nvSpPr>
        <p:spPr>
          <a:xfrm>
            <a:off x="272413" y="243138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 pelican</a:t>
            </a:r>
            <a:r>
              <a:rPr kumimoji="0" lang="en-AU" sz="1800" b="0" i="0" u="none" strike="noStrike" kern="1200" cap="none" spc="0" normalizeH="0" noProof="0">
                <a:ln>
                  <a:noFill/>
                </a:ln>
                <a:solidFill>
                  <a:prstClr val="black"/>
                </a:solidFill>
                <a:effectLst/>
                <a:uLnTx/>
                <a:uFillTx/>
                <a:latin typeface="Comic Sans MS" panose="030F0702030302020204" pitchFamily="66" charset="0"/>
                <a:ea typeface="+mn-ea"/>
                <a:cs typeface="+mn-cs"/>
              </a:rPr>
              <a:t> is cool!</a:t>
            </a: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cxnSp>
        <p:nvCxnSpPr>
          <p:cNvPr id="20" name="Straight Arrow Connector 19">
            <a:extLst>
              <a:ext uri="{FF2B5EF4-FFF2-40B4-BE49-F238E27FC236}">
                <a16:creationId xmlns:a16="http://schemas.microsoft.com/office/drawing/2014/main" id="{861D66BE-545A-4EC2-ABD2-735AF8FF32F1}"/>
              </a:ext>
            </a:extLst>
          </p:cNvPr>
          <p:cNvCxnSpPr>
            <a:cxnSpLocks/>
            <a:stCxn id="6" idx="3"/>
          </p:cNvCxnSpPr>
          <p:nvPr/>
        </p:nvCxnSpPr>
        <p:spPr>
          <a:xfrm flipV="1">
            <a:off x="6246217" y="2081349"/>
            <a:ext cx="581303" cy="181180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6062751-9981-4934-BD68-04AFD47128DA}"/>
              </a:ext>
            </a:extLst>
          </p:cNvPr>
          <p:cNvSpPr txBox="1"/>
          <p:nvPr/>
        </p:nvSpPr>
        <p:spPr>
          <a:xfrm>
            <a:off x="261255" y="4498358"/>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Pelican's breeding depends</a:t>
            </a:r>
            <a:r>
              <a:rPr kumimoji="0" lang="en-AU" sz="1800" b="0" i="0" u="none" strike="noStrike" kern="1200" cap="none" spc="0" normalizeH="0" noProof="0">
                <a:ln>
                  <a:noFill/>
                </a:ln>
                <a:solidFill>
                  <a:prstClr val="black"/>
                </a:solidFill>
                <a:effectLst/>
                <a:uLnTx/>
                <a:uFillTx/>
                <a:latin typeface="Comic Sans MS" panose="030F0702030302020204" pitchFamily="66" charset="0"/>
                <a:ea typeface="+mn-ea"/>
                <a:cs typeface="+mn-cs"/>
              </a:rPr>
              <a:t> on their environmental conditions. </a:t>
            </a: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B9FB8791-E557-4738-843B-AFDF8D46E4C2}"/>
              </a:ext>
            </a:extLst>
          </p:cNvPr>
          <p:cNvSpPr txBox="1"/>
          <p:nvPr/>
        </p:nvSpPr>
        <p:spPr>
          <a:xfrm>
            <a:off x="272414" y="555539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Pelicans are mainly white.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2017526"/>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96196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9" grpId="0" animBg="1"/>
      <p:bldP spid="22" grpId="0" animBg="1"/>
      <p:bldP spid="23" grpId="0" animBg="1"/>
    </p:bldLst>
  </p:timing>
</p:sld>
</file>

<file path=ppt/slides/slide14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0" y="50695"/>
            <a:ext cx="5217311"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are some key facts about pelicans?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pelican is waterbird that lives in Australia. </a:t>
            </a:r>
          </a:p>
        </p:txBody>
      </p:sp>
      <p:sp>
        <p:nvSpPr>
          <p:cNvPr id="5" name="TextBox 4">
            <a:extLst>
              <a:ext uri="{FF2B5EF4-FFF2-40B4-BE49-F238E27FC236}">
                <a16:creationId xmlns:a16="http://schemas.microsoft.com/office/drawing/2014/main" id="{CF4968B6-246A-4E08-8508-A259D04FE912}"/>
              </a:ext>
            </a:extLst>
          </p:cNvPr>
          <p:cNvSpPr txBox="1"/>
          <p:nvPr/>
        </p:nvSpPr>
        <p:spPr>
          <a:xfrm>
            <a:off x="261256" y="986510"/>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What 4 supporting details could we use?</a:t>
            </a:r>
          </a:p>
        </p:txBody>
      </p:sp>
      <p:cxnSp>
        <p:nvCxnSpPr>
          <p:cNvPr id="20" name="Straight Arrow Connector 19">
            <a:extLst>
              <a:ext uri="{FF2B5EF4-FFF2-40B4-BE49-F238E27FC236}">
                <a16:creationId xmlns:a16="http://schemas.microsoft.com/office/drawing/2014/main" id="{861D66BE-545A-4EC2-ABD2-735AF8FF32F1}"/>
              </a:ext>
            </a:extLst>
          </p:cNvPr>
          <p:cNvCxnSpPr>
            <a:cxnSpLocks/>
            <a:stCxn id="18" idx="3"/>
          </p:cNvCxnSpPr>
          <p:nvPr/>
        </p:nvCxnSpPr>
        <p:spPr>
          <a:xfrm>
            <a:off x="5055999" y="2128156"/>
            <a:ext cx="1985281" cy="100183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1478225"/>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468BFD8-7767-4EFE-A4B0-8FBD006C2CF1}"/>
              </a:ext>
            </a:extLst>
          </p:cNvPr>
          <p:cNvSpPr txBox="1"/>
          <p:nvPr/>
        </p:nvSpPr>
        <p:spPr>
          <a:xfrm>
            <a:off x="282033" y="2472836"/>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look pretty </a:t>
            </a:r>
          </a:p>
        </p:txBody>
      </p:sp>
      <p:sp>
        <p:nvSpPr>
          <p:cNvPr id="16" name="TextBox 15">
            <a:extLst>
              <a:ext uri="{FF2B5EF4-FFF2-40B4-BE49-F238E27FC236}">
                <a16:creationId xmlns:a16="http://schemas.microsoft.com/office/drawing/2014/main" id="{4444504A-D220-4CD2-AE9B-6CF16FA19A7F}"/>
              </a:ext>
            </a:extLst>
          </p:cNvPr>
          <p:cNvSpPr txBox="1"/>
          <p:nvPr/>
        </p:nvSpPr>
        <p:spPr>
          <a:xfrm>
            <a:off x="261256" y="4909518"/>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eat fish</a:t>
            </a:r>
          </a:p>
        </p:txBody>
      </p:sp>
      <p:sp>
        <p:nvSpPr>
          <p:cNvPr id="17" name="TextBox 16">
            <a:extLst>
              <a:ext uri="{FF2B5EF4-FFF2-40B4-BE49-F238E27FC236}">
                <a16:creationId xmlns:a16="http://schemas.microsoft.com/office/drawing/2014/main" id="{72B1880C-561D-4559-8F19-FB94BAC72D66}"/>
              </a:ext>
            </a:extLst>
          </p:cNvPr>
          <p:cNvSpPr txBox="1"/>
          <p:nvPr/>
        </p:nvSpPr>
        <p:spPr>
          <a:xfrm>
            <a:off x="261257" y="3709997"/>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live on wetlands</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&amp; waterways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390AB77-B9D2-443D-8250-2BBA13D974C8}"/>
              </a:ext>
            </a:extLst>
          </p:cNvPr>
          <p:cNvSpPr txBox="1"/>
          <p:nvPr/>
        </p:nvSpPr>
        <p:spPr>
          <a:xfrm>
            <a:off x="282032" y="1895720"/>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long bill &amp; large</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pouch </a:t>
            </a:r>
            <a:r>
              <a:rPr kumimoji="0" lang="en-AU" sz="1800" b="0" i="0" u="none" strike="noStrike" kern="1200" cap="none" spc="0" normalizeH="0" noProof="0">
                <a:ln>
                  <a:noFill/>
                </a:ln>
                <a:solidFill>
                  <a:prstClr val="black"/>
                </a:solidFill>
                <a:effectLst/>
                <a:uLnTx/>
                <a:uFillTx/>
                <a:latin typeface="Calibri" panose="020F0502020204030204"/>
                <a:ea typeface="+mn-ea"/>
                <a:cs typeface="+mn-cs"/>
                <a:sym typeface="Wingdings" panose="05000000000000000000" pitchFamily="2" charset="2"/>
              </a:rPr>
              <a:t> catch fish to eat</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4111E31-A868-4AB8-AA24-1B15DEC91A61}"/>
              </a:ext>
            </a:extLst>
          </p:cNvPr>
          <p:cNvSpPr txBox="1"/>
          <p:nvPr/>
        </p:nvSpPr>
        <p:spPr>
          <a:xfrm>
            <a:off x="282032" y="3076925"/>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like to fly</a:t>
            </a:r>
          </a:p>
        </p:txBody>
      </p:sp>
      <p:sp>
        <p:nvSpPr>
          <p:cNvPr id="25" name="TextBox 24">
            <a:extLst>
              <a:ext uri="{FF2B5EF4-FFF2-40B4-BE49-F238E27FC236}">
                <a16:creationId xmlns:a16="http://schemas.microsoft.com/office/drawing/2014/main" id="{21DADE67-5DD0-40BD-8322-CEE62AABBF5E}"/>
              </a:ext>
            </a:extLst>
          </p:cNvPr>
          <p:cNvSpPr txBox="1"/>
          <p:nvPr/>
        </p:nvSpPr>
        <p:spPr>
          <a:xfrm>
            <a:off x="261257" y="5517999"/>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can breed anytime if the environment suits </a:t>
            </a:r>
          </a:p>
        </p:txBody>
      </p:sp>
      <p:sp>
        <p:nvSpPr>
          <p:cNvPr id="26" name="TextBox 25">
            <a:extLst>
              <a:ext uri="{FF2B5EF4-FFF2-40B4-BE49-F238E27FC236}">
                <a16:creationId xmlns:a16="http://schemas.microsoft.com/office/drawing/2014/main" id="{86F25541-869B-4763-AA1F-6B6CF0FC9120}"/>
              </a:ext>
            </a:extLst>
          </p:cNvPr>
          <p:cNvSpPr txBox="1"/>
          <p:nvPr/>
        </p:nvSpPr>
        <p:spPr>
          <a:xfrm>
            <a:off x="240481" y="6126480"/>
            <a:ext cx="4773967" cy="46307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interesting</a:t>
            </a:r>
          </a:p>
        </p:txBody>
      </p:sp>
      <p:sp>
        <p:nvSpPr>
          <p:cNvPr id="27" name="TextBox 26">
            <a:extLst>
              <a:ext uri="{FF2B5EF4-FFF2-40B4-BE49-F238E27FC236}">
                <a16:creationId xmlns:a16="http://schemas.microsoft.com/office/drawing/2014/main" id="{639FC409-C94A-4B39-B5DB-CFD072593D8F}"/>
              </a:ext>
            </a:extLst>
          </p:cNvPr>
          <p:cNvSpPr txBox="1"/>
          <p:nvPr/>
        </p:nvSpPr>
        <p:spPr>
          <a:xfrm>
            <a:off x="261256" y="4312203"/>
            <a:ext cx="4773967" cy="464871"/>
          </a:xfrm>
          <a:prstGeom prst="rect">
            <a:avLst/>
          </a:prstGeom>
          <a:solidFill>
            <a:schemeClr val="bg1"/>
          </a:solidFill>
        </p:spPr>
        <p:txBody>
          <a:bodyPr wrap="square">
            <a:spAutoFit/>
          </a:bodyPr>
          <a:lstStyle/>
          <a:p>
            <a:pPr lvl="0">
              <a:lnSpc>
                <a:spcPct val="150000"/>
              </a:lnSpc>
              <a:defRPr/>
            </a:pPr>
            <a:r>
              <a:rPr lang="en-AU">
                <a:solidFill>
                  <a:prstClr val="black"/>
                </a:solidFill>
              </a:rPr>
              <a:t>highly mobile = look for food and water</a:t>
            </a:r>
          </a:p>
        </p:txBody>
      </p:sp>
      <p:cxnSp>
        <p:nvCxnSpPr>
          <p:cNvPr id="28" name="Straight Arrow Connector 27">
            <a:extLst>
              <a:ext uri="{FF2B5EF4-FFF2-40B4-BE49-F238E27FC236}">
                <a16:creationId xmlns:a16="http://schemas.microsoft.com/office/drawing/2014/main" id="{1EAE73D3-FC4F-4658-965F-F6559D3BC84B}"/>
              </a:ext>
            </a:extLst>
          </p:cNvPr>
          <p:cNvCxnSpPr>
            <a:cxnSpLocks/>
          </p:cNvCxnSpPr>
          <p:nvPr/>
        </p:nvCxnSpPr>
        <p:spPr>
          <a:xfrm flipV="1">
            <a:off x="4874277" y="3854863"/>
            <a:ext cx="1946482" cy="1174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6F6148-3ECB-4D9A-A8EA-01A0B7F84BA8}"/>
              </a:ext>
            </a:extLst>
          </p:cNvPr>
          <p:cNvCxnSpPr>
            <a:cxnSpLocks/>
          </p:cNvCxnSpPr>
          <p:nvPr/>
        </p:nvCxnSpPr>
        <p:spPr>
          <a:xfrm flipV="1">
            <a:off x="5035223" y="4535601"/>
            <a:ext cx="1870674" cy="652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5C8938-2C57-4178-82C4-A085F88732BA}"/>
              </a:ext>
            </a:extLst>
          </p:cNvPr>
          <p:cNvCxnSpPr>
            <a:cxnSpLocks/>
            <a:stCxn id="25" idx="3"/>
          </p:cNvCxnSpPr>
          <p:nvPr/>
        </p:nvCxnSpPr>
        <p:spPr>
          <a:xfrm flipV="1">
            <a:off x="5035224" y="4944267"/>
            <a:ext cx="1870673" cy="8061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live on wetlands &amp;</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waterways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highly mobile = look for food and water</a:t>
            </a: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can breed anytime if the environment suits</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long bill and large pouch</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 catch fish</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052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5" grpId="0" animBg="1"/>
      <p:bldP spid="26" grpId="0" animBg="1"/>
      <p:bldP spid="27" grpId="0" animBg="1"/>
      <p:bldP spid="22" grpId="0"/>
      <p:bldP spid="23" grpId="0"/>
      <p:bldP spid="31" grpId="0"/>
      <p:bldP spid="32" grpId="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0" y="50695"/>
            <a:ext cx="5217311"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dirty="0">
                <a:ln>
                  <a:noFill/>
                </a:ln>
                <a:solidFill>
                  <a:srgbClr val="FFFFFF"/>
                </a:solidFill>
                <a:effectLst/>
                <a:uLnTx/>
                <a:uFillTx/>
                <a:latin typeface="Quattrocento Sans"/>
                <a:ea typeface="Quattrocento Sans"/>
                <a:cs typeface="Quattrocento Sans"/>
                <a:sym typeface="Quattrocento Sans"/>
              </a:rPr>
              <a:t>What are some key facts about pelicans? </a:t>
            </a:r>
          </a:p>
        </p:txBody>
      </p:sp>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Medieval towns had several features that were common across all locations. </a:t>
            </a:r>
          </a:p>
        </p:txBody>
      </p: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curfew bell = gates closing</a:t>
            </a: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overcrowding </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disease</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house fires spread quickly</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walled </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entry through gate</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3" name="Picture 4">
            <a:extLst>
              <a:ext uri="{FF2B5EF4-FFF2-40B4-BE49-F238E27FC236}">
                <a16:creationId xmlns:a16="http://schemas.microsoft.com/office/drawing/2014/main" id="{365BCFDF-DC2B-4E7F-B789-0F4DF87937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88" t="-3066"/>
          <a:stretch/>
        </p:blipFill>
        <p:spPr bwMode="auto">
          <a:xfrm>
            <a:off x="186891" y="1455065"/>
            <a:ext cx="663169" cy="3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Box 33">
            <a:extLst>
              <a:ext uri="{FF2B5EF4-FFF2-40B4-BE49-F238E27FC236}">
                <a16:creationId xmlns:a16="http://schemas.microsoft.com/office/drawing/2014/main" id="{6BDF4FEA-0BB8-446D-BB47-E39C93453D5D}"/>
              </a:ext>
            </a:extLst>
          </p:cNvPr>
          <p:cNvSpPr txBox="1"/>
          <p:nvPr/>
        </p:nvSpPr>
        <p:spPr>
          <a:xfrm>
            <a:off x="177716" y="1016101"/>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Concluding statements in paragraphs</a:t>
            </a:r>
          </a:p>
        </p:txBody>
      </p:sp>
      <p:sp>
        <p:nvSpPr>
          <p:cNvPr id="35" name="TextBox 34">
            <a:extLst>
              <a:ext uri="{FF2B5EF4-FFF2-40B4-BE49-F238E27FC236}">
                <a16:creationId xmlns:a16="http://schemas.microsoft.com/office/drawing/2014/main" id="{AAB5C8FC-A78E-492F-B5F6-0EC37A243D56}"/>
              </a:ext>
            </a:extLst>
          </p:cNvPr>
          <p:cNvSpPr txBox="1"/>
          <p:nvPr/>
        </p:nvSpPr>
        <p:spPr>
          <a:xfrm>
            <a:off x="205738" y="1841862"/>
            <a:ext cx="6096000" cy="1754326"/>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Look at your topic sentence and supporting details, as well as the kind of topic sentence you have used.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Select a different sentence type for your concluding sentence. Command, question, exclamation and statement.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Select your sentence type based on the kind of information that you will be writing about.</a:t>
            </a:r>
          </a:p>
        </p:txBody>
      </p:sp>
      <p:sp>
        <p:nvSpPr>
          <p:cNvPr id="36" name="TextBox 35">
            <a:extLst>
              <a:ext uri="{FF2B5EF4-FFF2-40B4-BE49-F238E27FC236}">
                <a16:creationId xmlns:a16="http://schemas.microsoft.com/office/drawing/2014/main" id="{FAAAA8D3-FA16-452A-B6AC-73A977EAC89C}"/>
              </a:ext>
            </a:extLst>
          </p:cNvPr>
          <p:cNvSpPr txBox="1"/>
          <p:nvPr/>
        </p:nvSpPr>
        <p:spPr>
          <a:xfrm>
            <a:off x="319413" y="4481508"/>
            <a:ext cx="4973714" cy="506292"/>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prstClr val="black"/>
                </a:solidFill>
                <a:latin typeface="Calibri" panose="020F0502020204030204"/>
              </a:rPr>
              <a:t>Don’t you agree that pelicans are fascinating?</a:t>
            </a:r>
          </a:p>
        </p:txBody>
      </p:sp>
      <p:cxnSp>
        <p:nvCxnSpPr>
          <p:cNvPr id="37" name="Straight Arrow Connector 36">
            <a:extLst>
              <a:ext uri="{FF2B5EF4-FFF2-40B4-BE49-F238E27FC236}">
                <a16:creationId xmlns:a16="http://schemas.microsoft.com/office/drawing/2014/main" id="{AAE80F0D-63E7-47D0-B277-0CBE6C3657CC}"/>
              </a:ext>
            </a:extLst>
          </p:cNvPr>
          <p:cNvCxnSpPr>
            <a:cxnSpLocks/>
          </p:cNvCxnSpPr>
          <p:nvPr/>
        </p:nvCxnSpPr>
        <p:spPr>
          <a:xfrm>
            <a:off x="5509240" y="5059566"/>
            <a:ext cx="1113733" cy="5133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9D6DA0D3-8C24-492E-AEA9-AC66698CE93A}"/>
              </a:ext>
            </a:extLst>
          </p:cNvPr>
          <p:cNvSpPr txBox="1"/>
          <p:nvPr/>
        </p:nvSpPr>
        <p:spPr>
          <a:xfrm>
            <a:off x="7119395" y="5340512"/>
            <a:ext cx="4973714"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Would you want to live in a medieval town? </a:t>
            </a:r>
          </a:p>
        </p:txBody>
      </p:sp>
      <p:pic>
        <p:nvPicPr>
          <p:cNvPr id="3" name="Picture 2">
            <a:extLst>
              <a:ext uri="{FF2B5EF4-FFF2-40B4-BE49-F238E27FC236}">
                <a16:creationId xmlns:a16="http://schemas.microsoft.com/office/drawing/2014/main" id="{FFE0E070-AA47-5AF4-AF2F-18EFED43B73B}"/>
              </a:ext>
            </a:extLst>
          </p:cNvPr>
          <p:cNvPicPr>
            <a:picLocks noChangeAspect="1"/>
          </p:cNvPicPr>
          <p:nvPr/>
        </p:nvPicPr>
        <p:blipFill>
          <a:blip r:embed="rId4"/>
          <a:stretch>
            <a:fillRect/>
          </a:stretch>
        </p:blipFill>
        <p:spPr>
          <a:xfrm>
            <a:off x="6677201" y="0"/>
            <a:ext cx="5471306" cy="6858000"/>
          </a:xfrm>
          <a:prstGeom prst="rect">
            <a:avLst/>
          </a:prstGeom>
        </p:spPr>
      </p:pic>
      <p:sp>
        <p:nvSpPr>
          <p:cNvPr id="4" name="TextBox 3">
            <a:extLst>
              <a:ext uri="{FF2B5EF4-FFF2-40B4-BE49-F238E27FC236}">
                <a16:creationId xmlns:a16="http://schemas.microsoft.com/office/drawing/2014/main" id="{B02C6349-9723-DC13-0736-6540127354C1}"/>
              </a:ext>
            </a:extLst>
          </p:cNvPr>
          <p:cNvSpPr txBox="1"/>
          <p:nvPr/>
        </p:nvSpPr>
        <p:spPr>
          <a:xfrm>
            <a:off x="7063997" y="5294498"/>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Don’t you agree that pelicans are fascinating?</a:t>
            </a:r>
          </a:p>
        </p:txBody>
      </p:sp>
    </p:spTree>
    <p:extLst>
      <p:ext uri="{BB962C8B-B14F-4D97-AF65-F5344CB8AC3E}">
        <p14:creationId xmlns:p14="http://schemas.microsoft.com/office/powerpoint/2010/main" val="4180335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p:bldP spid="32" grpId="0"/>
      <p:bldP spid="36" grpId="0" animBg="1"/>
      <p:bldP spid="38" grpId="0"/>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0"/>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 name="Picture 13">
            <a:extLst>
              <a:ext uri="{FF2B5EF4-FFF2-40B4-BE49-F238E27FC236}">
                <a16:creationId xmlns:a16="http://schemas.microsoft.com/office/drawing/2014/main" id="{94C8FB3F-4F43-4E5C-888A-14A836B53B46}"/>
              </a:ext>
            </a:extLst>
          </p:cNvPr>
          <p:cNvPicPr>
            <a:picLocks noChangeAspect="1"/>
          </p:cNvPicPr>
          <p:nvPr/>
        </p:nvPicPr>
        <p:blipFill rotWithShape="1">
          <a:blip r:embed="rId3"/>
          <a:srcRect l="308" t="-2931" r="16103" b="31369"/>
          <a:stretch/>
        </p:blipFill>
        <p:spPr>
          <a:xfrm>
            <a:off x="7093258" y="157215"/>
            <a:ext cx="4838330" cy="1094806"/>
          </a:xfrm>
          <a:prstGeom prst="rect">
            <a:avLst/>
          </a:prstGeom>
        </p:spPr>
      </p:pic>
      <p:pic>
        <p:nvPicPr>
          <p:cNvPr id="15" name="Picture 14">
            <a:extLst>
              <a:ext uri="{FF2B5EF4-FFF2-40B4-BE49-F238E27FC236}">
                <a16:creationId xmlns:a16="http://schemas.microsoft.com/office/drawing/2014/main" id="{D692A85F-4691-45C6-82DD-12D43273F222}"/>
              </a:ext>
            </a:extLst>
          </p:cNvPr>
          <p:cNvPicPr>
            <a:picLocks noChangeAspect="1"/>
          </p:cNvPicPr>
          <p:nvPr/>
        </p:nvPicPr>
        <p:blipFill rotWithShape="1">
          <a:blip r:embed="rId3"/>
          <a:srcRect l="308" t="-2931" r="16103" b="31369"/>
          <a:stretch/>
        </p:blipFill>
        <p:spPr>
          <a:xfrm>
            <a:off x="7093258" y="1131399"/>
            <a:ext cx="4838330" cy="1094806"/>
          </a:xfrm>
          <a:prstGeom prst="rect">
            <a:avLst/>
          </a:prstGeom>
        </p:spPr>
      </p:pic>
      <p:pic>
        <p:nvPicPr>
          <p:cNvPr id="16" name="Picture 15">
            <a:extLst>
              <a:ext uri="{FF2B5EF4-FFF2-40B4-BE49-F238E27FC236}">
                <a16:creationId xmlns:a16="http://schemas.microsoft.com/office/drawing/2014/main" id="{AC50B441-224B-4322-96BB-D914CE885180}"/>
              </a:ext>
            </a:extLst>
          </p:cNvPr>
          <p:cNvPicPr>
            <a:picLocks noChangeAspect="1"/>
          </p:cNvPicPr>
          <p:nvPr/>
        </p:nvPicPr>
        <p:blipFill rotWithShape="1">
          <a:blip r:embed="rId3"/>
          <a:srcRect l="308" t="-2931" r="16103" b="31369"/>
          <a:stretch/>
        </p:blipFill>
        <p:spPr>
          <a:xfrm>
            <a:off x="7093258" y="2076204"/>
            <a:ext cx="4838330" cy="1094806"/>
          </a:xfrm>
          <a:prstGeom prst="rect">
            <a:avLst/>
          </a:prstGeom>
        </p:spPr>
      </p:pic>
      <p:pic>
        <p:nvPicPr>
          <p:cNvPr id="17" name="Picture 16">
            <a:extLst>
              <a:ext uri="{FF2B5EF4-FFF2-40B4-BE49-F238E27FC236}">
                <a16:creationId xmlns:a16="http://schemas.microsoft.com/office/drawing/2014/main" id="{5E9079F4-8124-40BF-8CB6-E570476E7143}"/>
              </a:ext>
            </a:extLst>
          </p:cNvPr>
          <p:cNvPicPr>
            <a:picLocks noChangeAspect="1"/>
          </p:cNvPicPr>
          <p:nvPr/>
        </p:nvPicPr>
        <p:blipFill rotWithShape="1">
          <a:blip r:embed="rId3"/>
          <a:srcRect l="308" t="-2931" r="16103" b="31369"/>
          <a:stretch/>
        </p:blipFill>
        <p:spPr>
          <a:xfrm>
            <a:off x="7093258" y="3050388"/>
            <a:ext cx="4838330" cy="1094806"/>
          </a:xfrm>
          <a:prstGeom prst="rect">
            <a:avLst/>
          </a:prstGeom>
        </p:spPr>
      </p:pic>
      <p:pic>
        <p:nvPicPr>
          <p:cNvPr id="22" name="Picture 21">
            <a:extLst>
              <a:ext uri="{FF2B5EF4-FFF2-40B4-BE49-F238E27FC236}">
                <a16:creationId xmlns:a16="http://schemas.microsoft.com/office/drawing/2014/main" id="{BF0EE258-439A-4B91-952A-BEF5295F8712}"/>
              </a:ext>
            </a:extLst>
          </p:cNvPr>
          <p:cNvPicPr>
            <a:picLocks noChangeAspect="1"/>
          </p:cNvPicPr>
          <p:nvPr/>
        </p:nvPicPr>
        <p:blipFill rotWithShape="1">
          <a:blip r:embed="rId3"/>
          <a:srcRect l="308" t="-2931" r="16103" b="31369"/>
          <a:stretch/>
        </p:blipFill>
        <p:spPr>
          <a:xfrm>
            <a:off x="7093258" y="3995193"/>
            <a:ext cx="4838330" cy="1094806"/>
          </a:xfrm>
          <a:prstGeom prst="rect">
            <a:avLst/>
          </a:prstGeom>
        </p:spPr>
      </p:pic>
      <p:pic>
        <p:nvPicPr>
          <p:cNvPr id="24" name="Picture 23">
            <a:extLst>
              <a:ext uri="{FF2B5EF4-FFF2-40B4-BE49-F238E27FC236}">
                <a16:creationId xmlns:a16="http://schemas.microsoft.com/office/drawing/2014/main" id="{1CA57795-2B58-4ECB-A7A7-83FC4F50BBCD}"/>
              </a:ext>
            </a:extLst>
          </p:cNvPr>
          <p:cNvPicPr>
            <a:picLocks noChangeAspect="1"/>
          </p:cNvPicPr>
          <p:nvPr/>
        </p:nvPicPr>
        <p:blipFill rotWithShape="1">
          <a:blip r:embed="rId3"/>
          <a:srcRect l="308" t="-2931" r="16103" b="31369"/>
          <a:stretch/>
        </p:blipFill>
        <p:spPr>
          <a:xfrm>
            <a:off x="7093258" y="4969377"/>
            <a:ext cx="4838330" cy="1094806"/>
          </a:xfrm>
          <a:prstGeom prst="rect">
            <a:avLst/>
          </a:prstGeom>
        </p:spPr>
      </p:pic>
      <p:sp>
        <p:nvSpPr>
          <p:cNvPr id="19" name="TextBox 18">
            <a:extLst>
              <a:ext uri="{FF2B5EF4-FFF2-40B4-BE49-F238E27FC236}">
                <a16:creationId xmlns:a16="http://schemas.microsoft.com/office/drawing/2014/main" id="{5018DCCD-EDCD-4F5A-805A-F0C5C1154C48}"/>
              </a:ext>
            </a:extLst>
          </p:cNvPr>
          <p:cNvSpPr txBox="1"/>
          <p:nvPr/>
        </p:nvSpPr>
        <p:spPr>
          <a:xfrm>
            <a:off x="489559"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mountain is a geological landform that rises above the surrounding land.</a:t>
            </a:r>
          </a:p>
        </p:txBody>
      </p:sp>
      <p:sp>
        <p:nvSpPr>
          <p:cNvPr id="20" name="TextBox 19">
            <a:extLst>
              <a:ext uri="{FF2B5EF4-FFF2-40B4-BE49-F238E27FC236}">
                <a16:creationId xmlns:a16="http://schemas.microsoft.com/office/drawing/2014/main" id="{7F8382A0-9031-455F-8AB4-CA90F3FE1339}"/>
              </a:ext>
            </a:extLst>
          </p:cNvPr>
          <p:cNvSpPr txBox="1"/>
          <p:nvPr/>
        </p:nvSpPr>
        <p:spPr>
          <a:xfrm>
            <a:off x="567674" y="5340512"/>
            <a:ext cx="4973714"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It is amazing how different mountains can look, depending on their height and location!</a:t>
            </a:r>
          </a:p>
        </p:txBody>
      </p:sp>
      <p:sp>
        <p:nvSpPr>
          <p:cNvPr id="21" name="TextBox 20">
            <a:extLst>
              <a:ext uri="{FF2B5EF4-FFF2-40B4-BE49-F238E27FC236}">
                <a16:creationId xmlns:a16="http://schemas.microsoft.com/office/drawing/2014/main" id="{AC4B5511-1D8E-46BA-B3E3-234D82E1F417}"/>
              </a:ext>
            </a:extLst>
          </p:cNvPr>
          <p:cNvSpPr txBox="1"/>
          <p:nvPr/>
        </p:nvSpPr>
        <p:spPr>
          <a:xfrm>
            <a:off x="567675"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steep sloping sides, sharp or rounded ridges </a:t>
            </a:r>
          </a:p>
        </p:txBody>
      </p:sp>
      <p:sp>
        <p:nvSpPr>
          <p:cNvPr id="23" name="TextBox 22">
            <a:extLst>
              <a:ext uri="{FF2B5EF4-FFF2-40B4-BE49-F238E27FC236}">
                <a16:creationId xmlns:a16="http://schemas.microsoft.com/office/drawing/2014/main" id="{006A76F5-4C8C-40F4-A9D1-E7D8DBA68E32}"/>
              </a:ext>
            </a:extLst>
          </p:cNvPr>
          <p:cNvSpPr txBox="1"/>
          <p:nvPr/>
        </p:nvSpPr>
        <p:spPr>
          <a:xfrm>
            <a:off x="567675"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High point: a peak or summit. Low point: base</a:t>
            </a:r>
          </a:p>
        </p:txBody>
      </p:sp>
      <p:sp>
        <p:nvSpPr>
          <p:cNvPr id="25" name="TextBox 24">
            <a:extLst>
              <a:ext uri="{FF2B5EF4-FFF2-40B4-BE49-F238E27FC236}">
                <a16:creationId xmlns:a16="http://schemas.microsoft.com/office/drawing/2014/main" id="{796B7763-E4CB-4F35-8279-9887C81D8A20}"/>
              </a:ext>
            </a:extLst>
          </p:cNvPr>
          <p:cNvSpPr txBox="1"/>
          <p:nvPr/>
        </p:nvSpPr>
        <p:spPr>
          <a:xfrm>
            <a:off x="546899"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Generally higher then 600m or it is a hill</a:t>
            </a:r>
          </a:p>
        </p:txBody>
      </p:sp>
      <p:sp>
        <p:nvSpPr>
          <p:cNvPr id="26" name="TextBox 25">
            <a:extLst>
              <a:ext uri="{FF2B5EF4-FFF2-40B4-BE49-F238E27FC236}">
                <a16:creationId xmlns:a16="http://schemas.microsoft.com/office/drawing/2014/main" id="{DFB1B46B-BCB4-4701-90EC-2FD44F6C8289}"/>
              </a:ext>
            </a:extLst>
          </p:cNvPr>
          <p:cNvSpPr txBox="1"/>
          <p:nvPr/>
        </p:nvSpPr>
        <p:spPr>
          <a:xfrm>
            <a:off x="567674"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made from rocks and earth</a:t>
            </a:r>
          </a:p>
        </p:txBody>
      </p:sp>
      <p:pic>
        <p:nvPicPr>
          <p:cNvPr id="3" name="Picture 2">
            <a:extLst>
              <a:ext uri="{FF2B5EF4-FFF2-40B4-BE49-F238E27FC236}">
                <a16:creationId xmlns:a16="http://schemas.microsoft.com/office/drawing/2014/main" id="{D3C7E1B8-DF1D-2C19-5D15-577D12B8C995}"/>
              </a:ext>
            </a:extLst>
          </p:cNvPr>
          <p:cNvPicPr>
            <a:picLocks noChangeAspect="1"/>
          </p:cNvPicPr>
          <p:nvPr/>
        </p:nvPicPr>
        <p:blipFill>
          <a:blip r:embed="rId4"/>
          <a:stretch>
            <a:fillRect/>
          </a:stretch>
        </p:blipFill>
        <p:spPr>
          <a:xfrm>
            <a:off x="1461427" y="0"/>
            <a:ext cx="5353969" cy="6858000"/>
          </a:xfrm>
          <a:prstGeom prst="rect">
            <a:avLst/>
          </a:prstGeom>
        </p:spPr>
      </p:pic>
    </p:spTree>
    <p:extLst>
      <p:ext uri="{BB962C8B-B14F-4D97-AF65-F5344CB8AC3E}">
        <p14:creationId xmlns:p14="http://schemas.microsoft.com/office/powerpoint/2010/main" val="884540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157532" y="752635"/>
            <a:ext cx="9056194" cy="2411750"/>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The bombing of Darwin in early 1942 put an end to Colin’s further studies. This was during World War 2. After training as a radar technician, he was stationed firstly in Metung Victoria, then at Melville Island north of Darwin and later along Australia’s northern coast as a mobile radar maintenance officer. He married while on leave in early 1945.</a:t>
            </a:r>
          </a:p>
          <a:p>
            <a:pPr>
              <a:lnSpc>
                <a:spcPct val="150000"/>
              </a:lnSpc>
              <a:defRPr/>
            </a:pPr>
            <a:r>
              <a:rPr lang="en-AU" sz="1200">
                <a:solidFill>
                  <a:srgbClr val="000000"/>
                </a:solidFill>
                <a:latin typeface="Century Gothic" panose="020B0502020202020204" pitchFamily="34" charset="0"/>
              </a:rPr>
              <a:t>This text was adapted from ColinThiele.com, </a:t>
            </a:r>
            <a:r>
              <a:rPr lang="en-AU" sz="1200" i="1">
                <a:solidFill>
                  <a:srgbClr val="000000"/>
                </a:solidFill>
                <a:latin typeface="Century Gothic" panose="020B0502020202020204" pitchFamily="34" charset="0"/>
              </a:rPr>
              <a:t>Colin’s Life</a:t>
            </a:r>
            <a:r>
              <a:rPr lang="en-AU" sz="1200">
                <a:solidFill>
                  <a:srgbClr val="000000"/>
                </a:solidFill>
                <a:latin typeface="Century Gothic" panose="020B0502020202020204" pitchFamily="34" charset="0"/>
              </a:rPr>
              <a:t>, (2023). https://colinthiele.com/?page_id=302</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b="1">
                <a:solidFill>
                  <a:srgbClr val="FFFFFF"/>
                </a:solidFill>
                <a:latin typeface="Century Gothic" panose="020B0502020202020204" pitchFamily="34" charset="0"/>
              </a:rPr>
              <a:t>Why was a radar technician important in the war? </a:t>
            </a:r>
            <a:endPar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319295"/>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radar technician was important in the war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79710" y="2162655"/>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26941"/>
            <a:ext cx="1979364" cy="23146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1400">
                <a:solidFill>
                  <a:srgbClr val="000000"/>
                </a:solidFill>
                <a:latin typeface="Century Gothic" panose="020B0502020202020204" pitchFamily="34" charset="0"/>
              </a:rPr>
              <a:t>A radar technician was important in the war because </a:t>
            </a:r>
            <a:r>
              <a:rPr lang="en-AU" sz="1400" b="1">
                <a:solidFill>
                  <a:srgbClr val="000000"/>
                </a:solidFill>
                <a:latin typeface="Century Gothic" panose="020B0502020202020204" pitchFamily="34" charset="0"/>
              </a:rPr>
              <a:t>they made sure that the radars were working which meant that soldiers could be warned about enemy activity and people could be safe</a:t>
            </a:r>
            <a:r>
              <a:rPr lang="en-AU" sz="1400">
                <a:solidFill>
                  <a:srgbClr val="000000"/>
                </a:solidFill>
                <a:latin typeface="Century Gothic" panose="020B0502020202020204" pitchFamily="34" charset="0"/>
              </a:rPr>
              <a:t>.</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729EFC36-F8C3-2553-5CF5-64BA19C5AB0C}"/>
              </a:ext>
            </a:extLst>
          </p:cNvPr>
          <p:cNvSpPr txBox="1"/>
          <p:nvPr/>
        </p:nvSpPr>
        <p:spPr>
          <a:xfrm>
            <a:off x="157532" y="3279797"/>
            <a:ext cx="7222982" cy="340984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What was a radar technician?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During World War II, a radar technician played a </a:t>
            </a:r>
            <a:r>
              <a:rPr lang="en-AU" b="1">
                <a:solidFill>
                  <a:srgbClr val="000000"/>
                </a:solidFill>
                <a:latin typeface="Century Gothic" panose="020B0502020202020204" pitchFamily="34" charset="0"/>
              </a:rPr>
              <a:t>crucial</a:t>
            </a:r>
            <a:r>
              <a:rPr lang="en-AU">
                <a:solidFill>
                  <a:srgbClr val="000000"/>
                </a:solidFill>
                <a:latin typeface="Century Gothic" panose="020B0502020202020204" pitchFamily="34" charset="0"/>
              </a:rPr>
              <a:t> role in helping keep people safe. A radar is a device that can detect things far away, like airplanes or ships. The radar technician was the person who made sure these machines worked perfectly. They fixed and </a:t>
            </a:r>
            <a:r>
              <a:rPr lang="en-AU" b="1">
                <a:solidFill>
                  <a:srgbClr val="000000"/>
                </a:solidFill>
                <a:latin typeface="Century Gothic" panose="020B0502020202020204" pitchFamily="34" charset="0"/>
              </a:rPr>
              <a:t>maintain</a:t>
            </a:r>
            <a:r>
              <a:rPr lang="en-AU">
                <a:solidFill>
                  <a:srgbClr val="000000"/>
                </a:solidFill>
                <a:latin typeface="Century Gothic" panose="020B0502020202020204" pitchFamily="34" charset="0"/>
              </a:rPr>
              <a:t>ed the radar machines so that they could warn soldiers if enemy planes or ships were approaching. This helped protect towns and cities from surprise attacks.</a:t>
            </a:r>
          </a:p>
        </p:txBody>
      </p:sp>
      <p:pic>
        <p:nvPicPr>
          <p:cNvPr id="2050" name="Picture 2" descr="World War II Technology that Changed Warfare - Radar and Bombsights">
            <a:extLst>
              <a:ext uri="{FF2B5EF4-FFF2-40B4-BE49-F238E27FC236}">
                <a16:creationId xmlns:a16="http://schemas.microsoft.com/office/drawing/2014/main" id="{3A182B2F-95E5-6FEB-6045-8D86D89400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6325" y="3279797"/>
            <a:ext cx="2190750" cy="209550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325237BB-AFC3-2020-5DE0-B4CDBA78E320}"/>
              </a:ext>
            </a:extLst>
          </p:cNvPr>
          <p:cNvSpPr txBox="1"/>
          <p:nvPr/>
        </p:nvSpPr>
        <p:spPr>
          <a:xfrm>
            <a:off x="7348262" y="5467945"/>
            <a:ext cx="2426876" cy="338554"/>
          </a:xfrm>
          <a:prstGeom prst="rect">
            <a:avLst/>
          </a:prstGeom>
          <a:noFill/>
        </p:spPr>
        <p:txBody>
          <a:bodyPr wrap="square">
            <a:spAutoFit/>
          </a:bodyPr>
          <a:lstStyle/>
          <a:p>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radar in World War 2</a:t>
            </a:r>
            <a:endParaRPr lang="en-AU" sz="1600"/>
          </a:p>
        </p:txBody>
      </p:sp>
      <p:sp>
        <p:nvSpPr>
          <p:cNvPr id="11" name="Rectangle 10">
            <a:extLst>
              <a:ext uri="{FF2B5EF4-FFF2-40B4-BE49-F238E27FC236}">
                <a16:creationId xmlns:a16="http://schemas.microsoft.com/office/drawing/2014/main" id="{4CBBE9B1-4E40-138A-7B1F-037AF0CD7DF2}"/>
              </a:ext>
            </a:extLst>
          </p:cNvPr>
          <p:cNvSpPr/>
          <p:nvPr/>
        </p:nvSpPr>
        <p:spPr>
          <a:xfrm>
            <a:off x="9742886" y="5260826"/>
            <a:ext cx="2547366" cy="15901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crucial</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lang="en-GB" sz="1400">
                <a:solidFill>
                  <a:srgbClr val="000000"/>
                </a:solidFill>
                <a:latin typeface="Century Gothic" panose="020B0502020202020204" pitchFamily="34" charset="0"/>
                <a:ea typeface="Segoe UI Symbol" panose="020B0502040204020203" pitchFamily="34" charset="0"/>
                <a:cs typeface="Times" charset="0"/>
              </a:rPr>
              <a:t>adjective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of great importance</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maintain</a:t>
            </a:r>
            <a:r>
              <a:rPr lang="en-AU" sz="1400">
                <a:solidFill>
                  <a:srgbClr val="000000"/>
                </a:solidFill>
                <a:latin typeface="Century Gothic" panose="020B0502020202020204" pitchFamily="34" charset="0"/>
                <a:ea typeface="Segoe UI Symbol" panose="020B0502040204020203" pitchFamily="34" charset="0"/>
                <a:cs typeface="Times" charset="0"/>
              </a:rPr>
              <a:t> (verb) allow something to continue like normal</a:t>
            </a:r>
            <a:endPar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1000644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3</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7</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What are the key events in this chapter?</a:t>
            </a:r>
          </a:p>
        </p:txBody>
      </p:sp>
      <p:sp>
        <p:nvSpPr>
          <p:cNvPr id="2" name="TextBox 1">
            <a:extLst>
              <a:ext uri="{FF2B5EF4-FFF2-40B4-BE49-F238E27FC236}">
                <a16:creationId xmlns:a16="http://schemas.microsoft.com/office/drawing/2014/main" id="{B83128CF-B559-940C-29EB-7595B770ECF9}"/>
              </a:ext>
            </a:extLst>
          </p:cNvPr>
          <p:cNvSpPr txBox="1"/>
          <p:nvPr/>
        </p:nvSpPr>
        <p:spPr>
          <a:xfrm>
            <a:off x="1061085" y="3255505"/>
            <a:ext cx="9705393" cy="876522"/>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all of Chapter 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Pages 24 - 28</a:t>
            </a:r>
          </a:p>
        </p:txBody>
      </p:sp>
    </p:spTree>
    <p:extLst>
      <p:ext uri="{BB962C8B-B14F-4D97-AF65-F5344CB8AC3E}">
        <p14:creationId xmlns:p14="http://schemas.microsoft.com/office/powerpoint/2010/main" val="1613072648"/>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p>
        </p:txBody>
      </p:sp>
      <p:sp>
        <p:nvSpPr>
          <p:cNvPr id="8" name="Oval 7">
            <a:extLst>
              <a:ext uri="{FF2B5EF4-FFF2-40B4-BE49-F238E27FC236}">
                <a16:creationId xmlns:a16="http://schemas.microsoft.com/office/drawing/2014/main" id="{B98861DE-21C5-48D4-811E-738555D6F960}"/>
              </a:ext>
            </a:extLst>
          </p:cNvPr>
          <p:cNvSpPr/>
          <p:nvPr/>
        </p:nvSpPr>
        <p:spPr>
          <a:xfrm>
            <a:off x="5336687" y="429760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5849252" y="4384373"/>
            <a:ext cx="2540603" cy="1122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4502678" y="429760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368447"/>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stare in an angry or fierce way (verb)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722433"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glare: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580988811"/>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glare</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glare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3074" name="Picture 2" descr="Science Confirms Looking Angry Gets People To Do What You Want | HuffPost  Life">
            <a:extLst>
              <a:ext uri="{FF2B5EF4-FFF2-40B4-BE49-F238E27FC236}">
                <a16:creationId xmlns:a16="http://schemas.microsoft.com/office/drawing/2014/main" id="{EA6E3EB3-BA90-8D5E-AE15-AB18FF3388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8313" y="2100593"/>
            <a:ext cx="5313626" cy="265681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e Secret Laid-Back, Always-Happy Guy Knows That You Don't">
            <a:extLst>
              <a:ext uri="{FF2B5EF4-FFF2-40B4-BE49-F238E27FC236}">
                <a16:creationId xmlns:a16="http://schemas.microsoft.com/office/drawing/2014/main" id="{9BD4C256-EF82-0665-68E7-C5E16F0C02D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02286" y="1798740"/>
            <a:ext cx="4884122" cy="32501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208372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glare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2050" name="Picture 2" descr="Young Boy Glaring Stock Photo, Picture and Royalty Free Image. Image  12592956.">
            <a:extLst>
              <a:ext uri="{FF2B5EF4-FFF2-40B4-BE49-F238E27FC236}">
                <a16:creationId xmlns:a16="http://schemas.microsoft.com/office/drawing/2014/main" id="{9C1E4195-05A4-EC48-E8F7-252CF36A6D7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68859" y="2312280"/>
            <a:ext cx="4920515" cy="3277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016136"/>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4510872"/>
            <a:ext cx="106241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When Tim’s mother told him to finish his vegetables, he tried to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glare</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the broccoli on his plate.</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1660990"/>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cat </a:t>
            </a:r>
            <a:r>
              <a:rPr lang="en-AU" sz="3600">
                <a:solidFill>
                  <a:srgbClr val="C00000"/>
                </a:solidFill>
                <a:latin typeface="Century Gothic" panose="020B0502020202020204" pitchFamily="34" charset="0"/>
                <a:cs typeface="Manjari" panose="02000503000000000000" pitchFamily="2" charset="0"/>
              </a:rPr>
              <a:t>glared </a:t>
            </a:r>
            <a:r>
              <a:rPr lang="en-AU" sz="3600">
                <a:solidFill>
                  <a:srgbClr val="003A47"/>
                </a:solidFill>
                <a:latin typeface="Century Gothic" panose="020B0502020202020204" pitchFamily="34" charset="0"/>
                <a:cs typeface="Manjari" panose="02000503000000000000" pitchFamily="2" charset="0"/>
              </a:rPr>
              <a:t>at the bird outside the window, wishing it could go outside and play.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3085931"/>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teacher </a:t>
            </a:r>
            <a:r>
              <a:rPr lang="en-AU" sz="3600">
                <a:solidFill>
                  <a:srgbClr val="C00000"/>
                </a:solidFill>
                <a:latin typeface="Century Gothic" panose="020B0502020202020204" pitchFamily="34" charset="0"/>
                <a:cs typeface="Manjari" panose="02000503000000000000" pitchFamily="2" charset="0"/>
              </a:rPr>
              <a:t>glared </a:t>
            </a:r>
            <a:r>
              <a:rPr lang="en-AU" sz="3600">
                <a:solidFill>
                  <a:srgbClr val="003A47"/>
                </a:solidFill>
                <a:latin typeface="Century Gothic" panose="020B0502020202020204" pitchFamily="34" charset="0"/>
                <a:cs typeface="Manjari" panose="02000503000000000000" pitchFamily="2" charset="0"/>
              </a:rPr>
              <a:t>at the noisy students, reminding them to keep the classroom quiet.</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80194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glare</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1026" name="Picture 2" descr="Skeptical disbelieving senior man glaring Stock Photo | Adobe Stock">
            <a:extLst>
              <a:ext uri="{FF2B5EF4-FFF2-40B4-BE49-F238E27FC236}">
                <a16:creationId xmlns:a16="http://schemas.microsoft.com/office/drawing/2014/main" id="{148CEEB6-820B-B13C-2469-5AE453F1EBA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4328" y="881860"/>
            <a:ext cx="3232588" cy="21561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rgument, angry, upset, mad, woman, glare, fight, couple - MeetMindful | A  Fuller Life Together">
            <a:extLst>
              <a:ext uri="{FF2B5EF4-FFF2-40B4-BE49-F238E27FC236}">
                <a16:creationId xmlns:a16="http://schemas.microsoft.com/office/drawing/2014/main" id="{9F35A76E-4BD5-27FB-127D-F6B1A123A3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68657" y="3818758"/>
            <a:ext cx="3040801" cy="21691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Nonverbal Signs of Aggression - Video &amp; Lesson Transcript | Study.com">
            <a:extLst>
              <a:ext uri="{FF2B5EF4-FFF2-40B4-BE49-F238E27FC236}">
                <a16:creationId xmlns:a16="http://schemas.microsoft.com/office/drawing/2014/main" id="{2EE73517-7264-0806-A8F2-ED5245BBBBB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24328" y="3976856"/>
            <a:ext cx="3314625" cy="186360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The Top Five Stress Triggers for Guys - Sauk Prairie Healthcare">
            <a:extLst>
              <a:ext uri="{FF2B5EF4-FFF2-40B4-BE49-F238E27FC236}">
                <a16:creationId xmlns:a16="http://schemas.microsoft.com/office/drawing/2014/main" id="{8579EE67-9E74-E825-67DA-9474D4D431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01659" y="1134969"/>
            <a:ext cx="3374796" cy="1687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52689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glare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95552"/>
            <a:ext cx="1979364" cy="551090"/>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endPar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994768"/>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Once he finished all his chores, Pat had a big </a:t>
            </a:r>
            <a:r>
              <a:rPr lang="en-AU" sz="2800">
                <a:solidFill>
                  <a:srgbClr val="C00000"/>
                </a:solidFill>
                <a:latin typeface="Century Gothic" panose="020B0502020202020204" pitchFamily="34" charset="0"/>
              </a:rPr>
              <a:t>glare</a:t>
            </a:r>
            <a:r>
              <a:rPr lang="en-AU" sz="2800">
                <a:solidFill>
                  <a:srgbClr val="000000"/>
                </a:solidFill>
                <a:latin typeface="Century Gothic" panose="020B0502020202020204" pitchFamily="34" charset="0"/>
              </a:rPr>
              <a:t> of happiness on his fact.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8" name="TextBox 17"/>
          <p:cNvSpPr txBox="1"/>
          <p:nvPr/>
        </p:nvSpPr>
        <p:spPr>
          <a:xfrm>
            <a:off x="1894967" y="3361516"/>
            <a:ext cx="92569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When the dog chewed up his favourite book, Alex couldn't help but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glare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the mischievous pup.</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82249" y="5176390"/>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Jake tried to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glare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his little sister when she took his toy, but he couldn't stay mad for long.</a:t>
            </a:r>
          </a:p>
        </p:txBody>
      </p:sp>
    </p:spTree>
    <p:extLst>
      <p:ext uri="{BB962C8B-B14F-4D97-AF65-F5344CB8AC3E}">
        <p14:creationId xmlns:p14="http://schemas.microsoft.com/office/powerpoint/2010/main" val="421684987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94625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Verb</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stare at in an angry or fierce way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46864" y="3235159"/>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stare angrily, scowl</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402727" y="2447220"/>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p>
        </p:txBody>
      </p:sp>
      <p:sp>
        <p:nvSpPr>
          <p:cNvPr id="19" name="TextBox 18">
            <a:extLst>
              <a:ext uri="{FF2B5EF4-FFF2-40B4-BE49-F238E27FC236}">
                <a16:creationId xmlns:a16="http://schemas.microsoft.com/office/drawing/2014/main" id="{9E543EBE-8277-4ABF-8066-32517555B6C0}"/>
              </a:ext>
            </a:extLst>
          </p:cNvPr>
          <p:cNvSpPr txBox="1"/>
          <p:nvPr/>
        </p:nvSpPr>
        <p:spPr>
          <a:xfrm>
            <a:off x="7331973" y="3806434"/>
            <a:ext cx="2175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late 13c. "to shine brightly"</a:t>
            </a:r>
          </a:p>
        </p:txBody>
      </p:sp>
      <p:sp>
        <p:nvSpPr>
          <p:cNvPr id="21" name="Arrow: Down 20">
            <a:extLst>
              <a:ext uri="{FF2B5EF4-FFF2-40B4-BE49-F238E27FC236}">
                <a16:creationId xmlns:a16="http://schemas.microsoft.com/office/drawing/2014/main" id="{F39D9390-E0F0-4952-BAD5-29F5DBD5EE91}"/>
              </a:ext>
            </a:extLst>
          </p:cNvPr>
          <p:cNvSpPr/>
          <p:nvPr/>
        </p:nvSpPr>
        <p:spPr>
          <a:xfrm>
            <a:off x="8242493" y="3360051"/>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glare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69264CD0-B0E6-9270-E4C1-11B4521A4224}"/>
              </a:ext>
            </a:extLst>
          </p:cNvPr>
          <p:cNvPicPr>
            <a:picLocks noChangeAspect="1"/>
          </p:cNvPicPr>
          <p:nvPr/>
        </p:nvPicPr>
        <p:blipFill>
          <a:blip r:embed="rId5"/>
          <a:stretch>
            <a:fillRect/>
          </a:stretch>
        </p:blipFill>
        <p:spPr>
          <a:xfrm>
            <a:off x="288075" y="910796"/>
            <a:ext cx="4568154" cy="2408501"/>
          </a:xfrm>
          <a:prstGeom prst="rect">
            <a:avLst/>
          </a:prstGeom>
        </p:spPr>
      </p:pic>
    </p:spTree>
    <p:extLst>
      <p:ext uri="{BB962C8B-B14F-4D97-AF65-F5344CB8AC3E}">
        <p14:creationId xmlns:p14="http://schemas.microsoft.com/office/powerpoint/2010/main" val="1280387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3214168"/>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because Hide-Away told him to look for them.</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hiding in the humpy.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after some young men had caused destruction in the sanctuary.</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when they got back after one of their trips to town.</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433247" y="988335"/>
            <a:ext cx="7144385"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Storm Boy found the three orphaned pelicans...</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Storm Boy found the three orphaned pelicans after some young men had caused destruction in the sanctuary.</a:t>
            </a:r>
          </a:p>
        </p:txBody>
      </p:sp>
    </p:spTree>
    <p:extLst>
      <p:ext uri="{BB962C8B-B14F-4D97-AF65-F5344CB8AC3E}">
        <p14:creationId xmlns:p14="http://schemas.microsoft.com/office/powerpoint/2010/main" val="3057805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255756" y="974358"/>
            <a:ext cx="6872832" cy="3565913"/>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After the war</a:t>
            </a: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After returning from the war, Colin resumed his teaching career. He taught at secondary schools and universities, becoming a vice-principal and principal over this time. Whilst he was teaching, Colin wrote stories and poetry. Once he retired, he became a full-time writer. Colin died on 4</a:t>
            </a:r>
            <a:r>
              <a:rPr lang="en-AU" baseline="30000">
                <a:solidFill>
                  <a:srgbClr val="000000"/>
                </a:solidFill>
                <a:latin typeface="Century Gothic" panose="020B0502020202020204" pitchFamily="34" charset="0"/>
              </a:rPr>
              <a:t>th</a:t>
            </a:r>
            <a:r>
              <a:rPr lang="en-AU">
                <a:solidFill>
                  <a:srgbClr val="000000"/>
                </a:solidFill>
                <a:latin typeface="Century Gothic" panose="020B0502020202020204" pitchFamily="34" charset="0"/>
              </a:rPr>
              <a:t> September 2006.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text was adapted from ColinThiele.com, </a:t>
            </a:r>
            <a:r>
              <a:rPr kumimoji="0" lang="en-AU" sz="12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Colin’s Life</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(2023). https://colinthiele.com/?page_id=302</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In what year </a:t>
            </a:r>
            <a:r>
              <a:rPr lang="en-AU" sz="1200" b="1">
                <a:solidFill>
                  <a:srgbClr val="FFFFFF"/>
                </a:solidFill>
                <a:latin typeface="Century Gothic" panose="020B0502020202020204" pitchFamily="34" charset="0"/>
              </a:rPr>
              <a:t>did Colin Thiele write Storm Boy?</a:t>
            </a:r>
            <a:endPar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83902"/>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Colin Thiele wrote Storm Boy in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734691"/>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968691"/>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r>
              <a:rPr lang="en-AU" sz="1400">
                <a:solidFill>
                  <a:srgbClr val="000000"/>
                </a:solidFill>
                <a:latin typeface="Century Gothic" panose="020B0502020202020204" pitchFamily="34" charset="0"/>
              </a:rPr>
              <a:t>Colin Thiele wrote Storm Boy in </a:t>
            </a:r>
            <a:r>
              <a:rPr lang="en-AU" sz="1400" b="1">
                <a:solidFill>
                  <a:srgbClr val="000000"/>
                </a:solidFill>
                <a:latin typeface="Century Gothic" panose="020B0502020202020204" pitchFamily="34" charset="0"/>
              </a:rPr>
              <a:t>1963</a:t>
            </a:r>
            <a:r>
              <a:rPr lang="en-AU" sz="1400">
                <a:solidFill>
                  <a:srgbClr val="000000"/>
                </a:solidFill>
                <a:latin typeface="Century Gothic" panose="020B0502020202020204" pitchFamily="34" charset="0"/>
              </a:rPr>
              <a:t>.</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7" name="Picture 6">
            <a:extLst>
              <a:ext uri="{FF2B5EF4-FFF2-40B4-BE49-F238E27FC236}">
                <a16:creationId xmlns:a16="http://schemas.microsoft.com/office/drawing/2014/main" id="{4D923A4C-22D6-EBB7-4E57-2E745CC4F674}"/>
              </a:ext>
            </a:extLst>
          </p:cNvPr>
          <p:cNvPicPr>
            <a:picLocks noChangeAspect="1"/>
          </p:cNvPicPr>
          <p:nvPr/>
        </p:nvPicPr>
        <p:blipFill>
          <a:blip r:embed="rId6"/>
          <a:stretch>
            <a:fillRect/>
          </a:stretch>
        </p:blipFill>
        <p:spPr>
          <a:xfrm>
            <a:off x="7387211" y="3976802"/>
            <a:ext cx="1827212" cy="2718059"/>
          </a:xfrm>
          <a:prstGeom prst="rect">
            <a:avLst/>
          </a:prstGeom>
        </p:spPr>
      </p:pic>
      <p:pic>
        <p:nvPicPr>
          <p:cNvPr id="4104" name="Picture 8">
            <a:extLst>
              <a:ext uri="{FF2B5EF4-FFF2-40B4-BE49-F238E27FC236}">
                <a16:creationId xmlns:a16="http://schemas.microsoft.com/office/drawing/2014/main" id="{70AFB937-884B-C9F0-CE6C-825EF4A475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87211" y="742237"/>
            <a:ext cx="2105025" cy="28575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BD98EF6-39AC-B3FA-9E10-1D1E7B652B77}"/>
              </a:ext>
            </a:extLst>
          </p:cNvPr>
          <p:cNvPicPr>
            <a:picLocks noChangeAspect="1"/>
          </p:cNvPicPr>
          <p:nvPr/>
        </p:nvPicPr>
        <p:blipFill>
          <a:blip r:embed="rId8"/>
          <a:stretch>
            <a:fillRect/>
          </a:stretch>
        </p:blipFill>
        <p:spPr>
          <a:xfrm>
            <a:off x="9644634" y="3976802"/>
            <a:ext cx="2010427" cy="2718059"/>
          </a:xfrm>
          <a:prstGeom prst="rect">
            <a:avLst/>
          </a:prstGeom>
        </p:spPr>
      </p:pic>
      <p:sp>
        <p:nvSpPr>
          <p:cNvPr id="10" name="TextBox 9">
            <a:extLst>
              <a:ext uri="{FF2B5EF4-FFF2-40B4-BE49-F238E27FC236}">
                <a16:creationId xmlns:a16="http://schemas.microsoft.com/office/drawing/2014/main" id="{2C40C20D-8F20-6CAE-6D1A-6172DFBE7522}"/>
              </a:ext>
            </a:extLst>
          </p:cNvPr>
          <p:cNvSpPr txBox="1"/>
          <p:nvPr/>
        </p:nvSpPr>
        <p:spPr>
          <a:xfrm>
            <a:off x="255756" y="4781520"/>
            <a:ext cx="6872832" cy="174785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When was Storm Boy written?</a:t>
            </a: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Colin wrote Storm Boy in 1963. It has since won numerous awards and accolades. It has also been made into 2 movies and a play. </a:t>
            </a:r>
          </a:p>
        </p:txBody>
      </p:sp>
    </p:spTree>
    <p:extLst>
      <p:ext uri="{BB962C8B-B14F-4D97-AF65-F5344CB8AC3E}">
        <p14:creationId xmlns:p14="http://schemas.microsoft.com/office/powerpoint/2010/main" val="3979889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93150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other pelicans picked on him.</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Fingerbone Bill and Hide-Away told Storm Boy he couldn’t stay.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took him to the vet.</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took extra special care of him</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287844" y="983789"/>
            <a:ext cx="7567586"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400" b="1" kern="0">
                <a:solidFill>
                  <a:srgbClr val="000000"/>
                </a:solidFill>
                <a:latin typeface="Century Gothic" panose="020B0502020202020204" pitchFamily="34" charset="0"/>
              </a:rPr>
              <a:t>One of the pelicans was weaker than the rest so... </a:t>
            </a:r>
            <a:endPar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One of the pelicans was weaker than the rest so Storm Boy took extra special care of him</a:t>
            </a:r>
            <a:r>
              <a:rPr lang="en-AU" sz="2400" kern="0">
                <a:solidFill>
                  <a:srgbClr val="000000"/>
                </a:solidFill>
                <a:latin typeface="Century Gothic" panose="020B0502020202020204" pitchFamily="34" charset="0"/>
              </a:rPr>
              <a:t>.</a:t>
            </a:r>
            <a:endParaRPr lang="en-AU" sz="2400" b="1" kern="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224003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175717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44318" y="1685735"/>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34288" y="2389638"/>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34288" y="3170637"/>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34288" y="3951636"/>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pelicans look to him for food.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is older than them.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mn-ea"/>
                <a:cs typeface="Arial"/>
                <a:sym typeface="Century Gothic"/>
              </a:rPr>
              <a:t>Storm Boy gives him that name.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Fingerbone Bill gives him that name</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091773" y="1020397"/>
            <a:ext cx="9532235"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Hide-Away refers to himself as Grandfather Pelican because ...</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Hide-Away refers to himself as Grandfather Pelican because the pelicans look to him for food.</a:t>
            </a:r>
            <a:endPar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829523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492706" y="2396672"/>
            <a:ext cx="8726708" cy="3785611"/>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Shooters were welcome at the sanctuary.</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and Fingerbone Bill hated the shooters.</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Boy feed Mr Percival using a bottle</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Peep is the name</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Storm Boy gives to a pelican.</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Storm Boy names the three pelicans Mr Proud, Mr Ponder and Mr Percival.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10402809" y="2396672"/>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9356032" y="3127060"/>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9359750" y="385950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10402809" y="4538128"/>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9408352" y="5322330"/>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7480095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941614" y="2330901"/>
            <a:ext cx="7559143" cy="2479048"/>
          </a:xfrm>
        </p:spPr>
        <p:txBody>
          <a:bodyPr>
            <a:normAutofit fontScale="90000"/>
          </a:bodyPr>
          <a:lstStyle/>
          <a:p>
            <a:pPr>
              <a:lnSpc>
                <a:spcPct val="150000"/>
              </a:lnSpc>
            </a:pPr>
            <a:r>
              <a:rPr lang="en-AU" sz="4000" b="0">
                <a:latin typeface="Century Gothic" panose="020B0502020202020204" pitchFamily="34" charset="0"/>
              </a:rPr>
              <a:t>I can identify the important events in this chapter and describe them in my own words.</a:t>
            </a:r>
          </a:p>
        </p:txBody>
      </p:sp>
      <p:sp>
        <p:nvSpPr>
          <p:cNvPr id="4" name="TextBox 3">
            <a:extLst>
              <a:ext uri="{FF2B5EF4-FFF2-40B4-BE49-F238E27FC236}">
                <a16:creationId xmlns:a16="http://schemas.microsoft.com/office/drawing/2014/main" id="{31F75A9E-1355-3D23-2FEA-9D14EBA3CBED}"/>
              </a:ext>
            </a:extLst>
          </p:cNvPr>
          <p:cNvSpPr txBox="1"/>
          <p:nvPr/>
        </p:nvSpPr>
        <p:spPr>
          <a:xfrm>
            <a:off x="838200" y="5205603"/>
            <a:ext cx="9705393" cy="876522"/>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all of Chapter 3</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Pages 24 - 28</a:t>
            </a:r>
          </a:p>
        </p:txBody>
      </p:sp>
    </p:spTree>
    <p:extLst>
      <p:ext uri="{BB962C8B-B14F-4D97-AF65-F5344CB8AC3E}">
        <p14:creationId xmlns:p14="http://schemas.microsoft.com/office/powerpoint/2010/main" val="61598965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24</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4086612" cy="31700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a:spcAft>
                <a:spcPts val="800"/>
              </a:spcAf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bold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having a strong, clear appearance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creel</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large baskets used for holding fish </a:t>
            </a:r>
            <a:r>
              <a:rPr kumimoji="0" lang="en-AU" sz="1800" b="0" i="1"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Times" charset="0"/>
              </a:rPr>
              <a:t>In </a:t>
            </a:r>
            <a:r>
              <a:rPr kumimoji="0" lang="en-AU" sz="1800" b="0" i="1" u="none" strike="noStrike" kern="1200" cap="none" spc="0" normalizeH="0" baseline="0" noProof="0" err="1">
                <a:ln>
                  <a:noFill/>
                </a:ln>
                <a:solidFill>
                  <a:srgbClr val="FF0000"/>
                </a:solidFill>
                <a:effectLst/>
                <a:uLnTx/>
                <a:uFillTx/>
                <a:latin typeface="Century Gothic" panose="020B0502020202020204" pitchFamily="34" charset="0"/>
                <a:ea typeface="Segoe UI Symbol" panose="020B0502040204020203" pitchFamily="34" charset="0"/>
                <a:cs typeface="Times" charset="0"/>
              </a:rPr>
              <a:t>thi</a:t>
            </a:r>
            <a:r>
              <a:rPr lang="en-AU" i="1">
                <a:solidFill>
                  <a:srgbClr val="FF0000"/>
                </a:solidFill>
                <a:latin typeface="Century Gothic" panose="020B0502020202020204" pitchFamily="34" charset="0"/>
                <a:ea typeface="Segoe UI Symbol" panose="020B0502040204020203" pitchFamily="34" charset="0"/>
                <a:cs typeface="Times" charset="0"/>
              </a:rPr>
              <a:t>s case, the creel is referring to the pouch of the </a:t>
            </a:r>
            <a:r>
              <a:rPr lang="en-AU" i="1" err="1">
                <a:solidFill>
                  <a:srgbClr val="FF0000"/>
                </a:solidFill>
                <a:latin typeface="Century Gothic" panose="020B0502020202020204" pitchFamily="34" charset="0"/>
                <a:ea typeface="Segoe UI Symbol" panose="020B0502040204020203" pitchFamily="34" charset="0"/>
                <a:cs typeface="Times" charset="0"/>
              </a:rPr>
              <a:t>pelician</a:t>
            </a:r>
            <a:endParaRPr kumimoji="0" lang="en-GB" sz="1800" b="0" i="0"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dignified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having or showing a serious manner that is worthy of respect.</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the author has described the pelican’s wings as ‘bold’?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97833"/>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I think the author described the pelican’s wings as bold because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806405"/>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described the pelican’s wings as bold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shows that the pelicans are getting stronger and healthier.</a:t>
            </a:r>
          </a:p>
        </p:txBody>
      </p:sp>
    </p:spTree>
    <p:extLst>
      <p:ext uri="{BB962C8B-B14F-4D97-AF65-F5344CB8AC3E}">
        <p14:creationId xmlns:p14="http://schemas.microsoft.com/office/powerpoint/2010/main" val="755907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25</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4470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disapproval</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having a negative opinion of someone or something</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grumbled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complain about something in a bad-tempered way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sternly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doing something in a way that shows you expect somebody to obey you</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does ‘the three gentlemen standing there on parade’ mean? Why did the author use this description?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79533"/>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means _____. I think the author used this description because 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818202"/>
            <a:ext cx="1979364" cy="2120750"/>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Thi</a:t>
            </a:r>
            <a:r>
              <a:rPr lang="en-AU" sz="1400">
                <a:solidFill>
                  <a:srgbClr val="000000"/>
                </a:solidFill>
                <a:latin typeface="Century Gothic" panose="020B0502020202020204" pitchFamily="34" charset="0"/>
              </a:rPr>
              <a:t>s means </a:t>
            </a:r>
            <a:r>
              <a:rPr kumimoji="0" lang="en-AU" sz="14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tha</a:t>
            </a:r>
            <a:r>
              <a:rPr lang="en-AU" sz="1400" b="1">
                <a:solidFill>
                  <a:srgbClr val="000000"/>
                </a:solidFill>
                <a:latin typeface="Century Gothic" panose="020B0502020202020204" pitchFamily="34" charset="0"/>
              </a:rPr>
              <a:t>t the pelicans think they are very important. </a:t>
            </a:r>
            <a:r>
              <a:rPr lang="en-AU" sz="1400">
                <a:solidFill>
                  <a:srgbClr val="000000"/>
                </a:solidFill>
                <a:latin typeface="Century Gothic" panose="020B0502020202020204" pitchFamily="34" charset="0"/>
              </a:rPr>
              <a:t>I think the author used this description because </a:t>
            </a:r>
            <a:r>
              <a:rPr lang="en-AU" sz="1400" b="1">
                <a:solidFill>
                  <a:srgbClr val="000000"/>
                </a:solidFill>
                <a:latin typeface="Century Gothic" panose="020B0502020202020204" pitchFamily="34" charset="0"/>
              </a:rPr>
              <a:t>it makes the pelicans sound like they are respectable and dignified.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 Placeholder 1">
            <a:extLst>
              <a:ext uri="{FF2B5EF4-FFF2-40B4-BE49-F238E27FC236}">
                <a16:creationId xmlns:a16="http://schemas.microsoft.com/office/drawing/2014/main" id="{81693744-B333-F654-D19C-F0CD1636B284}"/>
              </a:ext>
            </a:extLst>
          </p:cNvPr>
          <p:cNvSpPr txBox="1">
            <a:spLocks/>
          </p:cNvSpPr>
          <p:nvPr/>
        </p:nvSpPr>
        <p:spPr>
          <a:xfrm>
            <a:off x="10212636" y="5203633"/>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2340274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26</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glared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stare at in an angry or fierce way</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offended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annoyed or insulted, had their feelings hurt</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Storm Boy was ‘hanging his head’. Why do you think the author used this description</a:t>
            </a:r>
            <a:r>
              <a:rPr lang="en-AU" sz="1200">
                <a:solidFill>
                  <a:srgbClr val="FFFFFF"/>
                </a:solidFill>
                <a:latin typeface="Century Gothic" panose="020B0502020202020204" pitchFamily="34" charset="0"/>
              </a:rPr>
              <a:t>?</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54372"/>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used this description because 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321326"/>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used this description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shows that Storm</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Boy is sad about the pelicans leaving, but knows that he must listen to his father. He feels a bit helpless.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39B0A5F3-16AB-2C60-62BC-CFEBA52EA094}"/>
              </a:ext>
            </a:extLst>
          </p:cNvPr>
          <p:cNvSpPr txBox="1"/>
          <p:nvPr/>
        </p:nvSpPr>
        <p:spPr>
          <a:xfrm>
            <a:off x="639425" y="5926075"/>
            <a:ext cx="2881884"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Basket made out of wicker</a:t>
            </a:r>
          </a:p>
        </p:txBody>
      </p:sp>
      <p:pic>
        <p:nvPicPr>
          <p:cNvPr id="4098" name="Picture 2" descr="Wicker Fish Basket - Etsy Australia">
            <a:extLst>
              <a:ext uri="{FF2B5EF4-FFF2-40B4-BE49-F238E27FC236}">
                <a16:creationId xmlns:a16="http://schemas.microsoft.com/office/drawing/2014/main" id="{7697A99B-5A85-0184-8E98-5D53864EF4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351" y="3331111"/>
            <a:ext cx="3288033" cy="246285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7858CEE0-7211-850E-BA1A-C8ACCACE8218}"/>
              </a:ext>
            </a:extLst>
          </p:cNvPr>
          <p:cNvSpPr txBox="1">
            <a:spLocks/>
          </p:cNvSpPr>
          <p:nvPr/>
        </p:nvSpPr>
        <p:spPr>
          <a:xfrm>
            <a:off x="10112634" y="5974106"/>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1687907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27</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7489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arc</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part of a curve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Why do you think Hide-Away let Storm Boy hold Mr Percival?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338971"/>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let Storm Boy </a:t>
            </a:r>
            <a:r>
              <a:rPr lang="en-AU" sz="1400">
                <a:solidFill>
                  <a:srgbClr val="000000"/>
                </a:solidFill>
                <a:latin typeface="Century Gothic" panose="020B0502020202020204" pitchFamily="34" charset="0"/>
              </a:rPr>
              <a:t>hold Mr Percival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50622"/>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Hide-Away let Storm Boy hold Mr Percival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knew</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that Mr Percival wouldn’t try to fly away because he loved Storm Boy.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Why was Mr Percival Storm Boy’s favourite?</a:t>
            </a:r>
            <a:endParaRPr kumimoji="0" lang="en-AU" sz="1200" b="0" i="0" u="none" strike="noStrike" kern="1200" cap="none" spc="0" normalizeH="0" baseline="0" noProof="0">
              <a:ln>
                <a:noFill/>
              </a:ln>
              <a:solidFill>
                <a:srgbClr val="FFFFFF"/>
              </a:solidFill>
              <a:effectLst/>
              <a:highlight>
                <a:srgbClr val="FFFF00"/>
              </a:highlight>
              <a:uLnTx/>
              <a:uFillTx/>
              <a:latin typeface="Century Gothic" panose="020B0502020202020204" pitchFamily="34" charset="0"/>
              <a:ea typeface="+mn-ea"/>
              <a:cs typeface="+mn-cs"/>
            </a:endParaRP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013260"/>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Mr Percival was Storm Boy’s favourite 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50672" y="1438499"/>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18674" y="1680121"/>
            <a:ext cx="3864775"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Mr Percival was Storm Boy’s favourite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was quieter, more gentle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and more trusting than the other two pelicans. Also, Storm Boy looked </a:t>
            </a:r>
            <a:r>
              <a:rPr kumimoji="0" lang="en-AU" sz="1400" b="1" i="0" u="none" strike="noStrike" kern="1200" cap="none" spc="0" normalizeH="0" noProof="0" err="1">
                <a:ln>
                  <a:noFill/>
                </a:ln>
                <a:solidFill>
                  <a:srgbClr val="000000"/>
                </a:solidFill>
                <a:effectLst/>
                <a:uLnTx/>
                <a:uFillTx/>
                <a:latin typeface="Century Gothic" panose="020B0502020202020204" pitchFamily="34" charset="0"/>
                <a:ea typeface="+mn-ea"/>
                <a:cs typeface="+mn-cs"/>
              </a:rPr>
              <a:t>affer</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him when he was sick.</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125241"/>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340464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28</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0259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pained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affected by pain</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Storm Boy didn’t want to let his father see his face?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338971"/>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Storm Boy didn’t want to let his father see his </a:t>
            </a:r>
            <a:r>
              <a:rPr lang="en-AU" sz="1400">
                <a:solidFill>
                  <a:srgbClr val="000000"/>
                </a:solidFill>
                <a:latin typeface="Century Gothic" panose="020B0502020202020204" pitchFamily="34" charset="0"/>
              </a:rPr>
              <a:t>face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45394"/>
            <a:ext cx="1979364" cy="23146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Storm Boy didn’t want to let his father see his face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didn’t want to show how upset he was, although he understood why is father said the pelicans needed to go.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a:t>
            </a:r>
            <a:r>
              <a:rPr lang="en-AU" sz="1200">
                <a:solidFill>
                  <a:srgbClr val="FFFFFF"/>
                </a:solidFill>
                <a:latin typeface="Century Gothic" panose="020B0502020202020204" pitchFamily="34" charset="0"/>
              </a:rPr>
              <a:t>When Storm Boy put Mr Percival in the water, why do you think he looked pained and surprised for a minute?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338971"/>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Mr Percival looked pained and surprised 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764884"/>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1998884"/>
            <a:ext cx="3864775"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Mr Percival looked pained and surprised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trusted Storm</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Boy and couldn’t understand why he was putting him in the water to live in the sanctuary.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909111"/>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26925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569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the key events in this chapter?</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8266ACA8-B27E-9B4C-31EE-FF8D7443831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10040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367723" y="879017"/>
            <a:ext cx="9176909" cy="1418786"/>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Where is the story set?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story is set in Coorong National Park. </a:t>
            </a:r>
            <a:r>
              <a:rPr kumimoji="0" lang="en-AU" sz="2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Thi</a:t>
            </a:r>
            <a:r>
              <a:rPr lang="en-AU" sz="2000">
                <a:solidFill>
                  <a:srgbClr val="000000"/>
                </a:solidFill>
                <a:latin typeface="Century Gothic" panose="020B0502020202020204" pitchFamily="34" charset="0"/>
              </a:rPr>
              <a:t>s is located on the coast of South Australia</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2" name="Picture 1">
            <a:extLst>
              <a:ext uri="{FF2B5EF4-FFF2-40B4-BE49-F238E27FC236}">
                <a16:creationId xmlns:a16="http://schemas.microsoft.com/office/drawing/2014/main" id="{E0F9B031-EB8D-1355-F1F0-92894D266C53}"/>
              </a:ext>
            </a:extLst>
          </p:cNvPr>
          <p:cNvPicPr>
            <a:picLocks noChangeAspect="1"/>
          </p:cNvPicPr>
          <p:nvPr/>
        </p:nvPicPr>
        <p:blipFill>
          <a:blip r:embed="rId4"/>
          <a:stretch>
            <a:fillRect/>
          </a:stretch>
        </p:blipFill>
        <p:spPr>
          <a:xfrm>
            <a:off x="5342639" y="2658876"/>
            <a:ext cx="6522320" cy="3527724"/>
          </a:xfrm>
          <a:prstGeom prst="rect">
            <a:avLst/>
          </a:prstGeom>
        </p:spPr>
      </p:pic>
      <p:pic>
        <p:nvPicPr>
          <p:cNvPr id="8" name="Picture 7">
            <a:extLst>
              <a:ext uri="{FF2B5EF4-FFF2-40B4-BE49-F238E27FC236}">
                <a16:creationId xmlns:a16="http://schemas.microsoft.com/office/drawing/2014/main" id="{AEA1078C-5321-27F5-A9D5-6627ED54C2E8}"/>
              </a:ext>
            </a:extLst>
          </p:cNvPr>
          <p:cNvPicPr>
            <a:picLocks noChangeAspect="1"/>
          </p:cNvPicPr>
          <p:nvPr/>
        </p:nvPicPr>
        <p:blipFill>
          <a:blip r:embed="rId5"/>
          <a:stretch>
            <a:fillRect/>
          </a:stretch>
        </p:blipFill>
        <p:spPr>
          <a:xfrm>
            <a:off x="327041" y="2614064"/>
            <a:ext cx="4504269" cy="3572535"/>
          </a:xfrm>
          <a:prstGeom prst="rect">
            <a:avLst/>
          </a:prstGeom>
        </p:spPr>
      </p:pic>
      <p:sp>
        <p:nvSpPr>
          <p:cNvPr id="9" name="Oval 8">
            <a:extLst>
              <a:ext uri="{FF2B5EF4-FFF2-40B4-BE49-F238E27FC236}">
                <a16:creationId xmlns:a16="http://schemas.microsoft.com/office/drawing/2014/main" id="{5B1D9B9F-D1FA-9F0B-F04B-B58BE0B1EC70}"/>
              </a:ext>
            </a:extLst>
          </p:cNvPr>
          <p:cNvSpPr/>
          <p:nvPr/>
        </p:nvSpPr>
        <p:spPr>
          <a:xfrm>
            <a:off x="2710461" y="4805266"/>
            <a:ext cx="503853" cy="47586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cxnSp>
        <p:nvCxnSpPr>
          <p:cNvPr id="7" name="Straight Arrow Connector 6">
            <a:extLst>
              <a:ext uri="{FF2B5EF4-FFF2-40B4-BE49-F238E27FC236}">
                <a16:creationId xmlns:a16="http://schemas.microsoft.com/office/drawing/2014/main" id="{B15EF6A8-4E6C-8BB2-9038-C44ACFF9CDF4}"/>
              </a:ext>
            </a:extLst>
          </p:cNvPr>
          <p:cNvCxnSpPr>
            <a:cxnSpLocks/>
          </p:cNvCxnSpPr>
          <p:nvPr/>
        </p:nvCxnSpPr>
        <p:spPr>
          <a:xfrm flipV="1">
            <a:off x="3214314" y="4898571"/>
            <a:ext cx="5389485" cy="144625"/>
          </a:xfrm>
          <a:prstGeom prst="straightConnector1">
            <a:avLst/>
          </a:prstGeom>
          <a:ln w="57150">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953418"/>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91257" y="1356183"/>
            <a:ext cx="11963393" cy="511800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In this lesson, we have looked at the key events of this chapter. We will write a sentence summary for each of these.</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Slides 1 &amp; 2</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Sentence summary on the pelicans wanting to be fed (Slide 2 – extension as has less detail)</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Slides 3 &amp; 4</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Sentence summary on Hide-Away deciding the pelicans need to go back to the sanctuary (Slide 4 – extension as has no detail)</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5 &amp; 6</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Sentence summary on Hide-Away and Storm Boy releasing the pelicans. (Slide 6 – extension as has no detail)</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976E1084-9CFD-47F3-9C8B-FEE84AAE1D53}"/>
              </a:ext>
            </a:extLst>
          </p:cNvPr>
          <p:cNvSpPr txBox="1"/>
          <p:nvPr/>
        </p:nvSpPr>
        <p:spPr>
          <a:xfrm>
            <a:off x="6210301" y="6143588"/>
            <a:ext cx="444080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rPr>
              <a:t>Teachers to use discretion as to which slide is more appropriate for your students </a:t>
            </a:r>
          </a:p>
        </p:txBody>
      </p:sp>
      <p:pic>
        <p:nvPicPr>
          <p:cNvPr id="4" name="Picture 3">
            <a:extLst>
              <a:ext uri="{FF2B5EF4-FFF2-40B4-BE49-F238E27FC236}">
                <a16:creationId xmlns:a16="http://schemas.microsoft.com/office/drawing/2014/main" id="{A25BE8FA-7FFE-48E3-902E-05366B29AA74}"/>
              </a:ext>
            </a:extLst>
          </p:cNvPr>
          <p:cNvPicPr>
            <a:picLocks noChangeAspect="1"/>
          </p:cNvPicPr>
          <p:nvPr/>
        </p:nvPicPr>
        <p:blipFill>
          <a:blip r:embed="rId4"/>
          <a:stretch>
            <a:fillRect/>
          </a:stretch>
        </p:blipFill>
        <p:spPr>
          <a:xfrm>
            <a:off x="4852814" y="184171"/>
            <a:ext cx="2486372" cy="1124107"/>
          </a:xfrm>
          <a:prstGeom prst="rect">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794301" y="5932768"/>
            <a:ext cx="887939" cy="889710"/>
          </a:xfrm>
          <a:prstGeom prst="ellipse">
            <a:avLst/>
          </a:prstGeom>
        </p:spPr>
      </p:pic>
    </p:spTree>
    <p:extLst>
      <p:ext uri="{BB962C8B-B14F-4D97-AF65-F5344CB8AC3E}">
        <p14:creationId xmlns:p14="http://schemas.microsoft.com/office/powerpoint/2010/main" val="40849541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The three pelicans</a:t>
            </a: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400" noProof="0">
                <a:solidFill>
                  <a:prstClr val="black"/>
                </a:solidFill>
                <a:latin typeface="Calibri" panose="020F0502020204030204"/>
              </a:rPr>
              <a:t>woke up Storm-Boy and Hide-Away</a:t>
            </a:r>
            <a:endParaRPr kumimoji="0" lang="en-AU"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1: Pelicans want to be fed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(with scaffolding) </a:t>
            </a:r>
          </a:p>
        </p:txBody>
      </p:sp>
      <p:sp>
        <p:nvSpPr>
          <p:cNvPr id="18" name="TextBox 17">
            <a:extLst>
              <a:ext uri="{FF2B5EF4-FFF2-40B4-BE49-F238E27FC236}">
                <a16:creationId xmlns:a16="http://schemas.microsoft.com/office/drawing/2014/main" id="{24F15DF0-FDF9-4F32-BECE-8152FFF89BE2}"/>
              </a:ext>
            </a:extLst>
          </p:cNvPr>
          <p:cNvSpPr txBox="1"/>
          <p:nvPr/>
        </p:nvSpPr>
        <p:spPr>
          <a:xfrm>
            <a:off x="713340" y="5320261"/>
            <a:ext cx="4773967"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they wanted to be fed</a:t>
            </a:r>
          </a:p>
        </p:txBody>
      </p:sp>
      <p:sp>
        <p:nvSpPr>
          <p:cNvPr id="19" name="TextBox 18">
            <a:extLst>
              <a:ext uri="{FF2B5EF4-FFF2-40B4-BE49-F238E27FC236}">
                <a16:creationId xmlns:a16="http://schemas.microsoft.com/office/drawing/2014/main" id="{774363BD-1303-447E-B88E-37B68161DA3C}"/>
              </a:ext>
            </a:extLst>
          </p:cNvPr>
          <p:cNvSpPr txBox="1"/>
          <p:nvPr/>
        </p:nvSpPr>
        <p:spPr>
          <a:xfrm>
            <a:off x="603545" y="5875066"/>
            <a:ext cx="7149400"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by rattling their beaks</a:t>
            </a:r>
            <a:r>
              <a:rPr kumimoji="0" lang="en-AU" sz="2000" b="0" i="0" u="none" strike="noStrike" kern="1200" cap="none" spc="0" normalizeH="0" noProof="0">
                <a:ln>
                  <a:noFill/>
                </a:ln>
                <a:solidFill>
                  <a:prstClr val="black"/>
                </a:solidFill>
                <a:effectLst/>
                <a:uLnTx/>
                <a:uFillTx/>
                <a:latin typeface="Calibri" panose="020F0502020204030204"/>
                <a:ea typeface="+mn-ea"/>
                <a:cs typeface="+mn-cs"/>
              </a:rPr>
              <a:t> nosily</a:t>
            </a: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
        <p:nvSpPr>
          <p:cNvPr id="20" name="TextBox 19">
            <a:extLst>
              <a:ext uri="{FF2B5EF4-FFF2-40B4-BE49-F238E27FC236}">
                <a16:creationId xmlns:a16="http://schemas.microsoft.com/office/drawing/2014/main" id="{BAD3F1A3-8616-4735-B3D7-FF9D8DA0F8A9}"/>
              </a:ext>
            </a:extLst>
          </p:cNvPr>
          <p:cNvSpPr txBox="1"/>
          <p:nvPr/>
        </p:nvSpPr>
        <p:spPr>
          <a:xfrm>
            <a:off x="798945" y="4108006"/>
            <a:ext cx="5297055"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in the morning</a:t>
            </a:r>
          </a:p>
        </p:txBody>
      </p:sp>
      <p:sp>
        <p:nvSpPr>
          <p:cNvPr id="2" name="TextBox 1">
            <a:extLst>
              <a:ext uri="{FF2B5EF4-FFF2-40B4-BE49-F238E27FC236}">
                <a16:creationId xmlns:a16="http://schemas.microsoft.com/office/drawing/2014/main" id="{02122882-3C3A-5986-0EDE-358DE140CC70}"/>
              </a:ext>
            </a:extLst>
          </p:cNvPr>
          <p:cNvSpPr txBox="1"/>
          <p:nvPr/>
        </p:nvSpPr>
        <p:spPr>
          <a:xfrm>
            <a:off x="798945" y="4671762"/>
            <a:ext cx="4773967"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outside the humpy</a:t>
            </a:r>
          </a:p>
        </p:txBody>
      </p:sp>
    </p:spTree>
    <p:extLst>
      <p:ext uri="{BB962C8B-B14F-4D97-AF65-F5344CB8AC3E}">
        <p14:creationId xmlns:p14="http://schemas.microsoft.com/office/powerpoint/2010/main" val="46560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0" grpId="0"/>
      <p:bldP spid="2" grpId="0"/>
    </p:bldLst>
  </p:timing>
</p:sld>
</file>

<file path=ppt/slides/slide172.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alibri" panose="020F0502020204030204"/>
                <a:ea typeface="+mn-ea"/>
                <a:cs typeface="+mn-cs"/>
              </a:rPr>
              <a:t>The three pelicans</a:t>
            </a: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58907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400" noProof="0">
                <a:solidFill>
                  <a:prstClr val="black"/>
                </a:solidFill>
                <a:latin typeface="Calibri" panose="020F0502020204030204"/>
              </a:rPr>
              <a:t>woke up Storm-Boy and Hide-Away</a:t>
            </a:r>
            <a:endParaRPr kumimoji="0" lang="en-AU" sz="24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2: Pelicans want to be fed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(less scaffolding) </a:t>
            </a:r>
          </a:p>
        </p:txBody>
      </p:sp>
    </p:spTree>
    <p:extLst>
      <p:ext uri="{BB962C8B-B14F-4D97-AF65-F5344CB8AC3E}">
        <p14:creationId xmlns:p14="http://schemas.microsoft.com/office/powerpoint/2010/main" val="18710689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173.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036399" y="2983659"/>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prstClr val="black"/>
                </a:solidFill>
                <a:latin typeface="Calibri" panose="020F0502020204030204"/>
              </a:rPr>
              <a:t>Hide-Away</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D0122E8-4F2C-4FA1-934A-E7A730FB1648}"/>
              </a:ext>
            </a:extLst>
          </p:cNvPr>
          <p:cNvSpPr txBox="1"/>
          <p:nvPr/>
        </p:nvSpPr>
        <p:spPr>
          <a:xfrm>
            <a:off x="1598225" y="3588651"/>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said the pelicans need to go </a:t>
            </a: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3: The pelicans need to 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(with scaffolding) </a:t>
            </a:r>
          </a:p>
        </p:txBody>
      </p:sp>
      <p:sp>
        <p:nvSpPr>
          <p:cNvPr id="18" name="TextBox 17">
            <a:extLst>
              <a:ext uri="{FF2B5EF4-FFF2-40B4-BE49-F238E27FC236}">
                <a16:creationId xmlns:a16="http://schemas.microsoft.com/office/drawing/2014/main" id="{24F15DF0-FDF9-4F32-BECE-8152FFF89BE2}"/>
              </a:ext>
            </a:extLst>
          </p:cNvPr>
          <p:cNvSpPr txBox="1"/>
          <p:nvPr/>
        </p:nvSpPr>
        <p:spPr>
          <a:xfrm>
            <a:off x="599845" y="5352410"/>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Hide-Away couldn’t</a:t>
            </a:r>
            <a:r>
              <a:rPr kumimoji="0" lang="en-AU" sz="2000" b="0" i="0" u="none" strike="noStrike" kern="1200" cap="none" spc="0" normalizeH="0" noProof="0">
                <a:ln>
                  <a:noFill/>
                </a:ln>
                <a:solidFill>
                  <a:prstClr val="black"/>
                </a:solidFill>
                <a:effectLst/>
                <a:uLnTx/>
                <a:uFillTx/>
                <a:latin typeface="Calibri" panose="020F0502020204030204"/>
                <a:ea typeface="+mn-ea"/>
                <a:cs typeface="+mn-cs"/>
              </a:rPr>
              <a:t> afford to feed them anymore</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774363BD-1303-447E-B88E-37B68161DA3C}"/>
              </a:ext>
            </a:extLst>
          </p:cNvPr>
          <p:cNvSpPr txBox="1"/>
          <p:nvPr/>
        </p:nvSpPr>
        <p:spPr>
          <a:xfrm>
            <a:off x="599844" y="5942947"/>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in big fish baskets in the boat</a:t>
            </a:r>
          </a:p>
        </p:txBody>
      </p:sp>
      <p:sp>
        <p:nvSpPr>
          <p:cNvPr id="2" name="TextBox 1">
            <a:extLst>
              <a:ext uri="{FF2B5EF4-FFF2-40B4-BE49-F238E27FC236}">
                <a16:creationId xmlns:a16="http://schemas.microsoft.com/office/drawing/2014/main" id="{E979D174-F7E7-42E6-7C20-4E50C4BF55DA}"/>
              </a:ext>
            </a:extLst>
          </p:cNvPr>
          <p:cNvSpPr txBox="1"/>
          <p:nvPr/>
        </p:nvSpPr>
        <p:spPr>
          <a:xfrm>
            <a:off x="827174" y="4704178"/>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back to</a:t>
            </a:r>
            <a:r>
              <a:rPr kumimoji="0" lang="en-AU" sz="2000" b="0" i="0" u="none" strike="noStrike" kern="1200" cap="none" spc="0" normalizeH="0" noProof="0">
                <a:ln>
                  <a:noFill/>
                </a:ln>
                <a:solidFill>
                  <a:prstClr val="black"/>
                </a:solidFill>
                <a:effectLst/>
                <a:uLnTx/>
                <a:uFillTx/>
                <a:latin typeface="Calibri" panose="020F0502020204030204"/>
                <a:ea typeface="+mn-ea"/>
                <a:cs typeface="+mn-cs"/>
              </a:rPr>
              <a:t> the sanctuary</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BFD85BA5-9B7E-3A1C-534F-BE9DB8FA8176}"/>
              </a:ext>
            </a:extLst>
          </p:cNvPr>
          <p:cNvSpPr txBox="1"/>
          <p:nvPr/>
        </p:nvSpPr>
        <p:spPr>
          <a:xfrm>
            <a:off x="845653" y="4146414"/>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After a period of time</a:t>
            </a:r>
          </a:p>
        </p:txBody>
      </p:sp>
    </p:spTree>
    <p:extLst>
      <p:ext uri="{BB962C8B-B14F-4D97-AF65-F5344CB8AC3E}">
        <p14:creationId xmlns:p14="http://schemas.microsoft.com/office/powerpoint/2010/main" val="112549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8" grpId="0"/>
      <p:bldP spid="19" grpId="0"/>
      <p:bldP spid="2" grpId="0"/>
      <p:bldP spid="3"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036399" y="2983659"/>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prstClr val="black"/>
                </a:solidFill>
                <a:latin typeface="Calibri" panose="020F0502020204030204"/>
              </a:rPr>
              <a:t>Hide-Away</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3D0122E8-4F2C-4FA1-934A-E7A730FB1648}"/>
              </a:ext>
            </a:extLst>
          </p:cNvPr>
          <p:cNvSpPr txBox="1"/>
          <p:nvPr/>
        </p:nvSpPr>
        <p:spPr>
          <a:xfrm>
            <a:off x="1598225" y="3588651"/>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said the pelicans need to go </a:t>
            </a: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4: The pelicans need to go</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(with less scaffolding) </a:t>
            </a:r>
          </a:p>
        </p:txBody>
      </p:sp>
      <p:sp>
        <p:nvSpPr>
          <p:cNvPr id="3" name="TextBox 2">
            <a:extLst>
              <a:ext uri="{FF2B5EF4-FFF2-40B4-BE49-F238E27FC236}">
                <a16:creationId xmlns:a16="http://schemas.microsoft.com/office/drawing/2014/main" id="{BFD85BA5-9B7E-3A1C-534F-BE9DB8FA8176}"/>
              </a:ext>
            </a:extLst>
          </p:cNvPr>
          <p:cNvSpPr txBox="1"/>
          <p:nvPr/>
        </p:nvSpPr>
        <p:spPr>
          <a:xfrm>
            <a:off x="845653" y="4146414"/>
            <a:ext cx="541541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After a period of time</a:t>
            </a:r>
          </a:p>
        </p:txBody>
      </p:sp>
    </p:spTree>
    <p:extLst>
      <p:ext uri="{BB962C8B-B14F-4D97-AF65-F5344CB8AC3E}">
        <p14:creationId xmlns:p14="http://schemas.microsoft.com/office/powerpoint/2010/main" val="181893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3" grpId="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47899" y="3035733"/>
            <a:ext cx="477396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Storm Boy and Hide-Away</a:t>
            </a: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5: Release the pelicans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(with scaffolding) </a:t>
            </a:r>
          </a:p>
        </p:txBody>
      </p:sp>
      <p:sp>
        <p:nvSpPr>
          <p:cNvPr id="17" name="TextBox 16">
            <a:extLst>
              <a:ext uri="{FF2B5EF4-FFF2-40B4-BE49-F238E27FC236}">
                <a16:creationId xmlns:a16="http://schemas.microsoft.com/office/drawing/2014/main" id="{506ED0FD-7FAC-4DE8-A8A7-B84FBE4506D6}"/>
              </a:ext>
            </a:extLst>
          </p:cNvPr>
          <p:cNvSpPr txBox="1"/>
          <p:nvPr/>
        </p:nvSpPr>
        <p:spPr>
          <a:xfrm>
            <a:off x="736220" y="4854942"/>
            <a:ext cx="60943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rPr>
              <a:t>five miles up the sanctuary</a:t>
            </a:r>
          </a:p>
        </p:txBody>
      </p:sp>
      <p:sp>
        <p:nvSpPr>
          <p:cNvPr id="18" name="TextBox 17">
            <a:extLst>
              <a:ext uri="{FF2B5EF4-FFF2-40B4-BE49-F238E27FC236}">
                <a16:creationId xmlns:a16="http://schemas.microsoft.com/office/drawing/2014/main" id="{3EE9E6BE-B499-4254-8E5F-F91470CF3DCD}"/>
              </a:ext>
            </a:extLst>
          </p:cNvPr>
          <p:cNvSpPr txBox="1"/>
          <p:nvPr/>
        </p:nvSpPr>
        <p:spPr>
          <a:xfrm>
            <a:off x="798945" y="5339147"/>
            <a:ext cx="477396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so they could look after themselves</a:t>
            </a:r>
          </a:p>
        </p:txBody>
      </p:sp>
      <p:sp>
        <p:nvSpPr>
          <p:cNvPr id="19" name="TextBox 18">
            <a:extLst>
              <a:ext uri="{FF2B5EF4-FFF2-40B4-BE49-F238E27FC236}">
                <a16:creationId xmlns:a16="http://schemas.microsoft.com/office/drawing/2014/main" id="{C75B436D-751B-41C3-83D5-5C8191E1EA99}"/>
              </a:ext>
            </a:extLst>
          </p:cNvPr>
          <p:cNvSpPr txBox="1"/>
          <p:nvPr/>
        </p:nvSpPr>
        <p:spPr>
          <a:xfrm>
            <a:off x="1685317" y="3696762"/>
            <a:ext cx="60943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rPr>
              <a:t>released the pelicans</a:t>
            </a:r>
          </a:p>
        </p:txBody>
      </p:sp>
      <p:sp>
        <p:nvSpPr>
          <p:cNvPr id="2" name="TextBox 1">
            <a:extLst>
              <a:ext uri="{FF2B5EF4-FFF2-40B4-BE49-F238E27FC236}">
                <a16:creationId xmlns:a16="http://schemas.microsoft.com/office/drawing/2014/main" id="{D8B8901F-71DB-6DA0-2026-B2220A6C86DC}"/>
              </a:ext>
            </a:extLst>
          </p:cNvPr>
          <p:cNvSpPr txBox="1"/>
          <p:nvPr/>
        </p:nvSpPr>
        <p:spPr>
          <a:xfrm>
            <a:off x="798945" y="4154729"/>
            <a:ext cx="477396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later </a:t>
            </a:r>
            <a:r>
              <a:rPr kumimoji="0" lang="en-AU" sz="2000" b="0" i="0" u="none" strike="noStrike" kern="1200" cap="none" spc="0" normalizeH="0" baseline="0" noProof="0" err="1">
                <a:ln>
                  <a:noFill/>
                </a:ln>
                <a:solidFill>
                  <a:prstClr val="black"/>
                </a:solidFill>
                <a:effectLst/>
                <a:uLnTx/>
                <a:uFillTx/>
                <a:latin typeface="Calibri" panose="020F0502020204030204"/>
                <a:ea typeface="+mn-ea"/>
                <a:cs typeface="+mn-cs"/>
              </a:rPr>
              <a:t>tha</a:t>
            </a:r>
            <a:r>
              <a:rPr lang="en-AU" sz="2000">
                <a:solidFill>
                  <a:prstClr val="black"/>
                </a:solidFill>
                <a:latin typeface="Calibri" panose="020F0502020204030204"/>
              </a:rPr>
              <a:t>t day</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C82C2772-9AE2-392A-BF8E-4854AC7E1FB8}"/>
              </a:ext>
            </a:extLst>
          </p:cNvPr>
          <p:cNvCxnSpPr/>
          <p:nvPr/>
        </p:nvCxnSpPr>
        <p:spPr>
          <a:xfrm>
            <a:off x="137350" y="6322746"/>
            <a:ext cx="5988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4764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8" grpId="0"/>
      <p:bldP spid="2" grpId="0"/>
    </p:bldLst>
  </p:timing>
</p:sld>
</file>

<file path=ppt/slides/slide176.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6: Release the pelicans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(less scaffolding) </a:t>
            </a:r>
          </a:p>
        </p:txBody>
      </p:sp>
      <p:sp>
        <p:nvSpPr>
          <p:cNvPr id="19" name="TextBox 18">
            <a:extLst>
              <a:ext uri="{FF2B5EF4-FFF2-40B4-BE49-F238E27FC236}">
                <a16:creationId xmlns:a16="http://schemas.microsoft.com/office/drawing/2014/main" id="{C75B436D-751B-41C3-83D5-5C8191E1EA99}"/>
              </a:ext>
            </a:extLst>
          </p:cNvPr>
          <p:cNvSpPr txBox="1"/>
          <p:nvPr/>
        </p:nvSpPr>
        <p:spPr>
          <a:xfrm>
            <a:off x="1685317" y="3696762"/>
            <a:ext cx="6094378" cy="4001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alibri" panose="020F0502020204030204"/>
                <a:ea typeface="+mn-ea"/>
                <a:cs typeface="+mn-cs"/>
              </a:rPr>
              <a:t>released the pelicans</a:t>
            </a:r>
          </a:p>
        </p:txBody>
      </p:sp>
      <p:sp>
        <p:nvSpPr>
          <p:cNvPr id="2" name="TextBox 1">
            <a:extLst>
              <a:ext uri="{FF2B5EF4-FFF2-40B4-BE49-F238E27FC236}">
                <a16:creationId xmlns:a16="http://schemas.microsoft.com/office/drawing/2014/main" id="{D8B8901F-71DB-6DA0-2026-B2220A6C86DC}"/>
              </a:ext>
            </a:extLst>
          </p:cNvPr>
          <p:cNvSpPr txBox="1"/>
          <p:nvPr/>
        </p:nvSpPr>
        <p:spPr>
          <a:xfrm>
            <a:off x="798945" y="4154729"/>
            <a:ext cx="4773967" cy="5062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later </a:t>
            </a:r>
            <a:r>
              <a:rPr kumimoji="0" lang="en-AU" sz="2000" b="0" i="0" u="none" strike="noStrike" kern="1200" cap="none" spc="0" normalizeH="0" baseline="0" noProof="0" err="1">
                <a:ln>
                  <a:noFill/>
                </a:ln>
                <a:solidFill>
                  <a:prstClr val="black"/>
                </a:solidFill>
                <a:effectLst/>
                <a:uLnTx/>
                <a:uFillTx/>
                <a:latin typeface="Calibri" panose="020F0502020204030204"/>
                <a:ea typeface="+mn-ea"/>
                <a:cs typeface="+mn-cs"/>
              </a:rPr>
              <a:t>tha</a:t>
            </a:r>
            <a:r>
              <a:rPr lang="en-AU" sz="2000">
                <a:solidFill>
                  <a:prstClr val="black"/>
                </a:solidFill>
                <a:latin typeface="Calibri" panose="020F0502020204030204"/>
              </a:rPr>
              <a:t>t day</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Connector 5">
            <a:extLst>
              <a:ext uri="{FF2B5EF4-FFF2-40B4-BE49-F238E27FC236}">
                <a16:creationId xmlns:a16="http://schemas.microsoft.com/office/drawing/2014/main" id="{C82C2772-9AE2-392A-BF8E-4854AC7E1FB8}"/>
              </a:ext>
            </a:extLst>
          </p:cNvPr>
          <p:cNvCxnSpPr/>
          <p:nvPr/>
        </p:nvCxnSpPr>
        <p:spPr>
          <a:xfrm>
            <a:off x="137350" y="6322746"/>
            <a:ext cx="59887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6045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7.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4</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8</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How has Storm Boy and Mr Percival’s relationship developed through the story so far?</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
        <p:nvSpPr>
          <p:cNvPr id="2" name="TextBox 1">
            <a:extLst>
              <a:ext uri="{FF2B5EF4-FFF2-40B4-BE49-F238E27FC236}">
                <a16:creationId xmlns:a16="http://schemas.microsoft.com/office/drawing/2014/main" id="{66E8C80B-440F-4217-4C9B-32CCF754172A}"/>
              </a:ext>
            </a:extLst>
          </p:cNvPr>
          <p:cNvSpPr txBox="1"/>
          <p:nvPr/>
        </p:nvSpPr>
        <p:spPr>
          <a:xfrm>
            <a:off x="1322342" y="3628081"/>
            <a:ext cx="9705393" cy="876522"/>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all of Chapter 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Pages 29-32</a:t>
            </a:r>
          </a:p>
        </p:txBody>
      </p:sp>
    </p:spTree>
    <p:extLst>
      <p:ext uri="{BB962C8B-B14F-4D97-AF65-F5344CB8AC3E}">
        <p14:creationId xmlns:p14="http://schemas.microsoft.com/office/powerpoint/2010/main" val="3186183448"/>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reunion</a:t>
            </a:r>
          </a:p>
        </p:txBody>
      </p:sp>
      <p:sp>
        <p:nvSpPr>
          <p:cNvPr id="6" name="Oval 5">
            <a:extLst>
              <a:ext uri="{FF2B5EF4-FFF2-40B4-BE49-F238E27FC236}">
                <a16:creationId xmlns:a16="http://schemas.microsoft.com/office/drawing/2014/main" id="{4EED4316-6FEF-42DE-BEA5-29313CDC04AC}"/>
              </a:ext>
            </a:extLst>
          </p:cNvPr>
          <p:cNvSpPr/>
          <p:nvPr/>
        </p:nvSpPr>
        <p:spPr>
          <a:xfrm>
            <a:off x="5194995"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016459" y="439334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164072"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3573755F-ABE1-FC63-1A53-CF6ED4DFC8B8}"/>
              </a:ext>
            </a:extLst>
          </p:cNvPr>
          <p:cNvSpPr/>
          <p:nvPr/>
        </p:nvSpPr>
        <p:spPr>
          <a:xfrm>
            <a:off x="624840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DBAB4ED-3229-343E-C427-6CF459DB954E}"/>
              </a:ext>
            </a:extLst>
          </p:cNvPr>
          <p:cNvSpPr/>
          <p:nvPr/>
        </p:nvSpPr>
        <p:spPr>
          <a:xfrm>
            <a:off x="6949952"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6408D8F5-E0E3-44E1-AB50-D4D56B627DDC}"/>
              </a:ext>
            </a:extLst>
          </p:cNvPr>
          <p:cNvSpPr/>
          <p:nvPr/>
        </p:nvSpPr>
        <p:spPr>
          <a:xfrm>
            <a:off x="775123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74F019E2-1A46-FC3D-4348-760A54C02D8C}"/>
              </a:ext>
            </a:extLst>
          </p:cNvPr>
          <p:cNvSpPr/>
          <p:nvPr/>
        </p:nvSpPr>
        <p:spPr>
          <a:xfrm>
            <a:off x="8821452"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91988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when two or more people come together again after a period of separation (noun)</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91096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reunion: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38033287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Body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367723" y="879017"/>
            <a:ext cx="9176909" cy="2873415"/>
          </a:xfrm>
          <a:prstGeom prst="rect">
            <a:avLst/>
          </a:prstGeom>
          <a:noFill/>
          <a:ln>
            <a:solidFill>
              <a:schemeClr val="tx1"/>
            </a:solidFill>
          </a:ln>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Coorong National Park</a:t>
            </a:r>
          </a:p>
          <a:p>
            <a:pPr>
              <a:lnSpc>
                <a:spcPct val="150000"/>
              </a:lnSpc>
              <a:defRPr/>
            </a:pPr>
            <a:r>
              <a:rPr kumimoji="0" lang="en-AU" b="0" i="0" u="none" strike="noStrike" kern="1200" cap="none" spc="0" normalizeH="0" baseline="0" noProof="0">
                <a:ln>
                  <a:noFill/>
                </a:ln>
                <a:solidFill>
                  <a:srgbClr val="000000"/>
                </a:solidFill>
                <a:effectLst/>
                <a:uLnTx/>
                <a:uFillTx/>
                <a:latin typeface="Century Gothic"/>
              </a:rPr>
              <a:t>Established in 1966, the Coorong National Park is a spectacular </a:t>
            </a:r>
            <a:r>
              <a:rPr kumimoji="0" lang="en-AU" b="1" i="0" u="none" strike="noStrike" kern="1200" cap="none" spc="0" normalizeH="0" baseline="0" noProof="0">
                <a:ln>
                  <a:noFill/>
                </a:ln>
                <a:solidFill>
                  <a:srgbClr val="000000"/>
                </a:solidFill>
                <a:effectLst/>
                <a:uLnTx/>
                <a:uFillTx/>
                <a:latin typeface="Century Gothic"/>
              </a:rPr>
              <a:t>saline lagoon</a:t>
            </a:r>
            <a:r>
              <a:rPr kumimoji="0" lang="en-AU" b="0" i="0" u="none" strike="noStrike" kern="1200" cap="none" spc="0" normalizeH="0" baseline="0" noProof="0">
                <a:ln>
                  <a:noFill/>
                </a:ln>
                <a:solidFill>
                  <a:srgbClr val="000000"/>
                </a:solidFill>
                <a:effectLst/>
                <a:uLnTx/>
                <a:uFillTx/>
                <a:latin typeface="Century Gothic"/>
              </a:rPr>
              <a:t> stretching 140 kilometres. It is separated from the Southern Ocean by sand dunes or the Younghusband Peninsula, and it is internationally significant under the Ramsar agreement as a migratory water and waterfowl </a:t>
            </a:r>
            <a:r>
              <a:rPr kumimoji="0" lang="en-AU" b="1" i="0" u="none" strike="noStrike" kern="1200" cap="none" spc="0" normalizeH="0" baseline="0" noProof="0">
                <a:ln>
                  <a:noFill/>
                </a:ln>
                <a:solidFill>
                  <a:srgbClr val="000000"/>
                </a:solidFill>
                <a:effectLst/>
                <a:uLnTx/>
                <a:uFillTx/>
                <a:latin typeface="Century Gothic"/>
              </a:rPr>
              <a:t>refuge.</a:t>
            </a:r>
            <a:r>
              <a:rPr lang="en-AU" b="1">
                <a:solidFill>
                  <a:srgbClr val="000000"/>
                </a:solidFill>
                <a:latin typeface="Century Gothic"/>
              </a:rPr>
              <a:t> </a:t>
            </a:r>
            <a:r>
              <a:rPr lang="en-AU">
                <a:solidFill>
                  <a:srgbClr val="000000"/>
                </a:solidFill>
                <a:latin typeface="Century Gothic"/>
              </a:rPr>
              <a:t>It is a </a:t>
            </a:r>
            <a:r>
              <a:rPr lang="en-AU" b="1">
                <a:solidFill>
                  <a:srgbClr val="000000"/>
                </a:solidFill>
                <a:latin typeface="Century Gothic"/>
              </a:rPr>
              <a:t>sanctuary </a:t>
            </a:r>
            <a:r>
              <a:rPr lang="en-AU">
                <a:solidFill>
                  <a:srgbClr val="000000"/>
                </a:solidFill>
                <a:latin typeface="Century Gothic"/>
              </a:rPr>
              <a:t>for many species of birds, animals and fish.</a:t>
            </a:r>
            <a:endParaRPr lang="en-AU" i="0" u="none" strike="noStrike" kern="1200" cap="none" spc="0" normalizeH="0" baseline="0" noProof="0">
              <a:ln>
                <a:noFill/>
              </a:ln>
              <a:solidFill>
                <a:srgbClr val="000000"/>
              </a:solidFill>
              <a:effectLst/>
              <a:uLnTx/>
              <a:uFillTx/>
              <a:latin typeface="Century Gothic" panose="020B0502020202020204" pitchFamily="34" charset="0"/>
            </a:endParaRPr>
          </a:p>
          <a:p>
            <a:pPr>
              <a:lnSpc>
                <a:spcPct val="150000"/>
              </a:lnSpc>
              <a:defRPr/>
            </a:pPr>
            <a:r>
              <a:rPr lang="en-AU" sz="1200" i="1">
                <a:solidFill>
                  <a:srgbClr val="000000"/>
                </a:solidFill>
                <a:latin typeface="Century Gothic" panose="020B0502020202020204" pitchFamily="34" charset="0"/>
              </a:rPr>
              <a:t>Adapted from: https://coorongcountry.com.au/coorong-national-park/</a:t>
            </a:r>
            <a:endParaRPr kumimoji="0" lang="en-AU" sz="12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4" name="Rectangle 13">
            <a:extLst>
              <a:ext uri="{FF2B5EF4-FFF2-40B4-BE49-F238E27FC236}">
                <a16:creationId xmlns:a16="http://schemas.microsoft.com/office/drawing/2014/main" id="{EFB6BEFD-5A3E-189D-D383-064B5BC0C0C6}"/>
              </a:ext>
            </a:extLst>
          </p:cNvPr>
          <p:cNvSpPr/>
          <p:nvPr/>
        </p:nvSpPr>
        <p:spPr>
          <a:xfrm>
            <a:off x="9686703" y="3370105"/>
            <a:ext cx="2547366" cy="320087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4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4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saline</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containing salt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4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lagoon </a:t>
            </a:r>
            <a:r>
              <a:rPr kumimoji="0" lang="en-GB"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 pool or lake of relatively shallow, quiet water that is normally connected to the sea but separated from it by sandbars, barrier islands, or coral reefs.</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sz="1400" b="1">
                <a:solidFill>
                  <a:srgbClr val="000000"/>
                </a:solidFill>
                <a:latin typeface="Century Gothic" panose="020B0502020202020204" pitchFamily="34" charset="0"/>
                <a:ea typeface="Segoe UI Symbol" panose="020B0502040204020203" pitchFamily="34" charset="0"/>
                <a:cs typeface="Times" charset="0"/>
              </a:rPr>
              <a:t>refuge</a:t>
            </a:r>
            <a:r>
              <a:rPr lang="en-AU" sz="1400">
                <a:solidFill>
                  <a:srgbClr val="000000"/>
                </a:solidFill>
                <a:latin typeface="Century Gothic" panose="020B0502020202020204" pitchFamily="34" charset="0"/>
                <a:ea typeface="Segoe UI Symbol" panose="020B0502040204020203" pitchFamily="34" charset="0"/>
                <a:cs typeface="Times" charset="0"/>
              </a:rPr>
              <a:t> (noun) a place that provides shelter or protection.</a:t>
            </a:r>
          </a:p>
        </p:txBody>
      </p:sp>
      <p:pic>
        <p:nvPicPr>
          <p:cNvPr id="3074" name="Picture 2" descr="Coorong National Park">
            <a:extLst>
              <a:ext uri="{FF2B5EF4-FFF2-40B4-BE49-F238E27FC236}">
                <a16:creationId xmlns:a16="http://schemas.microsoft.com/office/drawing/2014/main" id="{D906F990-023D-6DD7-A714-6BB287F064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16425" y="3853586"/>
            <a:ext cx="4329870" cy="28865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1935291"/>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reunion</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reunion</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6" y="-3915"/>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reunion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reunion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5122" name="Picture 2" descr="These clips of kids reuniting with their grandparents are the sweetest  thing ever - Today's Parent">
            <a:extLst>
              <a:ext uri="{FF2B5EF4-FFF2-40B4-BE49-F238E27FC236}">
                <a16:creationId xmlns:a16="http://schemas.microsoft.com/office/drawing/2014/main" id="{2CE3E370-AFB3-76E5-F2FF-CA986100BB9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059" y="1953705"/>
            <a:ext cx="5245493" cy="295059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Will your children walk away? – Young Adults of Worth Ministries">
            <a:extLst>
              <a:ext uri="{FF2B5EF4-FFF2-40B4-BE49-F238E27FC236}">
                <a16:creationId xmlns:a16="http://schemas.microsoft.com/office/drawing/2014/main" id="{EBE5E8F1-498C-20C8-EF84-846D430FDB1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63828" y="2043972"/>
            <a:ext cx="5485113" cy="27596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6034776"/>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reunion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reunion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6146" name="Picture 2" descr="Airports Are Scenes of Joyous Reunions as U.S. Reopens - The New York Times">
            <a:extLst>
              <a:ext uri="{FF2B5EF4-FFF2-40B4-BE49-F238E27FC236}">
                <a16:creationId xmlns:a16="http://schemas.microsoft.com/office/drawing/2014/main" id="{DA50905C-16BB-DEE8-1E8B-403477247F7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97390" y="2410497"/>
            <a:ext cx="5454343" cy="30688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312244"/>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298894" y="1951726"/>
            <a:ext cx="1129607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After COVID, there were many </a:t>
            </a:r>
            <a:r>
              <a:rPr kumimoji="0" lang="en-US"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reunions</a:t>
            </a:r>
            <a:r>
              <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between family and friends. </a:t>
            </a:r>
          </a:p>
        </p:txBody>
      </p:sp>
      <p:sp>
        <p:nvSpPr>
          <p:cNvPr id="18" name="TextBox 17">
            <a:extLst>
              <a:ext uri="{FF2B5EF4-FFF2-40B4-BE49-F238E27FC236}">
                <a16:creationId xmlns:a16="http://schemas.microsoft.com/office/drawing/2014/main" id="{64C11362-1D38-4E68-9708-C8227F22604E}"/>
              </a:ext>
            </a:extLst>
          </p:cNvPr>
          <p:cNvSpPr txBox="1"/>
          <p:nvPr/>
        </p:nvSpPr>
        <p:spPr>
          <a:xfrm>
            <a:off x="298894" y="3394467"/>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lost kitten had a heart-warming </a:t>
            </a:r>
            <a:r>
              <a:rPr lang="en-AU" sz="3600">
                <a:solidFill>
                  <a:srgbClr val="C00000"/>
                </a:solidFill>
                <a:latin typeface="Century Gothic" panose="020B0502020202020204" pitchFamily="34" charset="0"/>
                <a:cs typeface="Manjari" panose="02000503000000000000" pitchFamily="2" charset="0"/>
              </a:rPr>
              <a:t>reunion</a:t>
            </a:r>
            <a:r>
              <a:rPr lang="en-AU" sz="3600">
                <a:solidFill>
                  <a:srgbClr val="003A47"/>
                </a:solidFill>
                <a:latin typeface="Century Gothic" panose="020B0502020202020204" pitchFamily="34" charset="0"/>
                <a:cs typeface="Manjari" panose="02000503000000000000" pitchFamily="2" charset="0"/>
              </a:rPr>
              <a:t> with its owner, who had been searching for it everywhere.</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298894" y="4741831"/>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Tommy had a sweet </a:t>
            </a:r>
            <a:r>
              <a:rPr lang="en-AU" sz="3600">
                <a:solidFill>
                  <a:srgbClr val="C00000"/>
                </a:solidFill>
                <a:latin typeface="Century Gothic" panose="020B0502020202020204" pitchFamily="34" charset="0"/>
                <a:cs typeface="Manjari" panose="02000503000000000000" pitchFamily="2" charset="0"/>
              </a:rPr>
              <a:t>reunion</a:t>
            </a:r>
            <a:r>
              <a:rPr lang="en-AU" sz="3600">
                <a:solidFill>
                  <a:srgbClr val="003A47"/>
                </a:solidFill>
                <a:latin typeface="Century Gothic" panose="020B0502020202020204" pitchFamily="34" charset="0"/>
                <a:cs typeface="Manjari" panose="02000503000000000000" pitchFamily="2" charset="0"/>
              </a:rPr>
              <a:t> with his favourite teddy bear that he thought he had lost.</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41828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reunion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reunion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7170" name="Picture 2" descr="Airports Are Scenes Of Joyous Reunions As Reopens The New">
            <a:extLst>
              <a:ext uri="{FF2B5EF4-FFF2-40B4-BE49-F238E27FC236}">
                <a16:creationId xmlns:a16="http://schemas.microsoft.com/office/drawing/2014/main" id="{49E6501A-25E9-7BB9-8F92-F677A1DDF9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6688" y="3826029"/>
            <a:ext cx="3224739" cy="2149826"/>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wo Best Friends Have Emotional Reunion After Cross-Country Move | FaithPot">
            <a:extLst>
              <a:ext uri="{FF2B5EF4-FFF2-40B4-BE49-F238E27FC236}">
                <a16:creationId xmlns:a16="http://schemas.microsoft.com/office/drawing/2014/main" id="{EFF184B9-C100-4156-6FBE-8C6079190D8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80406" y="1121791"/>
            <a:ext cx="3417302" cy="1794083"/>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5 Signs Your Friendship may be Toxic and How To Walk Away When It Is –  Kelly Houseman">
            <a:extLst>
              <a:ext uri="{FF2B5EF4-FFF2-40B4-BE49-F238E27FC236}">
                <a16:creationId xmlns:a16="http://schemas.microsoft.com/office/drawing/2014/main" id="{F7BE5185-5722-92A5-50BA-1959A21E495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89912" y="3854071"/>
            <a:ext cx="3101419" cy="206862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When People Are Mean and Refuse to Admit It Or Apologize">
            <a:extLst>
              <a:ext uri="{FF2B5EF4-FFF2-40B4-BE49-F238E27FC236}">
                <a16:creationId xmlns:a16="http://schemas.microsoft.com/office/drawing/2014/main" id="{592D2C55-23C4-3EE3-8FE1-72786488708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89912" y="935307"/>
            <a:ext cx="3159779" cy="2102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88702"/>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reunion</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reunion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puppy wagged its tail happily at the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reunion</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with its siblings, happy to see them after a long time.</a:t>
            </a:r>
          </a:p>
        </p:txBody>
      </p:sp>
      <p:sp>
        <p:nvSpPr>
          <p:cNvPr id="18" name="TextBox 17"/>
          <p:cNvSpPr txBox="1"/>
          <p:nvPr/>
        </p:nvSpPr>
        <p:spPr>
          <a:xfrm>
            <a:off x="1894966" y="3553125"/>
            <a:ext cx="9596307"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After Jimmy smashed his mother’s vase, he has a reunion with his mother and was sent to his room. </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8" y="5190217"/>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the playground, there was a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reunion</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of friends who hadn't played together for weeks.</a:t>
            </a:r>
          </a:p>
        </p:txBody>
      </p:sp>
    </p:spTree>
    <p:extLst>
      <p:ext uri="{BB962C8B-B14F-4D97-AF65-F5344CB8AC3E}">
        <p14:creationId xmlns:p14="http://schemas.microsoft.com/office/powerpoint/2010/main" val="212802802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117438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Noun</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3200" b="0" i="0" u="none" strike="noStrike" kern="1200" cap="none" spc="0" normalizeH="0" baseline="0" noProof="0">
                <a:ln>
                  <a:noFill/>
                </a:ln>
                <a:solidFill>
                  <a:srgbClr val="000000"/>
                </a:solidFill>
                <a:effectLst/>
                <a:uLnTx/>
                <a:uFillTx/>
                <a:latin typeface="Arial" charset="0"/>
                <a:ea typeface="+mn-ea"/>
                <a:cs typeface="+mn-cs"/>
              </a:rPr>
              <a:t>when people come together after a period of separation</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23162" y="2799388"/>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re/un/ion</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9021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home-coming, gathering</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630547" y="2613442"/>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 + union</a:t>
            </a:r>
          </a:p>
        </p:txBody>
      </p:sp>
      <p:sp>
        <p:nvSpPr>
          <p:cNvPr id="19" name="TextBox 18">
            <a:extLst>
              <a:ext uri="{FF2B5EF4-FFF2-40B4-BE49-F238E27FC236}">
                <a16:creationId xmlns:a16="http://schemas.microsoft.com/office/drawing/2014/main" id="{9E543EBE-8277-4ABF-8066-32517555B6C0}"/>
              </a:ext>
            </a:extLst>
          </p:cNvPr>
          <p:cNvSpPr txBox="1"/>
          <p:nvPr/>
        </p:nvSpPr>
        <p:spPr>
          <a:xfrm>
            <a:off x="6010886" y="3815732"/>
            <a:ext cx="2175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prefix – back again</a:t>
            </a:r>
          </a:p>
        </p:txBody>
      </p:sp>
      <p:sp>
        <p:nvSpPr>
          <p:cNvPr id="20" name="TextBox 19">
            <a:extLst>
              <a:ext uri="{FF2B5EF4-FFF2-40B4-BE49-F238E27FC236}">
                <a16:creationId xmlns:a16="http://schemas.microsoft.com/office/drawing/2014/main" id="{900027F7-27FB-4CFC-AE4E-FBF1293B2B20}"/>
              </a:ext>
            </a:extLst>
          </p:cNvPr>
          <p:cNvSpPr txBox="1"/>
          <p:nvPr/>
        </p:nvSpPr>
        <p:spPr>
          <a:xfrm>
            <a:off x="8094674" y="3723398"/>
            <a:ext cx="32061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French. Meaning "a meeting of persons of previous connection“ (1820)</a:t>
            </a:r>
          </a:p>
        </p:txBody>
      </p:sp>
      <p:sp>
        <p:nvSpPr>
          <p:cNvPr id="21" name="Arrow: Down 20">
            <a:extLst>
              <a:ext uri="{FF2B5EF4-FFF2-40B4-BE49-F238E27FC236}">
                <a16:creationId xmlns:a16="http://schemas.microsoft.com/office/drawing/2014/main" id="{F39D9390-E0F0-4952-BAD5-29F5DBD5EE91}"/>
              </a:ext>
            </a:extLst>
          </p:cNvPr>
          <p:cNvSpPr/>
          <p:nvPr/>
        </p:nvSpPr>
        <p:spPr>
          <a:xfrm>
            <a:off x="6930835" y="339153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8847075" y="339153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reunion</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67F0BBE7-67D8-CF4C-948D-6F4797514FD8}"/>
              </a:ext>
            </a:extLst>
          </p:cNvPr>
          <p:cNvPicPr>
            <a:picLocks noChangeAspect="1"/>
          </p:cNvPicPr>
          <p:nvPr/>
        </p:nvPicPr>
        <p:blipFill>
          <a:blip r:embed="rId5"/>
          <a:stretch>
            <a:fillRect/>
          </a:stretch>
        </p:blipFill>
        <p:spPr>
          <a:xfrm>
            <a:off x="314432" y="984093"/>
            <a:ext cx="4529945" cy="1692507"/>
          </a:xfrm>
          <a:prstGeom prst="rect">
            <a:avLst/>
          </a:prstGeom>
        </p:spPr>
      </p:pic>
    </p:spTree>
    <p:extLst>
      <p:ext uri="{BB962C8B-B14F-4D97-AF65-F5344CB8AC3E}">
        <p14:creationId xmlns:p14="http://schemas.microsoft.com/office/powerpoint/2010/main" val="141538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73604" y="388824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were worried about something.</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thought it would be fun.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wanted to go out exploring.</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were hungry.</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432874" y="964601"/>
            <a:ext cx="9012025"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The pelicans woke Storm Boy and Hide-Away up because...</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The pelicans woke Storm Boy and Hide-Away up because they were hungry.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9252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26849" y="3201893"/>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didn’t like them.</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said they were causing damage to the humpy.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couldn’t afford to feed them anymore.</a:t>
            </a:r>
            <a:endParaRPr kumimoji="0" lang="en-AU"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Fingerbone Bill told to</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528110" y="935396"/>
            <a:ext cx="11087053"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Hide-Away said the pelicans had to go back to the sanctuary because ...</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Hide-Away said the pelicans had to go back to the sanctuary because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410316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175717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44318" y="2449816"/>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34288" y="3143157"/>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07633" y="3869653"/>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loves Mr Percival very much.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tells him he should be sad.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mn-ea"/>
                <a:cs typeface="Arial"/>
                <a:sym typeface="Century Gothic"/>
              </a:rPr>
              <a:t>Mr Percival has been naughty.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knows he will see Mr Percival again tomorrow.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675395" y="956294"/>
            <a:ext cx="884121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Storm Boy is sad to say goodbye to Mr Percival because...</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Storm Boy is sad to say goodbye to Mr Percival because he loves him very much. </a:t>
            </a:r>
            <a:endPar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0036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188536" y="2396672"/>
            <a:ext cx="9030878" cy="3416279"/>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pelicans grew</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up strong and healthy</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said</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the pelicans could stay</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To move, Mr Ponder and Mr Proud were put into baskets</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said Storm</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Boy couldn’t hold Mr Percival</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Boy didn’t mind if his father saw him sad</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9412146" y="2396672"/>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9359750" y="385950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10402809" y="4538128"/>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10393852" y="529674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666933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3"/>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2" name="TextBox 11">
            <a:extLst>
              <a:ext uri="{FF2B5EF4-FFF2-40B4-BE49-F238E27FC236}">
                <a16:creationId xmlns:a16="http://schemas.microsoft.com/office/drawing/2014/main" id="{A9FD8299-C1EE-4A58-B31F-438C9C5EA853}"/>
              </a:ext>
            </a:extLst>
          </p:cNvPr>
          <p:cNvSpPr txBox="1"/>
          <p:nvPr/>
        </p:nvSpPr>
        <p:spPr>
          <a:xfrm>
            <a:off x="107634" y="733109"/>
            <a:ext cx="9436998" cy="4650440"/>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Derived from an Aboriginal word ‘</a:t>
            </a:r>
            <a:r>
              <a:rPr kumimoji="0" lang="en-AU" sz="2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karangk</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meaning narrow neck, it is one of the most breathtaking national parks in Australia. You will also be a guest of the Ngarrindjeri people, the traditional custodians of these lands and waters for thousands of years. It is a place of Aboriginal significance.</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Coorong is ideal for birdwatching and photography with its distinctive landscape in an important breeding area for the Australian pelican and a refuge for ducks, swans, cormorants, terns, grebes and over 230 migratory birds that travel annually from Siberia, Alaska, Japan and China.</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i="1">
                <a:solidFill>
                  <a:srgbClr val="000000"/>
                </a:solidFill>
                <a:latin typeface="Century Gothic" panose="020B0502020202020204" pitchFamily="34" charset="0"/>
              </a:rPr>
              <a:t>Adapted from: https://coorongcountry.com.au/coorong-national-park/</a:t>
            </a:r>
            <a:endParaRPr kumimoji="0" lang="en-AU" sz="16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Who are the traditional custodians of The Coorong?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91850"/>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traditional custodians of The Coorong are 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6"/>
          <a:stretch>
            <a:fillRect/>
          </a:stretch>
        </p:blipFill>
        <p:spPr>
          <a:xfrm>
            <a:off x="9644634" y="141945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17277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traditional custodians of The Coorong are </a:t>
            </a:r>
            <a:r>
              <a:rPr lang="en-AU" sz="1400" b="1">
                <a:solidFill>
                  <a:srgbClr val="000000"/>
                </a:solidFill>
                <a:latin typeface="Century Gothic" panose="020B0502020202020204" pitchFamily="34" charset="0"/>
              </a:rPr>
              <a:t>the Ngarrindjeri people. </a:t>
            </a:r>
            <a:endParaRPr lang="en-AU" sz="1400">
              <a:solidFill>
                <a:srgbClr val="000000"/>
              </a:solidFill>
              <a:latin typeface="Century Gothic" panose="020B0502020202020204" pitchFamily="34" charset="0"/>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pic>
        <p:nvPicPr>
          <p:cNvPr id="8194" name="Picture 2" descr="Cormorant - Wikipedia">
            <a:extLst>
              <a:ext uri="{FF2B5EF4-FFF2-40B4-BE49-F238E27FC236}">
                <a16:creationId xmlns:a16="http://schemas.microsoft.com/office/drawing/2014/main" id="{4B381D7A-6826-B619-DD7C-CDA55504648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180" y="5436361"/>
            <a:ext cx="1649167" cy="109944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E772044C-B66D-E81A-5692-EEB47D6C2192}"/>
              </a:ext>
            </a:extLst>
          </p:cNvPr>
          <p:cNvSpPr txBox="1"/>
          <p:nvPr/>
        </p:nvSpPr>
        <p:spPr>
          <a:xfrm>
            <a:off x="1455337" y="6488668"/>
            <a:ext cx="6097554" cy="369332"/>
          </a:xfrm>
          <a:prstGeom prst="rect">
            <a:avLst/>
          </a:prstGeom>
          <a:noFill/>
        </p:spPr>
        <p:txBody>
          <a:bodyPr wrap="square">
            <a:spAutoFit/>
          </a:bodyPr>
          <a:lstStyle/>
          <a:p>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Cormorant</a:t>
            </a:r>
            <a:endParaRPr lang="en-AU"/>
          </a:p>
        </p:txBody>
      </p:sp>
      <p:pic>
        <p:nvPicPr>
          <p:cNvPr id="8196" name="Picture 4" descr="Common Tern - eBird">
            <a:extLst>
              <a:ext uri="{FF2B5EF4-FFF2-40B4-BE49-F238E27FC236}">
                <a16:creationId xmlns:a16="http://schemas.microsoft.com/office/drawing/2014/main" id="{F860021B-128D-3987-734C-742DED9A7A4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093679" y="5436360"/>
            <a:ext cx="1464907" cy="109944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02A71D5-987B-FD4D-0EE4-B74F37120714}"/>
              </a:ext>
            </a:extLst>
          </p:cNvPr>
          <p:cNvSpPr txBox="1"/>
          <p:nvPr/>
        </p:nvSpPr>
        <p:spPr>
          <a:xfrm>
            <a:off x="4504114" y="6519447"/>
            <a:ext cx="6097554" cy="369332"/>
          </a:xfrm>
          <a:prstGeom prst="rect">
            <a:avLst/>
          </a:prstGeom>
          <a:noFill/>
        </p:spPr>
        <p:txBody>
          <a:bodyPr wrap="square">
            <a:spAutoFit/>
          </a:bodyPr>
          <a:lstStyle/>
          <a:p>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Tern</a:t>
            </a:r>
            <a:endParaRPr lang="en-AU"/>
          </a:p>
        </p:txBody>
      </p:sp>
      <p:pic>
        <p:nvPicPr>
          <p:cNvPr id="8198" name="Picture 6" descr="Australasian grebe - Wikipedia">
            <a:extLst>
              <a:ext uri="{FF2B5EF4-FFF2-40B4-BE49-F238E27FC236}">
                <a16:creationId xmlns:a16="http://schemas.microsoft.com/office/drawing/2014/main" id="{AEC3DDBE-69B2-6928-D0D7-A99394EEB067}"/>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79" t="8697" r="10503" b="10009"/>
          <a:stretch/>
        </p:blipFill>
        <p:spPr bwMode="auto">
          <a:xfrm>
            <a:off x="6845242" y="5441430"/>
            <a:ext cx="1663611" cy="109395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28C872D-BACA-6E0E-327D-0F093F05A1B3}"/>
              </a:ext>
            </a:extLst>
          </p:cNvPr>
          <p:cNvSpPr txBox="1"/>
          <p:nvPr/>
        </p:nvSpPr>
        <p:spPr>
          <a:xfrm>
            <a:off x="7163859" y="6527188"/>
            <a:ext cx="6097554" cy="369332"/>
          </a:xfrm>
          <a:prstGeom prst="rect">
            <a:avLst/>
          </a:prstGeom>
          <a:noFill/>
        </p:spPr>
        <p:txBody>
          <a:bodyPr wrap="square">
            <a:spAutoFit/>
          </a:bodyPr>
          <a:lstStyle/>
          <a:p>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Grebe</a:t>
            </a:r>
            <a:endParaRPr lang="en-AU"/>
          </a:p>
        </p:txBody>
      </p:sp>
      <p:sp>
        <p:nvSpPr>
          <p:cNvPr id="14" name="TextBox 13">
            <a:extLst>
              <a:ext uri="{FF2B5EF4-FFF2-40B4-BE49-F238E27FC236}">
                <a16:creationId xmlns:a16="http://schemas.microsoft.com/office/drawing/2014/main" id="{0BC5FC06-EAD7-A3F3-028C-8B24A6717D2E}"/>
              </a:ext>
            </a:extLst>
          </p:cNvPr>
          <p:cNvSpPr txBox="1"/>
          <p:nvPr/>
        </p:nvSpPr>
        <p:spPr>
          <a:xfrm>
            <a:off x="9878634" y="4520197"/>
            <a:ext cx="2133268" cy="1344022"/>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This is a link to a very short video with some landscape shots of The Coorong. </a:t>
            </a:r>
          </a:p>
        </p:txBody>
      </p:sp>
      <p:sp>
        <p:nvSpPr>
          <p:cNvPr id="19" name="TextBox 18">
            <a:extLst>
              <a:ext uri="{FF2B5EF4-FFF2-40B4-BE49-F238E27FC236}">
                <a16:creationId xmlns:a16="http://schemas.microsoft.com/office/drawing/2014/main" id="{96C3B06F-5143-B3B0-0376-2F027776B3F4}"/>
              </a:ext>
            </a:extLst>
          </p:cNvPr>
          <p:cNvSpPr txBox="1"/>
          <p:nvPr/>
        </p:nvSpPr>
        <p:spPr>
          <a:xfrm>
            <a:off x="9795509" y="5986082"/>
            <a:ext cx="2541351" cy="646331"/>
          </a:xfrm>
          <a:prstGeom prst="rect">
            <a:avLst/>
          </a:prstGeom>
          <a:noFill/>
        </p:spPr>
        <p:txBody>
          <a:bodyPr wrap="square">
            <a:spAutoFit/>
          </a:bodyPr>
          <a:lstStyle/>
          <a:p>
            <a:r>
              <a:rPr lang="en-AU">
                <a:hlinkClick r:id="rId10"/>
              </a:rPr>
              <a:t>Australia - Coorong National Park - YouTube</a:t>
            </a:r>
            <a:endParaRPr lang="en-AU"/>
          </a:p>
        </p:txBody>
      </p:sp>
    </p:spTree>
    <p:extLst>
      <p:ext uri="{BB962C8B-B14F-4D97-AF65-F5344CB8AC3E}">
        <p14:creationId xmlns:p14="http://schemas.microsoft.com/office/powerpoint/2010/main" val="151303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201" y="2330901"/>
            <a:ext cx="7645924" cy="2479048"/>
          </a:xfrm>
        </p:spPr>
        <p:txBody>
          <a:bodyPr>
            <a:normAutofit/>
          </a:bodyPr>
          <a:lstStyle/>
          <a:p>
            <a:pPr>
              <a:lnSpc>
                <a:spcPct val="150000"/>
              </a:lnSpc>
            </a:pPr>
            <a:r>
              <a:rPr lang="en-AU" sz="3400" b="0">
                <a:latin typeface="Century Gothic" panose="020B0502020202020204" pitchFamily="34" charset="0"/>
              </a:rPr>
              <a:t>I can describe how Storm Boy and Mr Percival’s relationship has developed through the story so far.</a:t>
            </a:r>
          </a:p>
        </p:txBody>
      </p:sp>
      <p:sp>
        <p:nvSpPr>
          <p:cNvPr id="4" name="TextBox 3">
            <a:extLst>
              <a:ext uri="{FF2B5EF4-FFF2-40B4-BE49-F238E27FC236}">
                <a16:creationId xmlns:a16="http://schemas.microsoft.com/office/drawing/2014/main" id="{A068E62C-63F2-F18E-1FB9-13C039503CA3}"/>
              </a:ext>
            </a:extLst>
          </p:cNvPr>
          <p:cNvSpPr txBox="1"/>
          <p:nvPr/>
        </p:nvSpPr>
        <p:spPr>
          <a:xfrm>
            <a:off x="1243303" y="5304415"/>
            <a:ext cx="9705393" cy="876522"/>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all of Chapter 4</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Pages 29-32</a:t>
            </a:r>
          </a:p>
        </p:txBody>
      </p:sp>
    </p:spTree>
    <p:extLst>
      <p:ext uri="{BB962C8B-B14F-4D97-AF65-F5344CB8AC3E}">
        <p14:creationId xmlns:p14="http://schemas.microsoft.com/office/powerpoint/2010/main" val="9790652"/>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29</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6825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strangely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(adverb) in an unusual or surprising way</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gazed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looked at steadily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68258"/>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‘Storm Boy knew that his father knew what he was thinking’. What is Storm Boy thinking and how does this father know this?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856713"/>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is thinking _______. His father knows this because 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923569"/>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Storm Boy is thinking </a:t>
            </a:r>
            <a:r>
              <a:rPr lang="en-AU" sz="1400" b="1">
                <a:solidFill>
                  <a:srgbClr val="000000"/>
                </a:solidFill>
                <a:latin typeface="Century Gothic" panose="020B0502020202020204" pitchFamily="34" charset="0"/>
              </a:rPr>
              <a:t>about Mr Percival. </a:t>
            </a:r>
            <a:r>
              <a:rPr lang="en-AU" sz="1400">
                <a:solidFill>
                  <a:srgbClr val="000000"/>
                </a:solidFill>
                <a:latin typeface="Century Gothic" panose="020B0502020202020204" pitchFamily="34" charset="0"/>
              </a:rPr>
              <a:t>His father knows this because </a:t>
            </a:r>
            <a:r>
              <a:rPr lang="en-AU" sz="1400" b="1">
                <a:solidFill>
                  <a:srgbClr val="000000"/>
                </a:solidFill>
                <a:latin typeface="Century Gothic" panose="020B0502020202020204" pitchFamily="34" charset="0"/>
              </a:rPr>
              <a:t>his father knows him well and knows that Storm Boy loved Mr Percival and would be missing him.  </a:t>
            </a: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It was fine and sunny, but somehow it seemed cold.’ What is the author talking about? Why might this be the case?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5" y="1356168"/>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author is saying _______. This is the case 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776127"/>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7" y="2033278"/>
            <a:ext cx="3864775"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author is saying </a:t>
            </a:r>
            <a:r>
              <a:rPr lang="en-AU" sz="1400" b="1">
                <a:solidFill>
                  <a:srgbClr val="000000"/>
                </a:solidFill>
                <a:latin typeface="Century Gothic" panose="020B0502020202020204" pitchFamily="34" charset="0"/>
              </a:rPr>
              <a:t>that even though the weather is nice, it feels cold and uncomfortable</a:t>
            </a:r>
            <a:r>
              <a:rPr lang="en-AU" sz="1400">
                <a:solidFill>
                  <a:srgbClr val="000000"/>
                </a:solidFill>
                <a:latin typeface="Century Gothic" panose="020B0502020202020204" pitchFamily="34" charset="0"/>
              </a:rPr>
              <a:t>. This is the case because  </a:t>
            </a:r>
            <a:r>
              <a:rPr lang="en-AU" sz="1400" b="1">
                <a:solidFill>
                  <a:srgbClr val="000000"/>
                </a:solidFill>
                <a:latin typeface="Century Gothic" panose="020B0502020202020204" pitchFamily="34" charset="0"/>
              </a:rPr>
              <a:t>Storm Boy is sad about Mr Percival and doesn’t feel like talking. </a:t>
            </a: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5038262"/>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to the second part of this question will vary</a:t>
            </a:r>
          </a:p>
        </p:txBody>
      </p:sp>
    </p:spTree>
    <p:extLst>
      <p:ext uri="{BB962C8B-B14F-4D97-AF65-F5344CB8AC3E}">
        <p14:creationId xmlns:p14="http://schemas.microsoft.com/office/powerpoint/2010/main" val="3416167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30</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2. What are two examples of personification in this paragraph?</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55963"/>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Two examples of personification in this paragraph are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542835"/>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Two examples of personification in this paragraph</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are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sun flinging a million golden mirrors and the chuckling of the ripples.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Re-read the paragraph after the sentence ‘Towards evening they packed up </a:t>
            </a:r>
            <a:r>
              <a:rPr lang="en-AU" sz="1200">
                <a:solidFill>
                  <a:srgbClr val="FFFFFF"/>
                </a:solidFill>
                <a:latin typeface="Century Gothic" panose="020B0502020202020204" pitchFamily="34" charset="0"/>
              </a:rPr>
              <a:t>and set off for home.’ </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The atmosphere was cold and sad before this paragraph. What are some of the details used in this paragraph to show a change in mood to hope and positivity?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9" y="1876044"/>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Some of the details from this paragraph that show positivity and hope are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21" y="2574432"/>
            <a:ext cx="3864775"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Some of the details</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in this paragraph that show positivity and hope are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sun flinging</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 million golden mirrors, glow on the bare patches of the sandhills, lighting up the bushes, shining with rosy fire, the chuckle of the ripples etc.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5521819" y="4013937"/>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2" name="TextBox 1">
            <a:extLst>
              <a:ext uri="{FF2B5EF4-FFF2-40B4-BE49-F238E27FC236}">
                <a16:creationId xmlns:a16="http://schemas.microsoft.com/office/drawing/2014/main" id="{822239C2-C647-C00E-651D-25169A42CBFF}"/>
              </a:ext>
            </a:extLst>
          </p:cNvPr>
          <p:cNvSpPr txBox="1"/>
          <p:nvPr/>
        </p:nvSpPr>
        <p:spPr>
          <a:xfrm>
            <a:off x="408431" y="5879387"/>
            <a:ext cx="9704203" cy="611258"/>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On pages 46-47, there is a picture with the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little boat came gliding in to shore through the chuckle of the ripples.</a:t>
            </a:r>
          </a:p>
        </p:txBody>
      </p:sp>
      <p:sp>
        <p:nvSpPr>
          <p:cNvPr id="7" name="Rectangle 6">
            <a:extLst>
              <a:ext uri="{FF2B5EF4-FFF2-40B4-BE49-F238E27FC236}">
                <a16:creationId xmlns:a16="http://schemas.microsoft.com/office/drawing/2014/main" id="{BE33D0B3-2592-9FA9-560B-1FF95E68B937}"/>
              </a:ext>
            </a:extLst>
          </p:cNvPr>
          <p:cNvSpPr/>
          <p:nvPr/>
        </p:nvSpPr>
        <p:spPr>
          <a:xfrm>
            <a:off x="362840" y="1064038"/>
            <a:ext cx="3435057" cy="244169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flinging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throwing with force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column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an upright pillar</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a:solidFill>
                  <a:srgbClr val="000000"/>
                </a:solidFill>
                <a:latin typeface="Century Gothic" panose="020B0502020202020204" pitchFamily="34" charset="0"/>
                <a:ea typeface="Segoe UI Symbol" panose="020B0502040204020203" pitchFamily="34" charset="0"/>
                <a:cs typeface="Times" charset="0"/>
              </a:rPr>
              <a:t>chuckling</a:t>
            </a:r>
            <a:r>
              <a:rPr lang="en-GB">
                <a:solidFill>
                  <a:srgbClr val="000000"/>
                </a:solidFill>
                <a:latin typeface="Century Gothic" panose="020B0502020202020204" pitchFamily="34" charset="0"/>
                <a:ea typeface="Segoe UI Symbol" panose="020B0502040204020203" pitchFamily="34" charset="0"/>
                <a:cs typeface="Times" charset="0"/>
              </a:rPr>
              <a:t> (verb) laughing </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8417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31 &amp; 32</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2726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startled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surprised or shocked</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launched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in a nervous manner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craning</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stretching out to see something</a:t>
            </a:r>
          </a:p>
          <a:p>
            <a:pPr>
              <a:spcAft>
                <a:spcPts val="800"/>
              </a:spcAf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reunion</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when people come together after a period of separation</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Storm Boy hoped Mr Ponder and Mr Proud would stay away?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69453"/>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Storm Boy hoped Mr Ponder and Mr Proud would stay away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739286"/>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Storm Boy hoped Mr Ponder and Mr Proud would stay away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wanted</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Mr Percival to be able to stay.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a:t>
            </a:r>
            <a:r>
              <a:rPr lang="en-AU" sz="1200">
                <a:solidFill>
                  <a:srgbClr val="FFFFFF"/>
                </a:solidFill>
                <a:latin typeface="Century Gothic" panose="020B0502020202020204" pitchFamily="34" charset="0"/>
              </a:rPr>
              <a:t>Why do you think Hide-Away was secretly glad that Mr Percival had come back?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8" y="1184675"/>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was secretly glad because ________. </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583648"/>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32985" y="1856491"/>
            <a:ext cx="3864775"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was secretly glad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didn’t like seeing</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Storm Boy so sad.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00682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How has Storm Boy and Mr Percival’s relationship developed through the story so far?</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5268E39F-C5E8-9FC4-9911-A56283EE35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3309809"/>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388099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In your book, complete the subordinating conjunction stems on the following slides.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1</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Select</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an independent clause, to add to a sentence stem beginning with a subordinating conjunction, to create a complex sentence.</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 2</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Generate</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an independent clause, to add to a sentence stem beginning with a subordinating conjunction, to create a complex sentence.</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976E1084-9CFD-47F3-9C8B-FEE84AAE1D53}"/>
              </a:ext>
            </a:extLst>
          </p:cNvPr>
          <p:cNvSpPr txBox="1"/>
          <p:nvPr/>
        </p:nvSpPr>
        <p:spPr>
          <a:xfrm>
            <a:off x="3875598" y="5655372"/>
            <a:ext cx="4440803" cy="646331"/>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rPr>
              <a:t>Teachers to use discretion as to which slide is more appropriate for your students </a:t>
            </a:r>
          </a:p>
        </p:txBody>
      </p:sp>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4"/>
          <a:srcRect l="10152" t="10152" r="10152" b="10152"/>
          <a:stretch/>
        </p:blipFill>
        <p:spPr>
          <a:xfrm>
            <a:off x="10976800" y="5688478"/>
            <a:ext cx="1077850" cy="1080000"/>
          </a:xfrm>
          <a:prstGeom prst="ellipse">
            <a:avLst/>
          </a:prstGeom>
        </p:spPr>
      </p:pic>
    </p:spTree>
    <p:extLst>
      <p:ext uri="{BB962C8B-B14F-4D97-AF65-F5344CB8AC3E}">
        <p14:creationId xmlns:p14="http://schemas.microsoft.com/office/powerpoint/2010/main" val="289881557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9C1E90-F851-42BF-8A2F-6E6844C32AA4}"/>
              </a:ext>
            </a:extLst>
          </p:cNvPr>
          <p:cNvPicPr>
            <a:picLocks noChangeAspect="1"/>
          </p:cNvPicPr>
          <p:nvPr/>
        </p:nvPicPr>
        <p:blipFill>
          <a:blip r:embed="rId2"/>
          <a:stretch>
            <a:fillRect/>
          </a:stretch>
        </p:blipFill>
        <p:spPr>
          <a:xfrm>
            <a:off x="680974" y="250421"/>
            <a:ext cx="10679221" cy="6554679"/>
          </a:xfrm>
          <a:prstGeom prst="rect">
            <a:avLst/>
          </a:prstGeom>
        </p:spPr>
      </p:pic>
      <p:sp>
        <p:nvSpPr>
          <p:cNvPr id="2" name="Oval 1">
            <a:extLst>
              <a:ext uri="{FF2B5EF4-FFF2-40B4-BE49-F238E27FC236}">
                <a16:creationId xmlns:a16="http://schemas.microsoft.com/office/drawing/2014/main" id="{E68229D8-8972-482B-84FF-507B91589A27}"/>
              </a:ext>
            </a:extLst>
          </p:cNvPr>
          <p:cNvSpPr/>
          <p:nvPr/>
        </p:nvSpPr>
        <p:spPr>
          <a:xfrm>
            <a:off x="3458743" y="3806635"/>
            <a:ext cx="2420442" cy="315243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3A3B6BC5-BDD7-4CF2-A216-D2B32D82327D}"/>
              </a:ext>
            </a:extLst>
          </p:cNvPr>
          <p:cNvSpPr/>
          <p:nvPr/>
        </p:nvSpPr>
        <p:spPr>
          <a:xfrm>
            <a:off x="831805" y="493855"/>
            <a:ext cx="2505284" cy="6311245"/>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6019B98-FBE8-4F0A-ADC0-3E9A4A5A60EE}"/>
              </a:ext>
            </a:extLst>
          </p:cNvPr>
          <p:cNvSpPr/>
          <p:nvPr/>
        </p:nvSpPr>
        <p:spPr>
          <a:xfrm>
            <a:off x="6312816" y="3929923"/>
            <a:ext cx="4476743" cy="3046988"/>
          </a:xfrm>
          <a:prstGeom prst="rect">
            <a:avLst/>
          </a:prstGeom>
          <a:solidFill>
            <a:schemeClr val="accent5">
              <a:lumMod val="60000"/>
              <a:lumOff val="40000"/>
            </a:schemeClr>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As we are focusing on the development of Storm Boy and Mr Percival’s relationship, we will create sentences using sub-ordinating conjunctions that show time, place and manner. </a:t>
            </a:r>
          </a:p>
        </p:txBody>
      </p:sp>
      <p:sp>
        <p:nvSpPr>
          <p:cNvPr id="3" name="Oval 2">
            <a:extLst>
              <a:ext uri="{FF2B5EF4-FFF2-40B4-BE49-F238E27FC236}">
                <a16:creationId xmlns:a16="http://schemas.microsoft.com/office/drawing/2014/main" id="{CF3AA4DF-4DB9-7549-126D-5473FC076E1C}"/>
              </a:ext>
            </a:extLst>
          </p:cNvPr>
          <p:cNvSpPr/>
          <p:nvPr/>
        </p:nvSpPr>
        <p:spPr>
          <a:xfrm>
            <a:off x="3458743" y="923826"/>
            <a:ext cx="2420442" cy="2882809"/>
          </a:xfrm>
          <a:prstGeom prst="ellipse">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0121566"/>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11" name="Rectangle 10">
            <a:extLst>
              <a:ext uri="{FF2B5EF4-FFF2-40B4-BE49-F238E27FC236}">
                <a16:creationId xmlns:a16="http://schemas.microsoft.com/office/drawing/2014/main" id="{8DD92DCA-B243-4876-99AC-1254D735FF04}"/>
              </a:ext>
            </a:extLst>
          </p:cNvPr>
          <p:cNvSpPr/>
          <p:nvPr/>
        </p:nvSpPr>
        <p:spPr>
          <a:xfrm>
            <a:off x="251598" y="516495"/>
            <a:ext cx="11046321" cy="1015663"/>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Select the appropriate independent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sp>
        <p:nvSpPr>
          <p:cNvPr id="13" name="TextBox 12">
            <a:extLst>
              <a:ext uri="{FF2B5EF4-FFF2-40B4-BE49-F238E27FC236}">
                <a16:creationId xmlns:a16="http://schemas.microsoft.com/office/drawing/2014/main" id="{9542BC23-1801-4084-8A73-3650F624B2E0}"/>
              </a:ext>
            </a:extLst>
          </p:cNvPr>
          <p:cNvSpPr txBox="1"/>
          <p:nvPr/>
        </p:nvSpPr>
        <p:spPr>
          <a:xfrm>
            <a:off x="0" y="1532158"/>
            <a:ext cx="1208669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a:ln>
                  <a:noFill/>
                </a:ln>
                <a:solidFill>
                  <a:prstClr val="black"/>
                </a:solidFill>
                <a:effectLst/>
                <a:uLnTx/>
                <a:uFillTx/>
                <a:latin typeface="Century Gothic" panose="020B0502020202020204" pitchFamily="34" charset="0"/>
                <a:ea typeface="+mn-ea"/>
                <a:cs typeface="+mn-cs"/>
              </a:rPr>
              <a:t>When</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Storm Boy spotted the orphaned baby pelicans,___ </a:t>
            </a:r>
          </a:p>
        </p:txBody>
      </p:sp>
      <p:sp>
        <p:nvSpPr>
          <p:cNvPr id="14" name="TextBox 13">
            <a:extLst>
              <a:ext uri="{FF2B5EF4-FFF2-40B4-BE49-F238E27FC236}">
                <a16:creationId xmlns:a16="http://schemas.microsoft.com/office/drawing/2014/main" id="{A296CA51-F117-44BC-9907-B08CBE61905E}"/>
              </a:ext>
            </a:extLst>
          </p:cNvPr>
          <p:cNvSpPr txBox="1"/>
          <p:nvPr/>
        </p:nvSpPr>
        <p:spPr>
          <a:xfrm>
            <a:off x="167480" y="2160887"/>
            <a:ext cx="3772923"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he took them back to Hide-Away</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30C5DC7-B2A5-4F23-8E3C-6FD2DCC6A060}"/>
              </a:ext>
            </a:extLst>
          </p:cNvPr>
          <p:cNvSpPr txBox="1"/>
          <p:nvPr/>
        </p:nvSpPr>
        <p:spPr>
          <a:xfrm>
            <a:off x="8103077" y="2162561"/>
            <a:ext cx="3425904"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he left them there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 </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F7075D5-26FD-45FD-A9A8-892A92192DAF}"/>
              </a:ext>
            </a:extLst>
          </p:cNvPr>
          <p:cNvSpPr txBox="1"/>
          <p:nvPr/>
        </p:nvSpPr>
        <p:spPr>
          <a:xfrm>
            <a:off x="167481" y="3085791"/>
            <a:ext cx="12086695"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a:ln>
                  <a:noFill/>
                </a:ln>
                <a:solidFill>
                  <a:srgbClr val="000000"/>
                </a:solidFill>
                <a:effectLst/>
                <a:uLnTx/>
                <a:uFillTx/>
                <a:latin typeface="Century Gothic"/>
                <a:ea typeface="+mn-ea"/>
                <a:cs typeface="+mn-cs"/>
              </a:rPr>
              <a:t>Since</a:t>
            </a:r>
            <a:r>
              <a:rPr kumimoji="0" lang="en-AU" sz="3200" b="1" i="0" strike="noStrike" kern="1200" cap="none" spc="0" normalizeH="0" noProof="0">
                <a:ln>
                  <a:noFill/>
                </a:ln>
                <a:solidFill>
                  <a:srgbClr val="000000"/>
                </a:solidFill>
                <a:effectLst/>
                <a:uLnTx/>
                <a:uFillTx/>
                <a:latin typeface="Century Gothic"/>
                <a:ea typeface="+mn-ea"/>
                <a:cs typeface="+mn-cs"/>
              </a:rPr>
              <a:t> </a:t>
            </a:r>
            <a:r>
              <a:rPr kumimoji="0" lang="en-AU" sz="3200" b="0" i="0" u="none" strike="noStrike" kern="1200" cap="none" spc="0" normalizeH="0" baseline="0" noProof="0">
                <a:ln>
                  <a:noFill/>
                </a:ln>
                <a:solidFill>
                  <a:srgbClr val="000000"/>
                </a:solidFill>
                <a:effectLst/>
                <a:uLnTx/>
                <a:uFillTx/>
                <a:latin typeface="Century Gothic"/>
                <a:ea typeface="+mn-ea"/>
                <a:cs typeface="+mn-cs"/>
              </a:rPr>
              <a:t>Mr Percival</a:t>
            </a:r>
            <a:r>
              <a:rPr kumimoji="0" lang="en-AU" sz="3200" b="0" i="0" u="none" strike="noStrike" kern="1200" cap="none" spc="0" normalizeH="0" noProof="0">
                <a:ln>
                  <a:noFill/>
                </a:ln>
                <a:solidFill>
                  <a:srgbClr val="000000"/>
                </a:solidFill>
                <a:effectLst/>
                <a:uLnTx/>
                <a:uFillTx/>
                <a:latin typeface="Century Gothic"/>
                <a:ea typeface="+mn-ea"/>
                <a:cs typeface="+mn-cs"/>
              </a:rPr>
              <a:t> was very weak at first, ________</a:t>
            </a:r>
            <a:r>
              <a:rPr kumimoji="0" lang="en-AU" sz="3200" b="0" i="0" u="none" strike="noStrike" kern="1200" cap="none" spc="0" normalizeH="0" baseline="0" noProof="0">
                <a:ln>
                  <a:noFill/>
                </a:ln>
                <a:solidFill>
                  <a:srgbClr val="000000"/>
                </a:solidFill>
                <a:effectLst/>
                <a:uLnTx/>
                <a:uFillTx/>
                <a:latin typeface="Century Gothic"/>
                <a:ea typeface="+mn-ea"/>
                <a:cs typeface="+mn-cs"/>
              </a:rPr>
              <a:t>.  </a:t>
            </a:r>
            <a:endPar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EB4A6E90-EC1F-4319-93DD-03360A44BDA5}"/>
              </a:ext>
            </a:extLst>
          </p:cNvPr>
          <p:cNvSpPr txBox="1"/>
          <p:nvPr/>
        </p:nvSpPr>
        <p:spPr>
          <a:xfrm>
            <a:off x="251598" y="3766077"/>
            <a:ext cx="3688806"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Storm Boy didn’t like him.</a:t>
            </a:r>
            <a:r>
              <a:rPr kumimoji="0" lang="en-AU" sz="2800" b="0" i="0" u="none" strike="noStrike" kern="1200" cap="none" spc="0" normalizeH="0" baseline="0" noProof="0">
                <a:ln>
                  <a:noFill/>
                </a:ln>
                <a:solidFill>
                  <a:srgbClr val="0070C0"/>
                </a:solidFill>
                <a:effectLst/>
                <a:uLnTx/>
                <a:uFillTx/>
                <a:latin typeface="Century Gothic"/>
                <a:ea typeface="+mn-ea"/>
                <a:cs typeface="+mn-cs"/>
              </a:rPr>
              <a:t> </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850004A-7EF8-458C-8216-93A956EFEF91}"/>
              </a:ext>
            </a:extLst>
          </p:cNvPr>
          <p:cNvSpPr txBox="1"/>
          <p:nvPr/>
        </p:nvSpPr>
        <p:spPr>
          <a:xfrm>
            <a:off x="4226175" y="3782368"/>
            <a:ext cx="3603289"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the other pelicans picked on him.</a:t>
            </a:r>
          </a:p>
        </p:txBody>
      </p:sp>
      <p:sp>
        <p:nvSpPr>
          <p:cNvPr id="22" name="TextBox 21">
            <a:extLst>
              <a:ext uri="{FF2B5EF4-FFF2-40B4-BE49-F238E27FC236}">
                <a16:creationId xmlns:a16="http://schemas.microsoft.com/office/drawing/2014/main" id="{E1C1805B-7771-4FE3-9E3E-F20125FD068C}"/>
              </a:ext>
            </a:extLst>
          </p:cNvPr>
          <p:cNvSpPr txBox="1"/>
          <p:nvPr/>
        </p:nvSpPr>
        <p:spPr>
          <a:xfrm>
            <a:off x="8103077" y="3782367"/>
            <a:ext cx="3297382"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Storm Boy took care of him.</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C84C21D-5A38-4E09-A8F3-CFB4456B6788}"/>
              </a:ext>
            </a:extLst>
          </p:cNvPr>
          <p:cNvSpPr txBox="1"/>
          <p:nvPr/>
        </p:nvSpPr>
        <p:spPr>
          <a:xfrm>
            <a:off x="251598" y="4843673"/>
            <a:ext cx="11617294" cy="58477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sng" strike="noStrike" kern="1200" cap="none" spc="0" normalizeH="0" baseline="0" noProof="0">
                <a:ln>
                  <a:noFill/>
                </a:ln>
                <a:solidFill>
                  <a:srgbClr val="000000"/>
                </a:solidFill>
                <a:effectLst/>
                <a:uLnTx/>
                <a:uFillTx/>
                <a:latin typeface="Century Gothic"/>
                <a:ea typeface="+mn-ea"/>
                <a:cs typeface="+mn-cs"/>
              </a:rPr>
              <a:t>After</a:t>
            </a:r>
            <a:r>
              <a:rPr kumimoji="0" lang="en-AU" sz="3200" b="1" i="0" u="none" strike="noStrike" kern="1200" cap="none" spc="0" normalizeH="0" baseline="0" noProof="0">
                <a:ln>
                  <a:noFill/>
                </a:ln>
                <a:solidFill>
                  <a:srgbClr val="000000"/>
                </a:solidFill>
                <a:effectLst/>
                <a:uLnTx/>
                <a:uFillTx/>
                <a:latin typeface="Century Gothic"/>
                <a:ea typeface="+mn-ea"/>
                <a:cs typeface="+mn-cs"/>
              </a:rPr>
              <a:t> </a:t>
            </a:r>
            <a:r>
              <a:rPr kumimoji="0" lang="en-AU" sz="3200" b="0" i="0" u="none" strike="noStrike" kern="1200" cap="none" spc="0" normalizeH="0" baseline="0" noProof="0">
                <a:ln>
                  <a:noFill/>
                </a:ln>
                <a:solidFill>
                  <a:srgbClr val="000000"/>
                </a:solidFill>
                <a:effectLst/>
                <a:uLnTx/>
                <a:uFillTx/>
                <a:latin typeface="Century Gothic"/>
                <a:ea typeface="+mn-ea"/>
                <a:cs typeface="+mn-cs"/>
              </a:rPr>
              <a:t>three days had passed, __________</a:t>
            </a:r>
            <a:endParaRPr kumimoji="0" lang="en-AU" sz="3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4" name="TextBox 23">
            <a:extLst>
              <a:ext uri="{FF2B5EF4-FFF2-40B4-BE49-F238E27FC236}">
                <a16:creationId xmlns:a16="http://schemas.microsoft.com/office/drawing/2014/main" id="{3933D512-9F90-41FD-B9B4-D99D09500E11}"/>
              </a:ext>
            </a:extLst>
          </p:cNvPr>
          <p:cNvSpPr txBox="1"/>
          <p:nvPr/>
        </p:nvSpPr>
        <p:spPr>
          <a:xfrm>
            <a:off x="270157" y="5572266"/>
            <a:ext cx="3670247" cy="892552"/>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a:ln>
                  <a:noFill/>
                </a:ln>
                <a:solidFill>
                  <a:srgbClr val="00B050"/>
                </a:solidFill>
                <a:effectLst/>
                <a:uLnTx/>
                <a:uFillTx/>
                <a:latin typeface="Century Gothic"/>
                <a:ea typeface="+mn-ea"/>
                <a:cs typeface="+mn-cs"/>
              </a:rPr>
              <a:t>Storm Boy got bored of Mr Percival.</a:t>
            </a:r>
            <a:endParaRPr kumimoji="0" lang="en-AU" sz="2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0B5CF79B-4A10-4E41-9D27-61F65A32CE29}"/>
              </a:ext>
            </a:extLst>
          </p:cNvPr>
          <p:cNvSpPr txBox="1"/>
          <p:nvPr/>
        </p:nvSpPr>
        <p:spPr>
          <a:xfrm>
            <a:off x="4245029" y="5541488"/>
            <a:ext cx="3584435"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2800" noProof="0">
                <a:solidFill>
                  <a:srgbClr val="00B050"/>
                </a:solidFill>
                <a:latin typeface="Century Gothic"/>
              </a:rPr>
              <a:t>Hide-Away said the pelicans had to go.</a:t>
            </a:r>
            <a:endParaRPr kumimoji="0" lang="en-AU"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15" name="TextBox 14">
            <a:extLst>
              <a:ext uri="{FF2B5EF4-FFF2-40B4-BE49-F238E27FC236}">
                <a16:creationId xmlns:a16="http://schemas.microsoft.com/office/drawing/2014/main" id="{6E3A52AE-A05A-4B33-88B2-6957EC017320}"/>
              </a:ext>
            </a:extLst>
          </p:cNvPr>
          <p:cNvSpPr txBox="1"/>
          <p:nvPr/>
        </p:nvSpPr>
        <p:spPr>
          <a:xfrm>
            <a:off x="8112596" y="5541488"/>
            <a:ext cx="3584435" cy="954107"/>
          </a:xfrm>
          <a:prstGeom prst="rect">
            <a:avLst/>
          </a:prstGeom>
          <a:noFill/>
          <a:ln w="38100">
            <a:solidFill>
              <a:srgbClr val="FFC000"/>
            </a:solidFill>
          </a:ln>
        </p:spPr>
        <p:txBody>
          <a:bodyPr wrap="square" lIns="91440" tIns="45720" rIns="91440" bIns="45720"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a:ea typeface="+mn-ea"/>
                <a:cs typeface="+mn-cs"/>
              </a:rPr>
              <a:t>Mr Percival was able</a:t>
            </a:r>
            <a:r>
              <a:rPr kumimoji="0" lang="en-AU" sz="2800" b="0" i="0" u="none" strike="noStrike" kern="1200" cap="none" spc="0" normalizeH="0" noProof="0">
                <a:ln>
                  <a:noFill/>
                </a:ln>
                <a:solidFill>
                  <a:srgbClr val="00B050"/>
                </a:solidFill>
                <a:effectLst/>
                <a:uLnTx/>
                <a:uFillTx/>
                <a:latin typeface="Century Gothic"/>
                <a:ea typeface="+mn-ea"/>
                <a:cs typeface="+mn-cs"/>
              </a:rPr>
              <a:t> to sit up</a:t>
            </a:r>
            <a:endParaRPr kumimoji="0" lang="en-AU" sz="1800" b="0" i="0" u="none" strike="noStrike" kern="1200" cap="none" spc="0" normalizeH="0" baseline="0" noProof="0">
              <a:ln>
                <a:noFill/>
              </a:ln>
              <a:solidFill>
                <a:prstClr val="black"/>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21174093-4192-9E1A-1238-C5DA4CEE4354}"/>
              </a:ext>
            </a:extLst>
          </p:cNvPr>
          <p:cNvSpPr txBox="1"/>
          <p:nvPr/>
        </p:nvSpPr>
        <p:spPr>
          <a:xfrm>
            <a:off x="4347293" y="2167029"/>
            <a:ext cx="3425904"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he looked for their mother </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68903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animBg="1"/>
      <p:bldP spid="21" grpId="0" animBg="1"/>
      <p:bldP spid="22" grpId="0" animBg="1"/>
      <p:bldP spid="23" grpId="0"/>
      <p:bldP spid="24" grpId="0" animBg="1"/>
      <p:bldP spid="26" grpId="0" animBg="1"/>
      <p:bldP spid="15"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3411" y="3754208"/>
            <a:ext cx="11611397" cy="1077218"/>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2. </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Although </a:t>
            </a:r>
            <a:r>
              <a:rPr lang="en-AU" sz="3200">
                <a:solidFill>
                  <a:prstClr val="black"/>
                </a:solidFill>
                <a:latin typeface="Century Gothic" panose="020B0502020202020204" pitchFamily="34" charset="0"/>
              </a:rPr>
              <a:t>Hide-Away told Storm Boy they had to release Mr Percival</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____________.</a:t>
            </a: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07772" y="52137"/>
            <a:ext cx="674078" cy="674078"/>
          </a:xfrm>
          <a:prstGeom prst="rect">
            <a:avLst/>
          </a:prstGeom>
        </p:spPr>
      </p:pic>
      <p:sp>
        <p:nvSpPr>
          <p:cNvPr id="7" name="TextBox 6">
            <a:extLst>
              <a:ext uri="{FF2B5EF4-FFF2-40B4-BE49-F238E27FC236}">
                <a16:creationId xmlns:a16="http://schemas.microsoft.com/office/drawing/2014/main" id="{BB7F1038-118C-4078-9CCB-BC3AAFED35D8}"/>
              </a:ext>
            </a:extLst>
          </p:cNvPr>
          <p:cNvSpPr txBox="1"/>
          <p:nvPr/>
        </p:nvSpPr>
        <p:spPr>
          <a:xfrm>
            <a:off x="133411" y="5027882"/>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3. </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When </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Mr Percival returned to Storm Boy, _____________.</a:t>
            </a:r>
          </a:p>
        </p:txBody>
      </p:sp>
      <p:sp>
        <p:nvSpPr>
          <p:cNvPr id="8" name="TextBox 7">
            <a:extLst>
              <a:ext uri="{FF2B5EF4-FFF2-40B4-BE49-F238E27FC236}">
                <a16:creationId xmlns:a16="http://schemas.microsoft.com/office/drawing/2014/main" id="{CEF29379-86AC-4473-A4DC-7917A8059A2C}"/>
              </a:ext>
            </a:extLst>
          </p:cNvPr>
          <p:cNvSpPr txBox="1"/>
          <p:nvPr/>
        </p:nvSpPr>
        <p:spPr>
          <a:xfrm>
            <a:off x="133413" y="2972977"/>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1.</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Now</a:t>
            </a:r>
            <a:r>
              <a:rPr kumimoji="0" lang="en-AU" sz="3200" b="1" i="0" u="none" strike="noStrike" kern="1200" cap="none" spc="0" normalizeH="0" noProof="0">
                <a:ln>
                  <a:noFill/>
                </a:ln>
                <a:solidFill>
                  <a:prstClr val="black"/>
                </a:solidFill>
                <a:effectLst/>
                <a:uLnTx/>
                <a:uFillTx/>
                <a:latin typeface="Century Gothic" panose="020B0502020202020204" pitchFamily="34" charset="0"/>
                <a:ea typeface="+mn-ea"/>
                <a:cs typeface="+mn-cs"/>
              </a:rPr>
              <a:t> that </a:t>
            </a:r>
            <a:r>
              <a:rPr lang="en-AU" sz="3200" noProof="0">
                <a:solidFill>
                  <a:prstClr val="black"/>
                </a:solidFill>
                <a:latin typeface="Century Gothic" panose="020B0502020202020204" pitchFamily="34" charset="0"/>
              </a:rPr>
              <a:t>Mr Percival was healthy</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_______________.  </a:t>
            </a:r>
          </a:p>
        </p:txBody>
      </p:sp>
      <p:sp>
        <p:nvSpPr>
          <p:cNvPr id="11" name="Rectangle 10">
            <a:extLst>
              <a:ext uri="{FF2B5EF4-FFF2-40B4-BE49-F238E27FC236}">
                <a16:creationId xmlns:a16="http://schemas.microsoft.com/office/drawing/2014/main" id="{1119E483-FA45-48BD-B189-563FBD86FBA1}"/>
              </a:ext>
            </a:extLst>
          </p:cNvPr>
          <p:cNvSpPr/>
          <p:nvPr/>
        </p:nvSpPr>
        <p:spPr>
          <a:xfrm>
            <a:off x="447189" y="518466"/>
            <a:ext cx="7819496" cy="1938992"/>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Decide what the subordinating conjunction is depicting.</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Generate an independent clause that relates to the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pic>
        <p:nvPicPr>
          <p:cNvPr id="10" name="Picture 9">
            <a:extLst>
              <a:ext uri="{FF2B5EF4-FFF2-40B4-BE49-F238E27FC236}">
                <a16:creationId xmlns:a16="http://schemas.microsoft.com/office/drawing/2014/main" id="{6816D57D-9F2E-4DF1-97D0-57FDE94B3655}"/>
              </a:ext>
            </a:extLst>
          </p:cNvPr>
          <p:cNvPicPr>
            <a:picLocks noChangeAspect="1"/>
          </p:cNvPicPr>
          <p:nvPr/>
        </p:nvPicPr>
        <p:blipFill>
          <a:blip r:embed="rId3"/>
          <a:stretch>
            <a:fillRect/>
          </a:stretch>
        </p:blipFill>
        <p:spPr>
          <a:xfrm>
            <a:off x="8389993" y="748691"/>
            <a:ext cx="3354817" cy="2059115"/>
          </a:xfrm>
          <a:prstGeom prst="rect">
            <a:avLst/>
          </a:prstGeom>
        </p:spPr>
      </p:pic>
      <p:sp>
        <p:nvSpPr>
          <p:cNvPr id="2" name="TextBox 1">
            <a:extLst>
              <a:ext uri="{FF2B5EF4-FFF2-40B4-BE49-F238E27FC236}">
                <a16:creationId xmlns:a16="http://schemas.microsoft.com/office/drawing/2014/main" id="{A132EA2F-74FD-C915-1C62-DB3834F2B7CE}"/>
              </a:ext>
            </a:extLst>
          </p:cNvPr>
          <p:cNvSpPr txBox="1"/>
          <p:nvPr/>
        </p:nvSpPr>
        <p:spPr>
          <a:xfrm>
            <a:off x="133411" y="5798565"/>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4. </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Wherever </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Storm Boy went, _____________.</a:t>
            </a:r>
          </a:p>
        </p:txBody>
      </p:sp>
    </p:spTree>
    <p:extLst>
      <p:ext uri="{BB962C8B-B14F-4D97-AF65-F5344CB8AC3E}">
        <p14:creationId xmlns:p14="http://schemas.microsoft.com/office/powerpoint/2010/main" val="2018895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2" grpId="0" animBg="1"/>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2561559"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Extension 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388099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Answer the following questions in FULL SENTENCE ANSWERS</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1. It was fine and sunny, but somehow it seemed cold.’ What is the author talking about? Why might this be the case?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The author is saying ______________________. This is the case because _____________.</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2. ‘Storm Boy knew that his father knew what he was thinking’. What is Storm Boy thinking and how does this father know this?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Storm Boy is thinking ______________. His father knows this because ______________.</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3E094735-D859-B316-ABEA-365B50CE22D3}"/>
              </a:ext>
            </a:extLst>
          </p:cNvPr>
          <p:cNvSpPr txBox="1"/>
          <p:nvPr/>
        </p:nvSpPr>
        <p:spPr>
          <a:xfrm>
            <a:off x="294166" y="6095900"/>
            <a:ext cx="9943343" cy="584775"/>
          </a:xfrm>
          <a:prstGeom prst="rect">
            <a:avLst/>
          </a:prstGeom>
          <a:solidFill>
            <a:srgbClr val="FFFF00"/>
          </a:solid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As this chapter is quite short, if you have time left over, ask the students to write full sentence answers to the questions discussed</a:t>
            </a:r>
            <a:r>
              <a:rPr kumimoji="0" lang="en-AU" sz="1600" b="0" i="1" u="none" strike="noStrike" kern="1200" cap="none" spc="0" normalizeH="0" noProof="0">
                <a:ln>
                  <a:noFill/>
                </a:ln>
                <a:solidFill>
                  <a:prstClr val="black"/>
                </a:solidFill>
                <a:effectLst/>
                <a:uLnTx/>
                <a:uFillTx/>
                <a:latin typeface="Century Gothic" panose="020B0502020202020204" pitchFamily="34" charset="0"/>
                <a:ea typeface="+mn-ea"/>
                <a:cs typeface="+mn-cs"/>
              </a:rPr>
              <a:t> through the reading of the text. This can be quite challenging! </a:t>
            </a:r>
            <a:endParaRPr kumimoji="0" lang="en-AU"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5101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CA861F-B5DC-4C44-8B5F-8798D6FE424A}"/>
              </a:ext>
            </a:extLst>
          </p:cNvPr>
          <p:cNvPicPr>
            <a:picLocks noChangeAspect="1"/>
          </p:cNvPicPr>
          <p:nvPr/>
        </p:nvPicPr>
        <p:blipFill>
          <a:blip r:embed="rId2"/>
          <a:stretch>
            <a:fillRect/>
          </a:stretch>
        </p:blipFill>
        <p:spPr>
          <a:xfrm>
            <a:off x="273033" y="586743"/>
            <a:ext cx="11503059" cy="5086470"/>
          </a:xfrm>
          <a:prstGeom prst="rect">
            <a:avLst/>
          </a:prstGeom>
        </p:spPr>
      </p:pic>
    </p:spTree>
    <p:extLst>
      <p:ext uri="{BB962C8B-B14F-4D97-AF65-F5344CB8AC3E}">
        <p14:creationId xmlns:p14="http://schemas.microsoft.com/office/powerpoint/2010/main" val="20053733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6204858" y="2384650"/>
            <a:ext cx="5413254"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Who wrote Storm Boy (and when)?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Where is Storm Boy set?</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4098" name="Picture 2" descr="Storm Boy - Reading Australia">
            <a:extLst>
              <a:ext uri="{FF2B5EF4-FFF2-40B4-BE49-F238E27FC236}">
                <a16:creationId xmlns:a16="http://schemas.microsoft.com/office/drawing/2014/main" id="{7D5FD06F-53F2-8FB3-08AD-027D707C828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291900" y="1410159"/>
            <a:ext cx="3288979" cy="4505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8698215"/>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1" y="1267708"/>
            <a:ext cx="12191999" cy="22775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1"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Pause Point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What have we learnt so far?</a:t>
            </a:r>
            <a:endParaRPr kumimoji="0" lang="en-AU" sz="16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9</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What questions can you generate about pictures related to the text?</a:t>
            </a:r>
          </a:p>
        </p:txBody>
      </p:sp>
    </p:spTree>
    <p:extLst>
      <p:ext uri="{BB962C8B-B14F-4D97-AF65-F5344CB8AC3E}">
        <p14:creationId xmlns:p14="http://schemas.microsoft.com/office/powerpoint/2010/main" val="3770556737"/>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a protected area of land</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107633" y="3207399"/>
            <a:ext cx="487055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sanc</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tu</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ar</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/y</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1030157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nature reserve, wildlife reserve </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709205" y="2173862"/>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sanctuary</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339125" y="3529800"/>
            <a:ext cx="5955306"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First originated in1560s; as "land set aside for wild plants or animals to breed and live" First recorded by 1879 in reference to the American bison.</a:t>
            </a: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06813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sanctuary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7EA5D7F5-883F-66B3-D797-BF9C6EAAD8A0}"/>
              </a:ext>
            </a:extLst>
          </p:cNvPr>
          <p:cNvPicPr>
            <a:picLocks noChangeAspect="1"/>
          </p:cNvPicPr>
          <p:nvPr/>
        </p:nvPicPr>
        <p:blipFill>
          <a:blip r:embed="rId5"/>
          <a:stretch>
            <a:fillRect/>
          </a:stretch>
        </p:blipFill>
        <p:spPr>
          <a:xfrm>
            <a:off x="185859" y="1478455"/>
            <a:ext cx="4792331" cy="1446648"/>
          </a:xfrm>
          <a:prstGeom prst="rect">
            <a:avLst/>
          </a:prstGeom>
        </p:spPr>
      </p:pic>
    </p:spTree>
    <p:extLst>
      <p:ext uri="{BB962C8B-B14F-4D97-AF65-F5344CB8AC3E}">
        <p14:creationId xmlns:p14="http://schemas.microsoft.com/office/powerpoint/2010/main" val="4159946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Adverb</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not often, hardly ever</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23162" y="2799388"/>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sel</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dom</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rarely, infrequently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025196" y="2317540"/>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seldom</a:t>
            </a: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424289" y="3567164"/>
            <a:ext cx="57849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"rarely, not often, infrequently, from Old English and early Middle English </a:t>
            </a: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seldum</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 word of uncertain etymology. Perhaps ultimately from the base of self.</a:t>
            </a:r>
          </a:p>
        </p:txBody>
      </p:sp>
      <p:sp>
        <p:nvSpPr>
          <p:cNvPr id="21" name="Arrow: Down 20">
            <a:extLst>
              <a:ext uri="{FF2B5EF4-FFF2-40B4-BE49-F238E27FC236}">
                <a16:creationId xmlns:a16="http://schemas.microsoft.com/office/drawing/2014/main" id="{F39D9390-E0F0-4952-BAD5-29F5DBD5EE91}"/>
              </a:ext>
            </a:extLst>
          </p:cNvPr>
          <p:cNvSpPr/>
          <p:nvPr/>
        </p:nvSpPr>
        <p:spPr>
          <a:xfrm>
            <a:off x="8061948" y="3165473"/>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seldom</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EE44EE97-E433-94A9-A22B-198AE326D998}"/>
              </a:ext>
            </a:extLst>
          </p:cNvPr>
          <p:cNvPicPr>
            <a:picLocks noChangeAspect="1"/>
          </p:cNvPicPr>
          <p:nvPr/>
        </p:nvPicPr>
        <p:blipFill>
          <a:blip r:embed="rId5"/>
          <a:stretch>
            <a:fillRect/>
          </a:stretch>
        </p:blipFill>
        <p:spPr>
          <a:xfrm>
            <a:off x="107633" y="845159"/>
            <a:ext cx="4844286" cy="1954229"/>
          </a:xfrm>
          <a:prstGeom prst="rect">
            <a:avLst/>
          </a:prstGeom>
        </p:spPr>
      </p:pic>
    </p:spTree>
    <p:extLst>
      <p:ext uri="{BB962C8B-B14F-4D97-AF65-F5344CB8AC3E}">
        <p14:creationId xmlns:p14="http://schemas.microsoft.com/office/powerpoint/2010/main" val="249424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11473" y="5047793"/>
            <a:ext cx="12255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Adverb</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do something in a quiet, relaxed, or slow way </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23162" y="2799388"/>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se/date/ly</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757" y="591725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calmly, quietly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30450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139187" y="2513775"/>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sedate + ly</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081226" y="3854737"/>
            <a:ext cx="388782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1660s, from Latin </a:t>
            </a: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sedatus</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"composed, moderate, quiet, tranquil,"</a:t>
            </a:r>
          </a:p>
        </p:txBody>
      </p:sp>
      <p:sp>
        <p:nvSpPr>
          <p:cNvPr id="20" name="TextBox 19">
            <a:extLst>
              <a:ext uri="{FF2B5EF4-FFF2-40B4-BE49-F238E27FC236}">
                <a16:creationId xmlns:a16="http://schemas.microsoft.com/office/drawing/2014/main" id="{900027F7-27FB-4CFC-AE4E-FBF1293B2B20}"/>
              </a:ext>
            </a:extLst>
          </p:cNvPr>
          <p:cNvSpPr txBox="1"/>
          <p:nvPr/>
        </p:nvSpPr>
        <p:spPr>
          <a:xfrm>
            <a:off x="8583175" y="3894545"/>
            <a:ext cx="222633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a:ea typeface="+mn-ea"/>
                <a:cs typeface="+mn-cs"/>
              </a:rPr>
              <a:t>in a manner denoted by,</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forms an adverb</a:t>
            </a:r>
          </a:p>
        </p:txBody>
      </p:sp>
      <p:sp>
        <p:nvSpPr>
          <p:cNvPr id="21" name="Arrow: Down 20">
            <a:extLst>
              <a:ext uri="{FF2B5EF4-FFF2-40B4-BE49-F238E27FC236}">
                <a16:creationId xmlns:a16="http://schemas.microsoft.com/office/drawing/2014/main" id="{F39D9390-E0F0-4952-BAD5-29F5DBD5EE91}"/>
              </a:ext>
            </a:extLst>
          </p:cNvPr>
          <p:cNvSpPr/>
          <p:nvPr/>
        </p:nvSpPr>
        <p:spPr>
          <a:xfrm>
            <a:off x="6848155" y="3478632"/>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9427498" y="344898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sedately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3B027BFD-7403-B95F-8388-DB87D7EFB048}"/>
              </a:ext>
            </a:extLst>
          </p:cNvPr>
          <p:cNvPicPr>
            <a:picLocks noChangeAspect="1"/>
          </p:cNvPicPr>
          <p:nvPr/>
        </p:nvPicPr>
        <p:blipFill>
          <a:blip r:embed="rId5"/>
          <a:stretch>
            <a:fillRect/>
          </a:stretch>
        </p:blipFill>
        <p:spPr>
          <a:xfrm>
            <a:off x="226534" y="990657"/>
            <a:ext cx="4854692" cy="1727941"/>
          </a:xfrm>
          <a:prstGeom prst="rect">
            <a:avLst/>
          </a:prstGeom>
        </p:spPr>
      </p:pic>
    </p:spTree>
    <p:extLst>
      <p:ext uri="{BB962C8B-B14F-4D97-AF65-F5344CB8AC3E}">
        <p14:creationId xmlns:p14="http://schemas.microsoft.com/office/powerpoint/2010/main" val="2862267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11472" y="5047793"/>
            <a:ext cx="1267700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3800" b="1" i="1" u="none" strike="noStrike" kern="1200" cap="none" spc="0" normalizeH="0" baseline="0" noProof="0">
                <a:ln>
                  <a:noFill/>
                </a:ln>
                <a:solidFill>
                  <a:srgbClr val="000000"/>
                </a:solidFill>
                <a:effectLst/>
                <a:uLnTx/>
                <a:uFillTx/>
                <a:latin typeface="Arial" charset="0"/>
                <a:ea typeface="+mn-ea"/>
                <a:cs typeface="+mn-cs"/>
              </a:rPr>
              <a:t>Adverb</a:t>
            </a:r>
            <a:r>
              <a:rPr kumimoji="0" lang="en-AU" altLang="en-US" sz="38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3800" b="0" i="0" u="none" strike="noStrike" kern="1200" cap="none" spc="0" normalizeH="0" baseline="0" noProof="0">
                <a:ln>
                  <a:noFill/>
                </a:ln>
                <a:solidFill>
                  <a:srgbClr val="000000"/>
                </a:solidFill>
                <a:effectLst/>
                <a:uLnTx/>
                <a:uFillTx/>
                <a:latin typeface="Arial" charset="0"/>
                <a:ea typeface="+mn-ea"/>
                <a:cs typeface="+mn-cs"/>
              </a:rPr>
              <a:t>in an extremely angry, energetic or hurried way</a:t>
            </a:r>
          </a:p>
          <a:p>
            <a:pPr marL="742950" marR="0" lvl="0" indent="-742950" algn="l" defTabSz="914400" rtl="0" eaLnBrk="1" fontAlgn="auto" latinLnBrk="0" hangingPunct="1">
              <a:lnSpc>
                <a:spcPct val="100000"/>
              </a:lnSpc>
              <a:spcBef>
                <a:spcPts val="0"/>
              </a:spcBef>
              <a:spcAft>
                <a:spcPts val="0"/>
              </a:spcAft>
              <a:buClrTx/>
              <a:buSzTx/>
              <a:buFontTx/>
              <a:buNone/>
              <a:tabLst/>
              <a:defRPr/>
            </a:pP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44590" y="3207406"/>
            <a:ext cx="42608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fu/ri/ous/ly</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757" y="5917258"/>
            <a:ext cx="94123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madly, energetically, wildly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30450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5824906" y="2241965"/>
            <a:ext cx="49837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fur</a:t>
            </a:r>
            <a:r>
              <a:rPr kumimoji="0" lang="en-AU" sz="5400" b="0" i="0" u="none" strike="sngStrike" kern="1200" cap="none" spc="0" normalizeH="0" baseline="0" noProof="0" dirty="0">
                <a:ln>
                  <a:noFill/>
                </a:ln>
                <a:solidFill>
                  <a:srgbClr val="000000"/>
                </a:solidFill>
                <a:effectLst/>
                <a:uLnTx/>
                <a:uFillTx/>
                <a:latin typeface="Century Gothic" panose="020B0502020202020204" pitchFamily="34" charset="0"/>
                <a:ea typeface="+mn-ea"/>
                <a:cs typeface="+mn-cs"/>
              </a:rPr>
              <a:t>y</a:t>
            </a:r>
            <a:r>
              <a:rPr kumimoji="0" lang="en-AU" sz="5400" b="0" i="0" u="none" strike="noStrike" kern="1200" cap="none" spc="0" normalizeH="0" baseline="0" noProof="0" dirty="0">
                <a:ln>
                  <a:noFill/>
                </a:ln>
                <a:solidFill>
                  <a:srgbClr val="FF0000"/>
                </a:solidFill>
                <a:effectLst/>
                <a:uLnTx/>
                <a:uFillTx/>
                <a:latin typeface="Century Gothic" panose="020B0502020202020204" pitchFamily="34" charset="0"/>
                <a:ea typeface="+mn-ea"/>
                <a:cs typeface="+mn-cs"/>
              </a:rPr>
              <a:t>i</a:t>
            </a: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ous + ly</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389223" y="3616234"/>
            <a:ext cx="18500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fierce passion, rage or frenzy</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900027F7-27FB-4CFC-AE4E-FBF1293B2B20}"/>
              </a:ext>
            </a:extLst>
          </p:cNvPr>
          <p:cNvSpPr txBox="1"/>
          <p:nvPr/>
        </p:nvSpPr>
        <p:spPr>
          <a:xfrm>
            <a:off x="9411640" y="3576738"/>
            <a:ext cx="17469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forms an adverb</a:t>
            </a:r>
          </a:p>
        </p:txBody>
      </p:sp>
      <p:sp>
        <p:nvSpPr>
          <p:cNvPr id="21" name="Arrow: Down 20">
            <a:extLst>
              <a:ext uri="{FF2B5EF4-FFF2-40B4-BE49-F238E27FC236}">
                <a16:creationId xmlns:a16="http://schemas.microsoft.com/office/drawing/2014/main" id="{F39D9390-E0F0-4952-BAD5-29F5DBD5EE91}"/>
              </a:ext>
            </a:extLst>
          </p:cNvPr>
          <p:cNvSpPr/>
          <p:nvPr/>
        </p:nvSpPr>
        <p:spPr>
          <a:xfrm>
            <a:off x="6502391" y="3168100"/>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10035655" y="3193979"/>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furiously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sp>
        <p:nvSpPr>
          <p:cNvPr id="9" name="Arrow: Down 8">
            <a:extLst>
              <a:ext uri="{FF2B5EF4-FFF2-40B4-BE49-F238E27FC236}">
                <a16:creationId xmlns:a16="http://schemas.microsoft.com/office/drawing/2014/main" id="{4EA9A91D-FD7D-7AAC-4D36-E40EF76E228A}"/>
              </a:ext>
            </a:extLst>
          </p:cNvPr>
          <p:cNvSpPr/>
          <p:nvPr/>
        </p:nvSpPr>
        <p:spPr>
          <a:xfrm>
            <a:off x="8478540" y="3182808"/>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0D6997D-2ABA-B3BE-3AB1-91CF78FF6DF2}"/>
              </a:ext>
            </a:extLst>
          </p:cNvPr>
          <p:cNvSpPr txBox="1"/>
          <p:nvPr/>
        </p:nvSpPr>
        <p:spPr>
          <a:xfrm>
            <a:off x="7426371" y="3557452"/>
            <a:ext cx="22263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word-forming element making adjectives from nouns</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E264C395-F0AC-E836-1FD5-ED218E1C530D}"/>
              </a:ext>
            </a:extLst>
          </p:cNvPr>
          <p:cNvPicPr>
            <a:picLocks noChangeAspect="1"/>
          </p:cNvPicPr>
          <p:nvPr/>
        </p:nvPicPr>
        <p:blipFill>
          <a:blip r:embed="rId5"/>
          <a:stretch>
            <a:fillRect/>
          </a:stretch>
        </p:blipFill>
        <p:spPr>
          <a:xfrm>
            <a:off x="224733" y="1069816"/>
            <a:ext cx="4936606" cy="1877571"/>
          </a:xfrm>
          <a:prstGeom prst="rect">
            <a:avLst/>
          </a:prstGeom>
        </p:spPr>
      </p:pic>
    </p:spTree>
    <p:extLst>
      <p:ext uri="{BB962C8B-B14F-4D97-AF65-F5344CB8AC3E}">
        <p14:creationId xmlns:p14="http://schemas.microsoft.com/office/powerpoint/2010/main" val="267693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921748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lacking in physical strength</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76208" y="3270121"/>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fee/</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ble</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weak, frail</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157630" y="2560279"/>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feeble</a:t>
            </a:r>
          </a:p>
        </p:txBody>
      </p:sp>
      <p:sp>
        <p:nvSpPr>
          <p:cNvPr id="19" name="TextBox 18">
            <a:extLst>
              <a:ext uri="{FF2B5EF4-FFF2-40B4-BE49-F238E27FC236}">
                <a16:creationId xmlns:a16="http://schemas.microsoft.com/office/drawing/2014/main" id="{9E543EBE-8277-4ABF-8066-32517555B6C0}"/>
              </a:ext>
            </a:extLst>
          </p:cNvPr>
          <p:cNvSpPr txBox="1"/>
          <p:nvPr/>
        </p:nvSpPr>
        <p:spPr>
          <a:xfrm>
            <a:off x="7029625" y="3826494"/>
            <a:ext cx="278367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Old French ‘</a:t>
            </a:r>
            <a:r>
              <a:rPr kumimoji="0" lang="en-AU" sz="1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feble</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meaning weak</a:t>
            </a: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398440"/>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feeble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75DBC3B2-6E77-AA53-13DC-F2290F059B75}"/>
              </a:ext>
            </a:extLst>
          </p:cNvPr>
          <p:cNvPicPr>
            <a:picLocks noChangeAspect="1"/>
          </p:cNvPicPr>
          <p:nvPr/>
        </p:nvPicPr>
        <p:blipFill>
          <a:blip r:embed="rId5"/>
          <a:stretch>
            <a:fillRect/>
          </a:stretch>
        </p:blipFill>
        <p:spPr>
          <a:xfrm>
            <a:off x="158477" y="1011825"/>
            <a:ext cx="4744880" cy="2015459"/>
          </a:xfrm>
          <a:prstGeom prst="rect">
            <a:avLst/>
          </a:prstGeom>
        </p:spPr>
      </p:pic>
    </p:spTree>
    <p:extLst>
      <p:ext uri="{BB962C8B-B14F-4D97-AF65-F5344CB8AC3E}">
        <p14:creationId xmlns:p14="http://schemas.microsoft.com/office/powerpoint/2010/main" val="4006004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11104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suitable or enough for a requirement </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211626" y="3134073"/>
            <a:ext cx="4659419"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ad/e/quate</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931905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enough, suitable, sufficient</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173112" y="2564194"/>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ad + equate</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776690" y="3832684"/>
            <a:ext cx="2175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toward, in addition to</a:t>
            </a:r>
          </a:p>
        </p:txBody>
      </p:sp>
      <p:sp>
        <p:nvSpPr>
          <p:cNvPr id="20" name="TextBox 19">
            <a:extLst>
              <a:ext uri="{FF2B5EF4-FFF2-40B4-BE49-F238E27FC236}">
                <a16:creationId xmlns:a16="http://schemas.microsoft.com/office/drawing/2014/main" id="{900027F7-27FB-4CFC-AE4E-FBF1293B2B20}"/>
              </a:ext>
            </a:extLst>
          </p:cNvPr>
          <p:cNvSpPr txBox="1"/>
          <p:nvPr/>
        </p:nvSpPr>
        <p:spPr>
          <a:xfrm>
            <a:off x="8334676" y="3879770"/>
            <a:ext cx="222633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make level, equal, even</a:t>
            </a:r>
          </a:p>
        </p:txBody>
      </p:sp>
      <p:sp>
        <p:nvSpPr>
          <p:cNvPr id="21" name="Arrow: Down 20">
            <a:extLst>
              <a:ext uri="{FF2B5EF4-FFF2-40B4-BE49-F238E27FC236}">
                <a16:creationId xmlns:a16="http://schemas.microsoft.com/office/drawing/2014/main" id="{F39D9390-E0F0-4952-BAD5-29F5DBD5EE91}"/>
              </a:ext>
            </a:extLst>
          </p:cNvPr>
          <p:cNvSpPr/>
          <p:nvPr/>
        </p:nvSpPr>
        <p:spPr>
          <a:xfrm>
            <a:off x="6687209" y="350727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9296703" y="350727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adequate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274E3271-2B3E-0E98-A4B2-47A1C4FE4CEE}"/>
              </a:ext>
            </a:extLst>
          </p:cNvPr>
          <p:cNvPicPr>
            <a:picLocks noChangeAspect="1"/>
          </p:cNvPicPr>
          <p:nvPr/>
        </p:nvPicPr>
        <p:blipFill>
          <a:blip r:embed="rId5"/>
          <a:stretch>
            <a:fillRect/>
          </a:stretch>
        </p:blipFill>
        <p:spPr>
          <a:xfrm>
            <a:off x="107633" y="1182981"/>
            <a:ext cx="5071726" cy="1569097"/>
          </a:xfrm>
          <a:prstGeom prst="rect">
            <a:avLst/>
          </a:prstGeom>
        </p:spPr>
      </p:pic>
    </p:spTree>
    <p:extLst>
      <p:ext uri="{BB962C8B-B14F-4D97-AF65-F5344CB8AC3E}">
        <p14:creationId xmlns:p14="http://schemas.microsoft.com/office/powerpoint/2010/main" val="3536812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946258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Verb</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stare at in an angry or fierce way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46864" y="3235159"/>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stare angrily, scowl</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402727" y="2447220"/>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glare</a:t>
            </a:r>
          </a:p>
        </p:txBody>
      </p:sp>
      <p:sp>
        <p:nvSpPr>
          <p:cNvPr id="19" name="TextBox 18">
            <a:extLst>
              <a:ext uri="{FF2B5EF4-FFF2-40B4-BE49-F238E27FC236}">
                <a16:creationId xmlns:a16="http://schemas.microsoft.com/office/drawing/2014/main" id="{9E543EBE-8277-4ABF-8066-32517555B6C0}"/>
              </a:ext>
            </a:extLst>
          </p:cNvPr>
          <p:cNvSpPr txBox="1"/>
          <p:nvPr/>
        </p:nvSpPr>
        <p:spPr>
          <a:xfrm>
            <a:off x="7331973" y="3806434"/>
            <a:ext cx="2175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late 13c. "to shine brightly"</a:t>
            </a:r>
          </a:p>
        </p:txBody>
      </p:sp>
      <p:sp>
        <p:nvSpPr>
          <p:cNvPr id="21" name="Arrow: Down 20">
            <a:extLst>
              <a:ext uri="{FF2B5EF4-FFF2-40B4-BE49-F238E27FC236}">
                <a16:creationId xmlns:a16="http://schemas.microsoft.com/office/drawing/2014/main" id="{F39D9390-E0F0-4952-BAD5-29F5DBD5EE91}"/>
              </a:ext>
            </a:extLst>
          </p:cNvPr>
          <p:cNvSpPr/>
          <p:nvPr/>
        </p:nvSpPr>
        <p:spPr>
          <a:xfrm>
            <a:off x="8242493" y="3360051"/>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glare</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69264CD0-B0E6-9270-E4C1-11B4521A4224}"/>
              </a:ext>
            </a:extLst>
          </p:cNvPr>
          <p:cNvPicPr>
            <a:picLocks noChangeAspect="1"/>
          </p:cNvPicPr>
          <p:nvPr/>
        </p:nvPicPr>
        <p:blipFill>
          <a:blip r:embed="rId5"/>
          <a:stretch>
            <a:fillRect/>
          </a:stretch>
        </p:blipFill>
        <p:spPr>
          <a:xfrm>
            <a:off x="288075" y="910796"/>
            <a:ext cx="4568154" cy="2408501"/>
          </a:xfrm>
          <a:prstGeom prst="rect">
            <a:avLst/>
          </a:prstGeom>
        </p:spPr>
      </p:pic>
    </p:spTree>
    <p:extLst>
      <p:ext uri="{BB962C8B-B14F-4D97-AF65-F5344CB8AC3E}">
        <p14:creationId xmlns:p14="http://schemas.microsoft.com/office/powerpoint/2010/main" val="4484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11743872"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Noun</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3200" b="0" i="0" u="none" strike="noStrike" kern="1200" cap="none" spc="0" normalizeH="0" baseline="0" noProof="0">
                <a:ln>
                  <a:noFill/>
                </a:ln>
                <a:solidFill>
                  <a:srgbClr val="000000"/>
                </a:solidFill>
                <a:effectLst/>
                <a:uLnTx/>
                <a:uFillTx/>
                <a:latin typeface="Arial" charset="0"/>
                <a:ea typeface="+mn-ea"/>
                <a:cs typeface="+mn-cs"/>
              </a:rPr>
              <a:t>when people come together after a period of separation</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23162" y="2799388"/>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re/un/ion</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9021399"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home-coming, gathering</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630547" y="2613442"/>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 + union</a:t>
            </a:r>
          </a:p>
        </p:txBody>
      </p:sp>
      <p:sp>
        <p:nvSpPr>
          <p:cNvPr id="19" name="TextBox 18">
            <a:extLst>
              <a:ext uri="{FF2B5EF4-FFF2-40B4-BE49-F238E27FC236}">
                <a16:creationId xmlns:a16="http://schemas.microsoft.com/office/drawing/2014/main" id="{9E543EBE-8277-4ABF-8066-32517555B6C0}"/>
              </a:ext>
            </a:extLst>
          </p:cNvPr>
          <p:cNvSpPr txBox="1"/>
          <p:nvPr/>
        </p:nvSpPr>
        <p:spPr>
          <a:xfrm>
            <a:off x="6010886" y="3815732"/>
            <a:ext cx="2175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prefix – back again</a:t>
            </a:r>
          </a:p>
        </p:txBody>
      </p:sp>
      <p:sp>
        <p:nvSpPr>
          <p:cNvPr id="20" name="TextBox 19">
            <a:extLst>
              <a:ext uri="{FF2B5EF4-FFF2-40B4-BE49-F238E27FC236}">
                <a16:creationId xmlns:a16="http://schemas.microsoft.com/office/drawing/2014/main" id="{900027F7-27FB-4CFC-AE4E-FBF1293B2B20}"/>
              </a:ext>
            </a:extLst>
          </p:cNvPr>
          <p:cNvSpPr txBox="1"/>
          <p:nvPr/>
        </p:nvSpPr>
        <p:spPr>
          <a:xfrm>
            <a:off x="8094674" y="3723398"/>
            <a:ext cx="320619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French. Meaning "a meeting of persons of previous connection“ (1820)</a:t>
            </a:r>
          </a:p>
        </p:txBody>
      </p:sp>
      <p:sp>
        <p:nvSpPr>
          <p:cNvPr id="21" name="Arrow: Down 20">
            <a:extLst>
              <a:ext uri="{FF2B5EF4-FFF2-40B4-BE49-F238E27FC236}">
                <a16:creationId xmlns:a16="http://schemas.microsoft.com/office/drawing/2014/main" id="{F39D9390-E0F0-4952-BAD5-29F5DBD5EE91}"/>
              </a:ext>
            </a:extLst>
          </p:cNvPr>
          <p:cNvSpPr/>
          <p:nvPr/>
        </p:nvSpPr>
        <p:spPr>
          <a:xfrm>
            <a:off x="6930835" y="339153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8847075" y="339153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reunion</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67F0BBE7-67D8-CF4C-948D-6F4797514FD8}"/>
              </a:ext>
            </a:extLst>
          </p:cNvPr>
          <p:cNvPicPr>
            <a:picLocks noChangeAspect="1"/>
          </p:cNvPicPr>
          <p:nvPr/>
        </p:nvPicPr>
        <p:blipFill>
          <a:blip r:embed="rId5"/>
          <a:stretch>
            <a:fillRect/>
          </a:stretch>
        </p:blipFill>
        <p:spPr>
          <a:xfrm>
            <a:off x="314432" y="984093"/>
            <a:ext cx="4529945" cy="1692507"/>
          </a:xfrm>
          <a:prstGeom prst="rect">
            <a:avLst/>
          </a:prstGeom>
        </p:spPr>
      </p:pic>
    </p:spTree>
    <p:extLst>
      <p:ext uri="{BB962C8B-B14F-4D97-AF65-F5344CB8AC3E}">
        <p14:creationId xmlns:p14="http://schemas.microsoft.com/office/powerpoint/2010/main" val="175884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16F4-355C-45A4-90E1-295B8784BC1F}"/>
              </a:ext>
            </a:extLst>
          </p:cNvPr>
          <p:cNvSpPr>
            <a:spLocks noGrp="1"/>
          </p:cNvSpPr>
          <p:nvPr>
            <p:ph type="title"/>
          </p:nvPr>
        </p:nvSpPr>
        <p:spPr>
          <a:xfrm>
            <a:off x="2427303" y="81039"/>
            <a:ext cx="10515600" cy="1325563"/>
          </a:xfrm>
        </p:spPr>
        <p:txBody>
          <a:bodyPr/>
          <a:lstStyle/>
          <a:p>
            <a:r>
              <a:rPr lang="en-AU" b="1"/>
              <a:t>Match the definition and word</a:t>
            </a:r>
          </a:p>
        </p:txBody>
      </p:sp>
      <p:graphicFrame>
        <p:nvGraphicFramePr>
          <p:cNvPr id="4" name="Table 4">
            <a:extLst>
              <a:ext uri="{FF2B5EF4-FFF2-40B4-BE49-F238E27FC236}">
                <a16:creationId xmlns:a16="http://schemas.microsoft.com/office/drawing/2014/main" id="{F1AE4CFA-E6E3-453B-97ED-A7AFC3B62158}"/>
              </a:ext>
            </a:extLst>
          </p:cNvPr>
          <p:cNvGraphicFramePr>
            <a:graphicFrameLocks noGrp="1"/>
          </p:cNvGraphicFramePr>
          <p:nvPr>
            <p:ph idx="1"/>
            <p:extLst>
              <p:ext uri="{D42A27DB-BD31-4B8C-83A1-F6EECF244321}">
                <p14:modId xmlns:p14="http://schemas.microsoft.com/office/powerpoint/2010/main" val="2248857905"/>
              </p:ext>
            </p:extLst>
          </p:nvPr>
        </p:nvGraphicFramePr>
        <p:xfrm>
          <a:off x="671721" y="1724425"/>
          <a:ext cx="10515600" cy="2639885"/>
        </p:xfrm>
        <a:graphic>
          <a:graphicData uri="http://schemas.openxmlformats.org/drawingml/2006/table">
            <a:tbl>
              <a:tblPr firstRow="1" bandRow="1">
                <a:tableStyleId>{5C22544A-7EE6-4342-B048-85BDC9FD1C3A}</a:tableStyleId>
              </a:tblPr>
              <a:tblGrid>
                <a:gridCol w="7719873">
                  <a:extLst>
                    <a:ext uri="{9D8B030D-6E8A-4147-A177-3AD203B41FA5}">
                      <a16:colId xmlns:a16="http://schemas.microsoft.com/office/drawing/2014/main" val="3098656211"/>
                    </a:ext>
                  </a:extLst>
                </a:gridCol>
                <a:gridCol w="2795727">
                  <a:extLst>
                    <a:ext uri="{9D8B030D-6E8A-4147-A177-3AD203B41FA5}">
                      <a16:colId xmlns:a16="http://schemas.microsoft.com/office/drawing/2014/main" val="3546224807"/>
                    </a:ext>
                  </a:extLst>
                </a:gridCol>
              </a:tblGrid>
              <a:tr h="527977">
                <a:tc>
                  <a:txBody>
                    <a:bodyPr/>
                    <a:lstStyle/>
                    <a:p>
                      <a:r>
                        <a:rPr lang="en-AU" sz="2400">
                          <a:latin typeface="Century Gothic" panose="020B0502020202020204" pitchFamily="34" charset="0"/>
                        </a:rPr>
                        <a:t>Definition</a:t>
                      </a:r>
                    </a:p>
                  </a:txBody>
                  <a:tcPr/>
                </a:tc>
                <a:tc>
                  <a:txBody>
                    <a:bodyPr/>
                    <a:lstStyle/>
                    <a:p>
                      <a:r>
                        <a:rPr lang="en-AU" sz="2400">
                          <a:latin typeface="Century Gothic" panose="020B0502020202020204" pitchFamily="34" charset="0"/>
                        </a:rPr>
                        <a:t>Word </a:t>
                      </a:r>
                    </a:p>
                  </a:txBody>
                  <a:tcPr/>
                </a:tc>
                <a:extLst>
                  <a:ext uri="{0D108BD9-81ED-4DB2-BD59-A6C34878D82A}">
                    <a16:rowId xmlns:a16="http://schemas.microsoft.com/office/drawing/2014/main" val="2483645629"/>
                  </a:ext>
                </a:extLst>
              </a:tr>
              <a:tr h="527977">
                <a:tc>
                  <a:txBody>
                    <a:bodyPr/>
                    <a:lstStyle/>
                    <a:p>
                      <a:r>
                        <a:rPr lang="en-AU" sz="2400">
                          <a:latin typeface="Century Gothic" panose="020B0502020202020204" pitchFamily="34" charset="0"/>
                        </a:rPr>
                        <a:t>lacking in physical strength</a:t>
                      </a:r>
                    </a:p>
                  </a:txBody>
                  <a:tcPr/>
                </a:tc>
                <a:tc>
                  <a:txBody>
                    <a:bodyPr/>
                    <a:lstStyle/>
                    <a:p>
                      <a:endParaRPr lang="en-AU" sz="2400">
                        <a:latin typeface="Century Gothic" panose="020B0502020202020204" pitchFamily="34" charset="0"/>
                      </a:endParaRPr>
                    </a:p>
                  </a:txBody>
                  <a:tcPr/>
                </a:tc>
                <a:extLst>
                  <a:ext uri="{0D108BD9-81ED-4DB2-BD59-A6C34878D82A}">
                    <a16:rowId xmlns:a16="http://schemas.microsoft.com/office/drawing/2014/main" val="2304475082"/>
                  </a:ext>
                </a:extLst>
              </a:tr>
              <a:tr h="527977">
                <a:tc>
                  <a:txBody>
                    <a:bodyPr/>
                    <a:lstStyle/>
                    <a:p>
                      <a:r>
                        <a:rPr lang="en-AU" sz="2400">
                          <a:latin typeface="Century Gothic" panose="020B0502020202020204" pitchFamily="34" charset="0"/>
                        </a:rPr>
                        <a:t>stare in an angry or fierce way </a:t>
                      </a:r>
                    </a:p>
                  </a:txBody>
                  <a:tcPr/>
                </a:tc>
                <a:tc>
                  <a:txBody>
                    <a:bodyPr/>
                    <a:lstStyle/>
                    <a:p>
                      <a:endParaRPr lang="en-AU" sz="2400">
                        <a:latin typeface="Century Gothic" panose="020B0502020202020204" pitchFamily="34" charset="0"/>
                      </a:endParaRPr>
                    </a:p>
                  </a:txBody>
                  <a:tcPr/>
                </a:tc>
                <a:extLst>
                  <a:ext uri="{0D108BD9-81ED-4DB2-BD59-A6C34878D82A}">
                    <a16:rowId xmlns:a16="http://schemas.microsoft.com/office/drawing/2014/main" val="2925011326"/>
                  </a:ext>
                </a:extLst>
              </a:tr>
              <a:tr h="527977">
                <a:tc>
                  <a:txBody>
                    <a:bodyPr/>
                    <a:lstStyle/>
                    <a:p>
                      <a:r>
                        <a:rPr lang="en-AU" sz="2400">
                          <a:latin typeface="Century Gothic" panose="020B0502020202020204" pitchFamily="34" charset="0"/>
                        </a:rPr>
                        <a:t>a protected area of land</a:t>
                      </a:r>
                    </a:p>
                  </a:txBody>
                  <a:tcPr/>
                </a:tc>
                <a:tc>
                  <a:txBody>
                    <a:bodyPr/>
                    <a:lstStyle/>
                    <a:p>
                      <a:endParaRPr lang="en-AU" sz="2400">
                        <a:latin typeface="Century Gothic" panose="020B0502020202020204" pitchFamily="34" charset="0"/>
                      </a:endParaRPr>
                    </a:p>
                  </a:txBody>
                  <a:tcPr/>
                </a:tc>
                <a:extLst>
                  <a:ext uri="{0D108BD9-81ED-4DB2-BD59-A6C34878D82A}">
                    <a16:rowId xmlns:a16="http://schemas.microsoft.com/office/drawing/2014/main" val="3398241728"/>
                  </a:ext>
                </a:extLst>
              </a:tr>
              <a:tr h="527977">
                <a:tc>
                  <a:txBody>
                    <a:bodyPr/>
                    <a:lstStyle/>
                    <a:p>
                      <a:r>
                        <a:rPr lang="en-AU" sz="2400">
                          <a:latin typeface="Century Gothic" panose="020B0502020202020204" pitchFamily="34" charset="0"/>
                        </a:rPr>
                        <a:t>do something in a quiet, relaxed or slow way</a:t>
                      </a:r>
                    </a:p>
                  </a:txBody>
                  <a:tcPr/>
                </a:tc>
                <a:tc>
                  <a:txBody>
                    <a:bodyPr/>
                    <a:lstStyle/>
                    <a:p>
                      <a:endParaRPr lang="en-AU" sz="2400">
                        <a:latin typeface="Century Gothic" panose="020B0502020202020204" pitchFamily="34" charset="0"/>
                      </a:endParaRPr>
                    </a:p>
                  </a:txBody>
                  <a:tcPr/>
                </a:tc>
                <a:extLst>
                  <a:ext uri="{0D108BD9-81ED-4DB2-BD59-A6C34878D82A}">
                    <a16:rowId xmlns:a16="http://schemas.microsoft.com/office/drawing/2014/main" val="4032633423"/>
                  </a:ext>
                </a:extLst>
              </a:tr>
            </a:tbl>
          </a:graphicData>
        </a:graphic>
      </p:graphicFrame>
      <p:graphicFrame>
        <p:nvGraphicFramePr>
          <p:cNvPr id="7" name="Table 7">
            <a:extLst>
              <a:ext uri="{FF2B5EF4-FFF2-40B4-BE49-F238E27FC236}">
                <a16:creationId xmlns:a16="http://schemas.microsoft.com/office/drawing/2014/main" id="{317D59D0-9EC4-4F21-A42E-33EE2F715021}"/>
              </a:ext>
            </a:extLst>
          </p:cNvPr>
          <p:cNvGraphicFramePr>
            <a:graphicFrameLocks noGrp="1"/>
          </p:cNvGraphicFramePr>
          <p:nvPr>
            <p:extLst>
              <p:ext uri="{D42A27DB-BD31-4B8C-83A1-F6EECF244321}">
                <p14:modId xmlns:p14="http://schemas.microsoft.com/office/powerpoint/2010/main" val="3218376080"/>
              </p:ext>
            </p:extLst>
          </p:nvPr>
        </p:nvGraphicFramePr>
        <p:xfrm>
          <a:off x="2427303" y="4910734"/>
          <a:ext cx="7743596" cy="1371600"/>
        </p:xfrm>
        <a:graphic>
          <a:graphicData uri="http://schemas.openxmlformats.org/drawingml/2006/table">
            <a:tbl>
              <a:tblPr firstRow="1" bandRow="1">
                <a:tableStyleId>{00A15C55-8517-42AA-B614-E9B94910E393}</a:tableStyleId>
              </a:tblPr>
              <a:tblGrid>
                <a:gridCol w="3871798">
                  <a:extLst>
                    <a:ext uri="{9D8B030D-6E8A-4147-A177-3AD203B41FA5}">
                      <a16:colId xmlns:a16="http://schemas.microsoft.com/office/drawing/2014/main" val="4003472817"/>
                    </a:ext>
                  </a:extLst>
                </a:gridCol>
                <a:gridCol w="3871798">
                  <a:extLst>
                    <a:ext uri="{9D8B030D-6E8A-4147-A177-3AD203B41FA5}">
                      <a16:colId xmlns:a16="http://schemas.microsoft.com/office/drawing/2014/main" val="170250618"/>
                    </a:ext>
                  </a:extLst>
                </a:gridCol>
              </a:tblGrid>
              <a:tr h="315214">
                <a:tc gridSpan="2">
                  <a:txBody>
                    <a:bodyPr/>
                    <a:lstStyle/>
                    <a:p>
                      <a:pPr algn="ctr"/>
                      <a:r>
                        <a:rPr lang="en-AU" sz="2400"/>
                        <a:t>Choose from these words</a:t>
                      </a:r>
                    </a:p>
                  </a:txBody>
                  <a:tcPr anchor="ctr"/>
                </a:tc>
                <a:tc hMerge="1">
                  <a:txBody>
                    <a:bodyPr/>
                    <a:lstStyle/>
                    <a:p>
                      <a:endParaRPr lang="en-AU"/>
                    </a:p>
                  </a:txBody>
                  <a:tcPr/>
                </a:tc>
                <a:extLst>
                  <a:ext uri="{0D108BD9-81ED-4DB2-BD59-A6C34878D82A}">
                    <a16:rowId xmlns:a16="http://schemas.microsoft.com/office/drawing/2014/main" val="1934211674"/>
                  </a:ext>
                </a:extLst>
              </a:tr>
              <a:tr h="370840">
                <a:tc>
                  <a:txBody>
                    <a:bodyPr/>
                    <a:lstStyle/>
                    <a:p>
                      <a:r>
                        <a:rPr lang="en-AU" sz="2400"/>
                        <a:t>sanctuary</a:t>
                      </a:r>
                    </a:p>
                  </a:txBody>
                  <a:tcPr/>
                </a:tc>
                <a:tc>
                  <a:txBody>
                    <a:bodyPr/>
                    <a:lstStyle/>
                    <a:p>
                      <a:r>
                        <a:rPr lang="en-AU" sz="2400"/>
                        <a:t>sedately</a:t>
                      </a:r>
                    </a:p>
                  </a:txBody>
                  <a:tcPr/>
                </a:tc>
                <a:extLst>
                  <a:ext uri="{0D108BD9-81ED-4DB2-BD59-A6C34878D82A}">
                    <a16:rowId xmlns:a16="http://schemas.microsoft.com/office/drawing/2014/main" val="645861405"/>
                  </a:ext>
                </a:extLst>
              </a:tr>
              <a:tr h="370840">
                <a:tc>
                  <a:txBody>
                    <a:bodyPr/>
                    <a:lstStyle/>
                    <a:p>
                      <a:r>
                        <a:rPr lang="en-AU" sz="2400"/>
                        <a:t>feeble</a:t>
                      </a:r>
                    </a:p>
                  </a:txBody>
                  <a:tcPr/>
                </a:tc>
                <a:tc>
                  <a:txBody>
                    <a:bodyPr/>
                    <a:lstStyle/>
                    <a:p>
                      <a:r>
                        <a:rPr lang="en-AU" sz="2400"/>
                        <a:t>glare</a:t>
                      </a:r>
                    </a:p>
                  </a:txBody>
                  <a:tcPr/>
                </a:tc>
                <a:extLst>
                  <a:ext uri="{0D108BD9-81ED-4DB2-BD59-A6C34878D82A}">
                    <a16:rowId xmlns:a16="http://schemas.microsoft.com/office/drawing/2014/main" val="3624626311"/>
                  </a:ext>
                </a:extLst>
              </a:tr>
            </a:tbl>
          </a:graphicData>
        </a:graphic>
      </p:graphicFrame>
      <p:sp>
        <p:nvSpPr>
          <p:cNvPr id="3" name="TextBox 2">
            <a:extLst>
              <a:ext uri="{FF2B5EF4-FFF2-40B4-BE49-F238E27FC236}">
                <a16:creationId xmlns:a16="http://schemas.microsoft.com/office/drawing/2014/main" id="{55975A90-B361-4135-9C37-6753623E4E75}"/>
              </a:ext>
            </a:extLst>
          </p:cNvPr>
          <p:cNvSpPr txBox="1"/>
          <p:nvPr/>
        </p:nvSpPr>
        <p:spPr>
          <a:xfrm>
            <a:off x="8498126" y="2270849"/>
            <a:ext cx="2281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rPr>
              <a:t>feeble</a:t>
            </a:r>
          </a:p>
        </p:txBody>
      </p:sp>
      <p:sp>
        <p:nvSpPr>
          <p:cNvPr id="6" name="TextBox 5">
            <a:extLst>
              <a:ext uri="{FF2B5EF4-FFF2-40B4-BE49-F238E27FC236}">
                <a16:creationId xmlns:a16="http://schemas.microsoft.com/office/drawing/2014/main" id="{D4459DA1-F3FB-48A6-B7A8-06E08FA3102E}"/>
              </a:ext>
            </a:extLst>
          </p:cNvPr>
          <p:cNvSpPr txBox="1"/>
          <p:nvPr/>
        </p:nvSpPr>
        <p:spPr>
          <a:xfrm>
            <a:off x="8498126" y="2761416"/>
            <a:ext cx="2281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rPr>
              <a:t>glare</a:t>
            </a:r>
          </a:p>
        </p:txBody>
      </p:sp>
      <p:sp>
        <p:nvSpPr>
          <p:cNvPr id="8" name="TextBox 7">
            <a:extLst>
              <a:ext uri="{FF2B5EF4-FFF2-40B4-BE49-F238E27FC236}">
                <a16:creationId xmlns:a16="http://schemas.microsoft.com/office/drawing/2014/main" id="{89EB129B-DCDD-432B-AA4B-51487D9C5637}"/>
              </a:ext>
            </a:extLst>
          </p:cNvPr>
          <p:cNvSpPr txBox="1"/>
          <p:nvPr/>
        </p:nvSpPr>
        <p:spPr>
          <a:xfrm>
            <a:off x="8498126" y="3307345"/>
            <a:ext cx="2281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rPr>
              <a:t>sanctuary</a:t>
            </a:r>
          </a:p>
        </p:txBody>
      </p:sp>
      <p:sp>
        <p:nvSpPr>
          <p:cNvPr id="9" name="TextBox 8">
            <a:extLst>
              <a:ext uri="{FF2B5EF4-FFF2-40B4-BE49-F238E27FC236}">
                <a16:creationId xmlns:a16="http://schemas.microsoft.com/office/drawing/2014/main" id="{9ABE780B-33B8-4F5B-BC57-21F25D55110C}"/>
              </a:ext>
            </a:extLst>
          </p:cNvPr>
          <p:cNvSpPr txBox="1"/>
          <p:nvPr/>
        </p:nvSpPr>
        <p:spPr>
          <a:xfrm>
            <a:off x="8498126" y="3858378"/>
            <a:ext cx="2281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rPr>
              <a:t>sedately</a:t>
            </a:r>
          </a:p>
        </p:txBody>
      </p:sp>
      <p:pic>
        <p:nvPicPr>
          <p:cNvPr id="5" name="Google Shape;190;p7" descr="Icon&#10;&#10;Description automatically generated">
            <a:extLst>
              <a:ext uri="{FF2B5EF4-FFF2-40B4-BE49-F238E27FC236}">
                <a16:creationId xmlns:a16="http://schemas.microsoft.com/office/drawing/2014/main" id="{9D8707DF-52CD-9741-5D2B-DD650FEF8B01}"/>
              </a:ext>
            </a:extLst>
          </p:cNvPr>
          <p:cNvPicPr preferRelativeResize="0"/>
          <p:nvPr/>
        </p:nvPicPr>
        <p:blipFill rotWithShape="1">
          <a:blip r:embed="rId2">
            <a:alphaModFix/>
          </a:blip>
          <a:srcRect/>
          <a:stretch/>
        </p:blipFill>
        <p:spPr>
          <a:xfrm>
            <a:off x="10190845" y="89736"/>
            <a:ext cx="674079" cy="674079"/>
          </a:xfrm>
          <a:prstGeom prst="rect">
            <a:avLst/>
          </a:prstGeom>
          <a:noFill/>
          <a:ln>
            <a:noFill/>
          </a:ln>
        </p:spPr>
      </p:pic>
      <p:pic>
        <p:nvPicPr>
          <p:cNvPr id="10" name="Google Shape;191;p7" descr="Logo, icon&#10;&#10;Description automatically generated">
            <a:extLst>
              <a:ext uri="{FF2B5EF4-FFF2-40B4-BE49-F238E27FC236}">
                <a16:creationId xmlns:a16="http://schemas.microsoft.com/office/drawing/2014/main" id="{05BE61C2-9452-F389-BEFB-42FC4368EDB9}"/>
              </a:ext>
            </a:extLst>
          </p:cNvPr>
          <p:cNvPicPr preferRelativeResize="0"/>
          <p:nvPr/>
        </p:nvPicPr>
        <p:blipFill rotWithShape="1">
          <a:blip r:embed="rId3">
            <a:alphaModFix/>
          </a:blip>
          <a:srcRect/>
          <a:stretch/>
        </p:blipFill>
        <p:spPr>
          <a:xfrm>
            <a:off x="10976594" y="89736"/>
            <a:ext cx="674078" cy="674078"/>
          </a:xfrm>
          <a:prstGeom prst="rect">
            <a:avLst/>
          </a:prstGeom>
          <a:noFill/>
          <a:ln>
            <a:noFill/>
          </a:ln>
        </p:spPr>
      </p:pic>
    </p:spTree>
    <p:extLst>
      <p:ext uri="{BB962C8B-B14F-4D97-AF65-F5344CB8AC3E}">
        <p14:creationId xmlns:p14="http://schemas.microsoft.com/office/powerpoint/2010/main" val="3080293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5" y="1439434"/>
            <a:ext cx="11963393" cy="388099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In this lesson, there are two main topics </a:t>
            </a:r>
            <a:r>
              <a:rPr lang="en-AU" sz="2000" i="1">
                <a:solidFill>
                  <a:srgbClr val="000000"/>
                </a:solidFill>
                <a:latin typeface="Century Gothic" panose="020B0502020202020204" pitchFamily="34" charset="0"/>
                <a:ea typeface="Segoe UI Symbol" panose="020B0502040204020203" pitchFamily="34" charset="0"/>
              </a:rPr>
              <a:t>– who wrote Storm Boy and when, and the setting of Storm Boy. </a:t>
            </a: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We will write a sentence summary for the first topic and a short SPO for the second topic.</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Slides 1 &amp; 2</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Sentence summary on who wrote Storm Boy and when (Slide 2 – extension as has no detail)</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Slides 3-6</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SPO on where Storm Boy is set</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3">
            <a:extLst>
              <a:ext uri="{FF2B5EF4-FFF2-40B4-BE49-F238E27FC236}">
                <a16:creationId xmlns:a16="http://schemas.microsoft.com/office/drawing/2014/main" id="{A25BE8FA-7FFE-48E3-902E-05366B29AA74}"/>
              </a:ext>
            </a:extLst>
          </p:cNvPr>
          <p:cNvPicPr>
            <a:picLocks noChangeAspect="1"/>
          </p:cNvPicPr>
          <p:nvPr/>
        </p:nvPicPr>
        <p:blipFill>
          <a:blip r:embed="rId4"/>
          <a:stretch>
            <a:fillRect/>
          </a:stretch>
        </p:blipFill>
        <p:spPr>
          <a:xfrm>
            <a:off x="4051536" y="201400"/>
            <a:ext cx="2486372" cy="1124107"/>
          </a:xfrm>
          <a:prstGeom prst="rect">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5"/>
          <a:srcRect l="10152" t="10152" r="10152" b="10152"/>
          <a:stretch/>
        </p:blipFill>
        <p:spPr>
          <a:xfrm>
            <a:off x="10976800" y="5688478"/>
            <a:ext cx="1077850" cy="1080000"/>
          </a:xfrm>
          <a:prstGeom prst="ellipse">
            <a:avLst/>
          </a:prstGeom>
        </p:spPr>
      </p:pic>
      <p:pic>
        <p:nvPicPr>
          <p:cNvPr id="5" name="Picture 4">
            <a:extLst>
              <a:ext uri="{FF2B5EF4-FFF2-40B4-BE49-F238E27FC236}">
                <a16:creationId xmlns:a16="http://schemas.microsoft.com/office/drawing/2014/main" id="{C340E83C-A8C4-88AD-6E5B-853225115D25}"/>
              </a:ext>
            </a:extLst>
          </p:cNvPr>
          <p:cNvPicPr>
            <a:picLocks noChangeAspect="1"/>
          </p:cNvPicPr>
          <p:nvPr/>
        </p:nvPicPr>
        <p:blipFill>
          <a:blip r:embed="rId6"/>
          <a:stretch>
            <a:fillRect/>
          </a:stretch>
        </p:blipFill>
        <p:spPr>
          <a:xfrm>
            <a:off x="7033523" y="140193"/>
            <a:ext cx="2522235" cy="1249958"/>
          </a:xfrm>
          <a:prstGeom prst="rect">
            <a:avLst/>
          </a:prstGeom>
        </p:spPr>
      </p:pic>
    </p:spTree>
    <p:extLst>
      <p:ext uri="{BB962C8B-B14F-4D97-AF65-F5344CB8AC3E}">
        <p14:creationId xmlns:p14="http://schemas.microsoft.com/office/powerpoint/2010/main" val="980933114"/>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5216F4-355C-45A4-90E1-295B8784BC1F}"/>
              </a:ext>
            </a:extLst>
          </p:cNvPr>
          <p:cNvSpPr>
            <a:spLocks noGrp="1"/>
          </p:cNvSpPr>
          <p:nvPr>
            <p:ph type="title"/>
          </p:nvPr>
        </p:nvSpPr>
        <p:spPr>
          <a:xfrm>
            <a:off x="2427303" y="81039"/>
            <a:ext cx="10515600" cy="1325563"/>
          </a:xfrm>
        </p:spPr>
        <p:txBody>
          <a:bodyPr/>
          <a:lstStyle/>
          <a:p>
            <a:r>
              <a:rPr lang="en-AU" b="1"/>
              <a:t>Match the definition and word</a:t>
            </a:r>
          </a:p>
        </p:txBody>
      </p:sp>
      <p:graphicFrame>
        <p:nvGraphicFramePr>
          <p:cNvPr id="4" name="Table 4">
            <a:extLst>
              <a:ext uri="{FF2B5EF4-FFF2-40B4-BE49-F238E27FC236}">
                <a16:creationId xmlns:a16="http://schemas.microsoft.com/office/drawing/2014/main" id="{F1AE4CFA-E6E3-453B-97ED-A7AFC3B62158}"/>
              </a:ext>
            </a:extLst>
          </p:cNvPr>
          <p:cNvGraphicFramePr>
            <a:graphicFrameLocks noGrp="1"/>
          </p:cNvGraphicFramePr>
          <p:nvPr>
            <p:ph idx="1"/>
            <p:extLst>
              <p:ext uri="{D42A27DB-BD31-4B8C-83A1-F6EECF244321}">
                <p14:modId xmlns:p14="http://schemas.microsoft.com/office/powerpoint/2010/main" val="398196973"/>
              </p:ext>
            </p:extLst>
          </p:nvPr>
        </p:nvGraphicFramePr>
        <p:xfrm>
          <a:off x="671721" y="1724425"/>
          <a:ext cx="10515600" cy="2934868"/>
        </p:xfrm>
        <a:graphic>
          <a:graphicData uri="http://schemas.openxmlformats.org/drawingml/2006/table">
            <a:tbl>
              <a:tblPr firstRow="1" bandRow="1">
                <a:tableStyleId>{5C22544A-7EE6-4342-B048-85BDC9FD1C3A}</a:tableStyleId>
              </a:tblPr>
              <a:tblGrid>
                <a:gridCol w="7719873">
                  <a:extLst>
                    <a:ext uri="{9D8B030D-6E8A-4147-A177-3AD203B41FA5}">
                      <a16:colId xmlns:a16="http://schemas.microsoft.com/office/drawing/2014/main" val="3098656211"/>
                    </a:ext>
                  </a:extLst>
                </a:gridCol>
                <a:gridCol w="2795727">
                  <a:extLst>
                    <a:ext uri="{9D8B030D-6E8A-4147-A177-3AD203B41FA5}">
                      <a16:colId xmlns:a16="http://schemas.microsoft.com/office/drawing/2014/main" val="3546224807"/>
                    </a:ext>
                  </a:extLst>
                </a:gridCol>
              </a:tblGrid>
              <a:tr h="527977">
                <a:tc>
                  <a:txBody>
                    <a:bodyPr/>
                    <a:lstStyle/>
                    <a:p>
                      <a:r>
                        <a:rPr lang="en-AU" sz="2400">
                          <a:latin typeface="Century Gothic" panose="020B0502020202020204" pitchFamily="34" charset="0"/>
                        </a:rPr>
                        <a:t>Definition</a:t>
                      </a:r>
                    </a:p>
                  </a:txBody>
                  <a:tcPr/>
                </a:tc>
                <a:tc>
                  <a:txBody>
                    <a:bodyPr/>
                    <a:lstStyle/>
                    <a:p>
                      <a:r>
                        <a:rPr lang="en-AU" sz="2400">
                          <a:latin typeface="Century Gothic" panose="020B0502020202020204" pitchFamily="34" charset="0"/>
                        </a:rPr>
                        <a:t>Word </a:t>
                      </a:r>
                    </a:p>
                  </a:txBody>
                  <a:tcPr/>
                </a:tc>
                <a:extLst>
                  <a:ext uri="{0D108BD9-81ED-4DB2-BD59-A6C34878D82A}">
                    <a16:rowId xmlns:a16="http://schemas.microsoft.com/office/drawing/2014/main" val="2483645629"/>
                  </a:ext>
                </a:extLst>
              </a:tr>
              <a:tr h="527977">
                <a:tc>
                  <a:txBody>
                    <a:bodyPr/>
                    <a:lstStyle/>
                    <a:p>
                      <a:r>
                        <a:rPr lang="en-AU" sz="2400">
                          <a:latin typeface="Century Gothic" panose="020B0502020202020204" pitchFamily="34" charset="0"/>
                        </a:rPr>
                        <a:t>in an extremely angry, energetic or hurried way</a:t>
                      </a:r>
                    </a:p>
                  </a:txBody>
                  <a:tcPr/>
                </a:tc>
                <a:tc>
                  <a:txBody>
                    <a:bodyPr/>
                    <a:lstStyle/>
                    <a:p>
                      <a:endParaRPr lang="en-AU" sz="2400">
                        <a:latin typeface="Century Gothic" panose="020B0502020202020204" pitchFamily="34" charset="0"/>
                      </a:endParaRPr>
                    </a:p>
                  </a:txBody>
                  <a:tcPr/>
                </a:tc>
                <a:extLst>
                  <a:ext uri="{0D108BD9-81ED-4DB2-BD59-A6C34878D82A}">
                    <a16:rowId xmlns:a16="http://schemas.microsoft.com/office/drawing/2014/main" val="2304475082"/>
                  </a:ext>
                </a:extLst>
              </a:tr>
              <a:tr h="527977">
                <a:tc>
                  <a:txBody>
                    <a:bodyPr/>
                    <a:lstStyle/>
                    <a:p>
                      <a:r>
                        <a:rPr lang="en-AU" sz="2400">
                          <a:latin typeface="Century Gothic" panose="020B0502020202020204" pitchFamily="34" charset="0"/>
                        </a:rPr>
                        <a:t>not often, hardly ever</a:t>
                      </a:r>
                    </a:p>
                  </a:txBody>
                  <a:tcPr/>
                </a:tc>
                <a:tc>
                  <a:txBody>
                    <a:bodyPr/>
                    <a:lstStyle/>
                    <a:p>
                      <a:endParaRPr lang="en-AU" sz="2400">
                        <a:latin typeface="Century Gothic" panose="020B0502020202020204" pitchFamily="34" charset="0"/>
                      </a:endParaRPr>
                    </a:p>
                  </a:txBody>
                  <a:tcPr/>
                </a:tc>
                <a:extLst>
                  <a:ext uri="{0D108BD9-81ED-4DB2-BD59-A6C34878D82A}">
                    <a16:rowId xmlns:a16="http://schemas.microsoft.com/office/drawing/2014/main" val="2925011326"/>
                  </a:ext>
                </a:extLst>
              </a:tr>
              <a:tr h="527977">
                <a:tc>
                  <a:txBody>
                    <a:bodyPr/>
                    <a:lstStyle/>
                    <a:p>
                      <a:r>
                        <a:rPr lang="en-AU" sz="2400">
                          <a:latin typeface="Century Gothic" panose="020B0502020202020204" pitchFamily="34" charset="0"/>
                        </a:rPr>
                        <a:t>when people come together after a period of separation</a:t>
                      </a:r>
                    </a:p>
                  </a:txBody>
                  <a:tcPr/>
                </a:tc>
                <a:tc>
                  <a:txBody>
                    <a:bodyPr/>
                    <a:lstStyle/>
                    <a:p>
                      <a:endParaRPr lang="en-AU" sz="2400">
                        <a:latin typeface="Century Gothic" panose="020B0502020202020204" pitchFamily="34" charset="0"/>
                      </a:endParaRPr>
                    </a:p>
                  </a:txBody>
                  <a:tcPr/>
                </a:tc>
                <a:extLst>
                  <a:ext uri="{0D108BD9-81ED-4DB2-BD59-A6C34878D82A}">
                    <a16:rowId xmlns:a16="http://schemas.microsoft.com/office/drawing/2014/main" val="3398241728"/>
                  </a:ext>
                </a:extLst>
              </a:tr>
              <a:tr h="527977">
                <a:tc>
                  <a:txBody>
                    <a:bodyPr/>
                    <a:lstStyle/>
                    <a:p>
                      <a:r>
                        <a:rPr lang="en-AU" sz="2400">
                          <a:latin typeface="Century Gothic" panose="020B0502020202020204" pitchFamily="34" charset="0"/>
                        </a:rPr>
                        <a:t>suitable or enough for a requirement </a:t>
                      </a:r>
                    </a:p>
                  </a:txBody>
                  <a:tcPr/>
                </a:tc>
                <a:tc>
                  <a:txBody>
                    <a:bodyPr/>
                    <a:lstStyle/>
                    <a:p>
                      <a:endParaRPr lang="en-AU" sz="2400">
                        <a:latin typeface="Century Gothic" panose="020B0502020202020204" pitchFamily="34" charset="0"/>
                      </a:endParaRPr>
                    </a:p>
                  </a:txBody>
                  <a:tcPr/>
                </a:tc>
                <a:extLst>
                  <a:ext uri="{0D108BD9-81ED-4DB2-BD59-A6C34878D82A}">
                    <a16:rowId xmlns:a16="http://schemas.microsoft.com/office/drawing/2014/main" val="4032633423"/>
                  </a:ext>
                </a:extLst>
              </a:tr>
            </a:tbl>
          </a:graphicData>
        </a:graphic>
      </p:graphicFrame>
      <p:graphicFrame>
        <p:nvGraphicFramePr>
          <p:cNvPr id="7" name="Table 7">
            <a:extLst>
              <a:ext uri="{FF2B5EF4-FFF2-40B4-BE49-F238E27FC236}">
                <a16:creationId xmlns:a16="http://schemas.microsoft.com/office/drawing/2014/main" id="{317D59D0-9EC4-4F21-A42E-33EE2F715021}"/>
              </a:ext>
            </a:extLst>
          </p:cNvPr>
          <p:cNvGraphicFramePr>
            <a:graphicFrameLocks noGrp="1"/>
          </p:cNvGraphicFramePr>
          <p:nvPr>
            <p:extLst>
              <p:ext uri="{D42A27DB-BD31-4B8C-83A1-F6EECF244321}">
                <p14:modId xmlns:p14="http://schemas.microsoft.com/office/powerpoint/2010/main" val="2096566465"/>
              </p:ext>
            </p:extLst>
          </p:nvPr>
        </p:nvGraphicFramePr>
        <p:xfrm>
          <a:off x="2427303" y="4910734"/>
          <a:ext cx="7743596" cy="1371600"/>
        </p:xfrm>
        <a:graphic>
          <a:graphicData uri="http://schemas.openxmlformats.org/drawingml/2006/table">
            <a:tbl>
              <a:tblPr firstRow="1" bandRow="1">
                <a:tableStyleId>{00A15C55-8517-42AA-B614-E9B94910E393}</a:tableStyleId>
              </a:tblPr>
              <a:tblGrid>
                <a:gridCol w="3871798">
                  <a:extLst>
                    <a:ext uri="{9D8B030D-6E8A-4147-A177-3AD203B41FA5}">
                      <a16:colId xmlns:a16="http://schemas.microsoft.com/office/drawing/2014/main" val="4003472817"/>
                    </a:ext>
                  </a:extLst>
                </a:gridCol>
                <a:gridCol w="3871798">
                  <a:extLst>
                    <a:ext uri="{9D8B030D-6E8A-4147-A177-3AD203B41FA5}">
                      <a16:colId xmlns:a16="http://schemas.microsoft.com/office/drawing/2014/main" val="170250618"/>
                    </a:ext>
                  </a:extLst>
                </a:gridCol>
              </a:tblGrid>
              <a:tr h="315214">
                <a:tc gridSpan="2">
                  <a:txBody>
                    <a:bodyPr/>
                    <a:lstStyle/>
                    <a:p>
                      <a:pPr algn="ctr"/>
                      <a:r>
                        <a:rPr lang="en-AU" sz="2400"/>
                        <a:t>Choose from these words</a:t>
                      </a:r>
                    </a:p>
                  </a:txBody>
                  <a:tcPr anchor="ctr"/>
                </a:tc>
                <a:tc hMerge="1">
                  <a:txBody>
                    <a:bodyPr/>
                    <a:lstStyle/>
                    <a:p>
                      <a:endParaRPr lang="en-AU"/>
                    </a:p>
                  </a:txBody>
                  <a:tcPr/>
                </a:tc>
                <a:extLst>
                  <a:ext uri="{0D108BD9-81ED-4DB2-BD59-A6C34878D82A}">
                    <a16:rowId xmlns:a16="http://schemas.microsoft.com/office/drawing/2014/main" val="1934211674"/>
                  </a:ext>
                </a:extLst>
              </a:tr>
              <a:tr h="370840">
                <a:tc>
                  <a:txBody>
                    <a:bodyPr/>
                    <a:lstStyle/>
                    <a:p>
                      <a:r>
                        <a:rPr lang="en-AU" sz="2400"/>
                        <a:t>reunion</a:t>
                      </a:r>
                    </a:p>
                  </a:txBody>
                  <a:tcPr/>
                </a:tc>
                <a:tc>
                  <a:txBody>
                    <a:bodyPr/>
                    <a:lstStyle/>
                    <a:p>
                      <a:r>
                        <a:rPr lang="en-AU" sz="2400"/>
                        <a:t>adequate</a:t>
                      </a:r>
                    </a:p>
                  </a:txBody>
                  <a:tcPr/>
                </a:tc>
                <a:extLst>
                  <a:ext uri="{0D108BD9-81ED-4DB2-BD59-A6C34878D82A}">
                    <a16:rowId xmlns:a16="http://schemas.microsoft.com/office/drawing/2014/main" val="645861405"/>
                  </a:ext>
                </a:extLst>
              </a:tr>
              <a:tr h="370840">
                <a:tc>
                  <a:txBody>
                    <a:bodyPr/>
                    <a:lstStyle/>
                    <a:p>
                      <a:r>
                        <a:rPr lang="en-AU" sz="2400"/>
                        <a:t>furiously</a:t>
                      </a:r>
                    </a:p>
                  </a:txBody>
                  <a:tcPr/>
                </a:tc>
                <a:tc>
                  <a:txBody>
                    <a:bodyPr/>
                    <a:lstStyle/>
                    <a:p>
                      <a:r>
                        <a:rPr lang="en-AU" sz="2400"/>
                        <a:t>seldom</a:t>
                      </a:r>
                    </a:p>
                  </a:txBody>
                  <a:tcPr/>
                </a:tc>
                <a:extLst>
                  <a:ext uri="{0D108BD9-81ED-4DB2-BD59-A6C34878D82A}">
                    <a16:rowId xmlns:a16="http://schemas.microsoft.com/office/drawing/2014/main" val="3624626311"/>
                  </a:ext>
                </a:extLst>
              </a:tr>
            </a:tbl>
          </a:graphicData>
        </a:graphic>
      </p:graphicFrame>
      <p:sp>
        <p:nvSpPr>
          <p:cNvPr id="3" name="TextBox 2">
            <a:extLst>
              <a:ext uri="{FF2B5EF4-FFF2-40B4-BE49-F238E27FC236}">
                <a16:creationId xmlns:a16="http://schemas.microsoft.com/office/drawing/2014/main" id="{55975A90-B361-4135-9C37-6753623E4E75}"/>
              </a:ext>
            </a:extLst>
          </p:cNvPr>
          <p:cNvSpPr txBox="1"/>
          <p:nvPr/>
        </p:nvSpPr>
        <p:spPr>
          <a:xfrm>
            <a:off x="8498126" y="2270849"/>
            <a:ext cx="2281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rPr>
              <a:t>furiously</a:t>
            </a:r>
          </a:p>
        </p:txBody>
      </p:sp>
      <p:sp>
        <p:nvSpPr>
          <p:cNvPr id="6" name="TextBox 5">
            <a:extLst>
              <a:ext uri="{FF2B5EF4-FFF2-40B4-BE49-F238E27FC236}">
                <a16:creationId xmlns:a16="http://schemas.microsoft.com/office/drawing/2014/main" id="{D4459DA1-F3FB-48A6-B7A8-06E08FA3102E}"/>
              </a:ext>
            </a:extLst>
          </p:cNvPr>
          <p:cNvSpPr txBox="1"/>
          <p:nvPr/>
        </p:nvSpPr>
        <p:spPr>
          <a:xfrm>
            <a:off x="8498126" y="2761416"/>
            <a:ext cx="2281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rPr>
              <a:t>seldom</a:t>
            </a:r>
          </a:p>
        </p:txBody>
      </p:sp>
      <p:sp>
        <p:nvSpPr>
          <p:cNvPr id="8" name="TextBox 7">
            <a:extLst>
              <a:ext uri="{FF2B5EF4-FFF2-40B4-BE49-F238E27FC236}">
                <a16:creationId xmlns:a16="http://schemas.microsoft.com/office/drawing/2014/main" id="{89EB129B-DCDD-432B-AA4B-51487D9C5637}"/>
              </a:ext>
            </a:extLst>
          </p:cNvPr>
          <p:cNvSpPr txBox="1"/>
          <p:nvPr/>
        </p:nvSpPr>
        <p:spPr>
          <a:xfrm>
            <a:off x="8498126" y="3307345"/>
            <a:ext cx="2281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rPr>
              <a:t>reunion</a:t>
            </a:r>
          </a:p>
        </p:txBody>
      </p:sp>
      <p:sp>
        <p:nvSpPr>
          <p:cNvPr id="9" name="TextBox 8">
            <a:extLst>
              <a:ext uri="{FF2B5EF4-FFF2-40B4-BE49-F238E27FC236}">
                <a16:creationId xmlns:a16="http://schemas.microsoft.com/office/drawing/2014/main" id="{9ABE780B-33B8-4F5B-BC57-21F25D55110C}"/>
              </a:ext>
            </a:extLst>
          </p:cNvPr>
          <p:cNvSpPr txBox="1"/>
          <p:nvPr/>
        </p:nvSpPr>
        <p:spPr>
          <a:xfrm>
            <a:off x="8498126" y="4086833"/>
            <a:ext cx="22815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prstClr val="black"/>
                </a:solidFill>
                <a:effectLst/>
                <a:uLnTx/>
                <a:uFillTx/>
                <a:latin typeface="Century Gothic" panose="020B0502020202020204" pitchFamily="34" charset="0"/>
              </a:rPr>
              <a:t>adequate</a:t>
            </a:r>
          </a:p>
        </p:txBody>
      </p:sp>
      <p:pic>
        <p:nvPicPr>
          <p:cNvPr id="5" name="Google Shape;190;p7" descr="Icon&#10;&#10;Description automatically generated">
            <a:extLst>
              <a:ext uri="{FF2B5EF4-FFF2-40B4-BE49-F238E27FC236}">
                <a16:creationId xmlns:a16="http://schemas.microsoft.com/office/drawing/2014/main" id="{A2B26077-A6E3-98B9-3FE8-12FC17F9A96B}"/>
              </a:ext>
            </a:extLst>
          </p:cNvPr>
          <p:cNvPicPr preferRelativeResize="0"/>
          <p:nvPr/>
        </p:nvPicPr>
        <p:blipFill rotWithShape="1">
          <a:blip r:embed="rId2">
            <a:alphaModFix/>
          </a:blip>
          <a:srcRect/>
          <a:stretch/>
        </p:blipFill>
        <p:spPr>
          <a:xfrm>
            <a:off x="10190845" y="89736"/>
            <a:ext cx="674079" cy="674079"/>
          </a:xfrm>
          <a:prstGeom prst="rect">
            <a:avLst/>
          </a:prstGeom>
          <a:noFill/>
          <a:ln>
            <a:noFill/>
          </a:ln>
        </p:spPr>
      </p:pic>
      <p:pic>
        <p:nvPicPr>
          <p:cNvPr id="10" name="Google Shape;191;p7" descr="Logo, icon&#10;&#10;Description automatically generated">
            <a:extLst>
              <a:ext uri="{FF2B5EF4-FFF2-40B4-BE49-F238E27FC236}">
                <a16:creationId xmlns:a16="http://schemas.microsoft.com/office/drawing/2014/main" id="{3C530168-585F-441E-C58A-91B72C31B8B8}"/>
              </a:ext>
            </a:extLst>
          </p:cNvPr>
          <p:cNvPicPr preferRelativeResize="0"/>
          <p:nvPr/>
        </p:nvPicPr>
        <p:blipFill rotWithShape="1">
          <a:blip r:embed="rId3">
            <a:alphaModFix/>
          </a:blip>
          <a:srcRect/>
          <a:stretch/>
        </p:blipFill>
        <p:spPr>
          <a:xfrm>
            <a:off x="10976594" y="89736"/>
            <a:ext cx="674078" cy="674078"/>
          </a:xfrm>
          <a:prstGeom prst="rect">
            <a:avLst/>
          </a:prstGeom>
          <a:noFill/>
          <a:ln>
            <a:noFill/>
          </a:ln>
        </p:spPr>
      </p:pic>
    </p:spTree>
    <p:extLst>
      <p:ext uri="{BB962C8B-B14F-4D97-AF65-F5344CB8AC3E}">
        <p14:creationId xmlns:p14="http://schemas.microsoft.com/office/powerpoint/2010/main" val="3632137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9" grpId="0"/>
    </p:bldLst>
  </p:timing>
</p:sld>
</file>

<file path=ppt/slides/slide21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9" name="Content Placeholder 4" descr="Icon&#10;&#10;Description automatically generated">
            <a:extLst>
              <a:ext uri="{FF2B5EF4-FFF2-40B4-BE49-F238E27FC236}">
                <a16:creationId xmlns:a16="http://schemas.microsoft.com/office/drawing/2014/main" id="{7BF52388-8B41-CD41-AC9A-89B295FC7E29}"/>
              </a:ext>
            </a:extLst>
          </p:cNvPr>
          <p:cNvPicPr>
            <a:picLocks noChangeAspect="1"/>
          </p:cNvPicPr>
          <p:nvPr/>
        </p:nvPicPr>
        <p:blipFill>
          <a:blip r:embed="rId2"/>
          <a:stretch>
            <a:fillRect/>
          </a:stretch>
        </p:blipFill>
        <p:spPr>
          <a:xfrm>
            <a:off x="10362235" y="104842"/>
            <a:ext cx="674079" cy="674079"/>
          </a:xfrm>
          <a:prstGeom prst="rect">
            <a:avLst/>
          </a:prstGeom>
        </p:spPr>
      </p:pic>
      <p:sp>
        <p:nvSpPr>
          <p:cNvPr id="10" name="Title 1">
            <a:extLst>
              <a:ext uri="{FF2B5EF4-FFF2-40B4-BE49-F238E27FC236}">
                <a16:creationId xmlns:a16="http://schemas.microsoft.com/office/drawing/2014/main" id="{4409ED34-C939-4602-AAEB-48274EFC5CD3}"/>
              </a:ext>
            </a:extLst>
          </p:cNvPr>
          <p:cNvSpPr txBox="1">
            <a:spLocks/>
          </p:cNvSpPr>
          <p:nvPr/>
        </p:nvSpPr>
        <p:spPr>
          <a:xfrm>
            <a:off x="10114265" y="778281"/>
            <a:ext cx="1170020" cy="2351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rPr>
              <a:t>Read with me</a:t>
            </a:r>
            <a:endParaRPr kumimoji="0" lang="en-US" sz="10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endParaRPr>
          </a:p>
        </p:txBody>
      </p:sp>
      <p:sp>
        <p:nvSpPr>
          <p:cNvPr id="12" name="Round Diagonal Corner of Rectangle 6">
            <a:extLst>
              <a:ext uri="{FF2B5EF4-FFF2-40B4-BE49-F238E27FC236}">
                <a16:creationId xmlns:a16="http://schemas.microsoft.com/office/drawing/2014/main" id="{5475D041-61B4-274F-BD2A-1945BAF5826E}"/>
              </a:ext>
            </a:extLst>
          </p:cNvPr>
          <p:cNvSpPr/>
          <p:nvPr/>
        </p:nvSpPr>
        <p:spPr>
          <a:xfrm>
            <a:off x="84930" y="100820"/>
            <a:ext cx="1777153" cy="488840"/>
          </a:xfrm>
          <a:prstGeom prst="round2DiagRect">
            <a:avLst>
              <a:gd name="adj1" fmla="val 37184"/>
              <a:gd name="adj2" fmla="val 0"/>
            </a:avLst>
          </a:prstGeom>
          <a:solidFill>
            <a:srgbClr val="03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79"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rPr>
              <a:t> </a:t>
            </a:r>
            <a:r>
              <a:rPr kumimoji="0" lang="en-US" sz="2105"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rPr>
              <a:t>Apply</a:t>
            </a:r>
            <a:endParaRPr kumimoji="0" lang="en-US" sz="1579"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endParaRPr>
          </a:p>
        </p:txBody>
      </p:sp>
      <p:sp>
        <p:nvSpPr>
          <p:cNvPr id="11" name="Content Placeholder 2"/>
          <p:cNvSpPr txBox="1">
            <a:spLocks/>
          </p:cNvSpPr>
          <p:nvPr/>
        </p:nvSpPr>
        <p:spPr>
          <a:xfrm>
            <a:off x="84930" y="2846339"/>
            <a:ext cx="12108018" cy="283530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cat moved quietly and ___________ across </a:t>
            </a:r>
            <a:r>
              <a:rPr kumimoji="0" lang="en-AU" sz="3400" b="0" i="0" u="none" strike="noStrike" kern="1200" cap="none" spc="0" normalizeH="0" baseline="0" noProof="0" err="1">
                <a:ln>
                  <a:noFill/>
                </a:ln>
                <a:solidFill>
                  <a:prstClr val="black"/>
                </a:solidFill>
                <a:effectLst/>
                <a:uLnTx/>
                <a:uFillTx/>
                <a:latin typeface="Century Gothic" panose="020B0502020202020204" pitchFamily="34" charset="0"/>
                <a:ea typeface="+mn-ea"/>
                <a:cs typeface="+mn-cs"/>
              </a:rPr>
              <a:t>th</a:t>
            </a:r>
            <a:r>
              <a:rPr lang="en-AU" sz="3400">
                <a:solidFill>
                  <a:prstClr val="black"/>
                </a:solidFill>
                <a:latin typeface="Century Gothic" panose="020B0502020202020204" pitchFamily="34" charset="0"/>
              </a:rPr>
              <a:t>e room. </a:t>
            </a:r>
            <a:endPar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lvl="0" indent="0">
              <a:lnSpc>
                <a:spcPct val="150000"/>
              </a:lnSpc>
              <a:buNone/>
              <a:defRPr/>
            </a:pPr>
            <a:r>
              <a:rPr lang="en-AU" sz="3400">
                <a:solidFill>
                  <a:prstClr val="black"/>
                </a:solidFill>
                <a:latin typeface="Century Gothic" panose="020B0502020202020204" pitchFamily="34" charset="0"/>
              </a:rPr>
              <a:t>When Jenny accidentally bumped into her brother, he __________ at her with a fierce look. </a:t>
            </a:r>
          </a:p>
          <a:p>
            <a:pPr marL="0" lvl="0" indent="0">
              <a:lnSpc>
                <a:spcPct val="150000"/>
              </a:lnSpc>
              <a:buNone/>
              <a:defRPr/>
            </a:pPr>
            <a:r>
              <a:rPr lang="en-AU" sz="3400">
                <a:solidFill>
                  <a:prstClr val="black"/>
                </a:solidFill>
                <a:latin typeface="Century Gothic" panose="020B0502020202020204" pitchFamily="34" charset="0"/>
              </a:rPr>
              <a:t>Tommy</a:t>
            </a:r>
            <a:r>
              <a:rPr kumimoji="0" lang="en-AU" sz="3400" b="0" i="0" u="none" strike="noStrike" kern="1200" cap="none" spc="0" normalizeH="0" noProof="0">
                <a:ln>
                  <a:noFill/>
                </a:ln>
                <a:solidFill>
                  <a:prstClr val="black"/>
                </a:solidFill>
                <a:effectLst/>
                <a:uLnTx/>
                <a:uFillTx/>
                <a:latin typeface="Century Gothic" panose="020B0502020202020204" pitchFamily="34" charset="0"/>
                <a:ea typeface="+mn-ea"/>
                <a:cs typeface="+mn-cs"/>
              </a:rPr>
              <a:t> ________ eats vegetables, unless he is forced to.</a:t>
            </a:r>
            <a:endPar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3" name="Content Placeholder 2"/>
          <p:cNvSpPr txBox="1">
            <a:spLocks/>
          </p:cNvSpPr>
          <p:nvPr/>
        </p:nvSpPr>
        <p:spPr>
          <a:xfrm>
            <a:off x="6285693" y="3010228"/>
            <a:ext cx="1874085" cy="50229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sedately</a:t>
            </a:r>
            <a:endParaRPr kumimoji="0" lang="en-AU"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ontent Placeholder 2"/>
          <p:cNvSpPr txBox="1">
            <a:spLocks/>
          </p:cNvSpPr>
          <p:nvPr/>
        </p:nvSpPr>
        <p:spPr>
          <a:xfrm>
            <a:off x="524313" y="4667666"/>
            <a:ext cx="1587292" cy="45436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glared</a:t>
            </a: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ontent Placeholder 2"/>
          <p:cNvSpPr txBox="1">
            <a:spLocks/>
          </p:cNvSpPr>
          <p:nvPr/>
        </p:nvSpPr>
        <p:spPr>
          <a:xfrm>
            <a:off x="1862083" y="5560125"/>
            <a:ext cx="1851992" cy="50229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seldom</a:t>
            </a: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Icon&#10;&#10;Description automatically generated">
            <a:extLst>
              <a:ext uri="{FF2B5EF4-FFF2-40B4-BE49-F238E27FC236}">
                <a16:creationId xmlns:a16="http://schemas.microsoft.com/office/drawing/2014/main" id="{A0714267-D3A4-EF43-B883-8FDBDCA9825A}"/>
              </a:ext>
            </a:extLst>
          </p:cNvPr>
          <p:cNvPicPr>
            <a:picLocks noChangeAspect="1"/>
          </p:cNvPicPr>
          <p:nvPr/>
        </p:nvPicPr>
        <p:blipFill>
          <a:blip r:embed="rId3"/>
          <a:stretch>
            <a:fillRect/>
          </a:stretch>
        </p:blipFill>
        <p:spPr>
          <a:xfrm>
            <a:off x="11151091" y="104843"/>
            <a:ext cx="674079" cy="674079"/>
          </a:xfrm>
          <a:prstGeom prst="rect">
            <a:avLst/>
          </a:prstGeom>
        </p:spPr>
      </p:pic>
      <p:sp>
        <p:nvSpPr>
          <p:cNvPr id="18" name="Title 1">
            <a:extLst>
              <a:ext uri="{FF2B5EF4-FFF2-40B4-BE49-F238E27FC236}">
                <a16:creationId xmlns:a16="http://schemas.microsoft.com/office/drawing/2014/main" id="{4409ED34-C939-4602-AAEB-48274EFC5CD3}"/>
              </a:ext>
            </a:extLst>
          </p:cNvPr>
          <p:cNvSpPr txBox="1">
            <a:spLocks/>
          </p:cNvSpPr>
          <p:nvPr/>
        </p:nvSpPr>
        <p:spPr>
          <a:xfrm>
            <a:off x="10910001" y="778281"/>
            <a:ext cx="1170020" cy="2351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rPr>
              <a:t>Whiteboards</a:t>
            </a:r>
            <a:endParaRPr kumimoji="0" lang="en-US" sz="10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endParaRPr>
          </a:p>
        </p:txBody>
      </p:sp>
      <p:sp>
        <p:nvSpPr>
          <p:cNvPr id="19" name="Content Placeholder 2">
            <a:extLst>
              <a:ext uri="{FF2B5EF4-FFF2-40B4-BE49-F238E27FC236}">
                <a16:creationId xmlns:a16="http://schemas.microsoft.com/office/drawing/2014/main" id="{7AC79E5F-5E0D-4576-B055-61EB02B95019}"/>
              </a:ext>
            </a:extLst>
          </p:cNvPr>
          <p:cNvSpPr>
            <a:spLocks noGrp="1"/>
          </p:cNvSpPr>
          <p:nvPr>
            <p:ph idx="1"/>
          </p:nvPr>
        </p:nvSpPr>
        <p:spPr>
          <a:xfrm>
            <a:off x="3662450" y="164531"/>
            <a:ext cx="4867097" cy="1782464"/>
          </a:xfrm>
        </p:spPr>
        <p:style>
          <a:lnRef idx="2">
            <a:schemeClr val="dk1"/>
          </a:lnRef>
          <a:fillRef idx="1">
            <a:schemeClr val="lt1"/>
          </a:fillRef>
          <a:effectRef idx="0">
            <a:schemeClr val="dk1"/>
          </a:effectRef>
          <a:fontRef idx="minor">
            <a:schemeClr val="dk1"/>
          </a:fontRef>
        </p:style>
        <p:txBody>
          <a:bodyPr anchor="ctr">
            <a:normAutofit fontScale="62500" lnSpcReduction="20000"/>
          </a:bodyPr>
          <a:lstStyle/>
          <a:p>
            <a:pPr marL="0" indent="0" algn="ctr">
              <a:buNone/>
            </a:pPr>
            <a:endParaRPr lang="en-AU" sz="3800">
              <a:latin typeface="Century Gothic" panose="020B0502020202020204" pitchFamily="34" charset="0"/>
            </a:endParaRPr>
          </a:p>
          <a:p>
            <a:pPr marL="0" indent="0" algn="ctr">
              <a:buNone/>
            </a:pPr>
            <a:r>
              <a:rPr lang="en-AU" sz="16600">
                <a:latin typeface="Century Gothic" panose="020B0502020202020204" pitchFamily="34" charset="0"/>
              </a:rPr>
              <a:t>Vocab</a:t>
            </a:r>
          </a:p>
        </p:txBody>
      </p:sp>
      <p:graphicFrame>
        <p:nvGraphicFramePr>
          <p:cNvPr id="14" name="Table 20">
            <a:extLst>
              <a:ext uri="{FF2B5EF4-FFF2-40B4-BE49-F238E27FC236}">
                <a16:creationId xmlns:a16="http://schemas.microsoft.com/office/drawing/2014/main" id="{4C2B430A-F227-4287-B7EB-202929F92633}"/>
              </a:ext>
            </a:extLst>
          </p:cNvPr>
          <p:cNvGraphicFramePr>
            <a:graphicFrameLocks noGrp="1"/>
          </p:cNvGraphicFramePr>
          <p:nvPr>
            <p:extLst>
              <p:ext uri="{D42A27DB-BD31-4B8C-83A1-F6EECF244321}">
                <p14:modId xmlns:p14="http://schemas.microsoft.com/office/powerpoint/2010/main" val="1439255847"/>
              </p:ext>
            </p:extLst>
          </p:nvPr>
        </p:nvGraphicFramePr>
        <p:xfrm>
          <a:off x="1017683" y="2076627"/>
          <a:ext cx="10536021" cy="640080"/>
        </p:xfrm>
        <a:graphic>
          <a:graphicData uri="http://schemas.openxmlformats.org/drawingml/2006/table">
            <a:tbl>
              <a:tblPr firstRow="1" bandRow="1">
                <a:tableStyleId>{5C22544A-7EE6-4342-B048-85BDC9FD1C3A}</a:tableStyleId>
              </a:tblPr>
              <a:tblGrid>
                <a:gridCol w="3512007">
                  <a:extLst>
                    <a:ext uri="{9D8B030D-6E8A-4147-A177-3AD203B41FA5}">
                      <a16:colId xmlns:a16="http://schemas.microsoft.com/office/drawing/2014/main" val="2486237802"/>
                    </a:ext>
                  </a:extLst>
                </a:gridCol>
                <a:gridCol w="3512007">
                  <a:extLst>
                    <a:ext uri="{9D8B030D-6E8A-4147-A177-3AD203B41FA5}">
                      <a16:colId xmlns:a16="http://schemas.microsoft.com/office/drawing/2014/main" val="2746296530"/>
                    </a:ext>
                  </a:extLst>
                </a:gridCol>
                <a:gridCol w="3512007">
                  <a:extLst>
                    <a:ext uri="{9D8B030D-6E8A-4147-A177-3AD203B41FA5}">
                      <a16:colId xmlns:a16="http://schemas.microsoft.com/office/drawing/2014/main" val="3997823135"/>
                    </a:ext>
                  </a:extLst>
                </a:gridCol>
              </a:tblGrid>
              <a:tr h="358335">
                <a:tc>
                  <a:txBody>
                    <a:bodyPr/>
                    <a:lstStyle/>
                    <a:p>
                      <a:pPr algn="ctr"/>
                      <a:r>
                        <a:rPr lang="en-AU" sz="3600" b="0">
                          <a:solidFill>
                            <a:srgbClr val="FF0000"/>
                          </a:solidFill>
                          <a:latin typeface="Century Gothic" panose="020B0502020202020204" pitchFamily="34" charset="0"/>
                        </a:rPr>
                        <a:t>seldom</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FF0000"/>
                          </a:solidFill>
                          <a:effectLst/>
                          <a:uLnTx/>
                          <a:uFillTx/>
                          <a:latin typeface="Century Gothic" panose="020B0502020202020204" pitchFamily="34" charset="0"/>
                        </a:rPr>
                        <a:t>sedately</a:t>
                      </a:r>
                      <a:endParaRPr kumimoji="0" lang="en-AU" sz="3600" b="0" i="0" u="none" strike="noStrike" kern="1200" cap="none" spc="0" normalizeH="0" baseline="0" noProof="0">
                        <a:ln>
                          <a:noFill/>
                        </a:ln>
                        <a:solidFill>
                          <a:prstClr val="black"/>
                        </a:solidFill>
                        <a:effectLst/>
                        <a:uLnTx/>
                        <a:uFillTx/>
                        <a:latin typeface="+mn-lt"/>
                        <a:ea typeface="+mn-ea"/>
                        <a:cs typeface="+mn-cs"/>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AU" sz="3600" b="0" i="0" u="none" strike="noStrike" kern="1200" cap="none" spc="0" normalizeH="0" baseline="0" noProof="0">
                          <a:ln>
                            <a:noFill/>
                          </a:ln>
                          <a:solidFill>
                            <a:srgbClr val="FF0000"/>
                          </a:solidFill>
                          <a:effectLst/>
                          <a:uLnTx/>
                          <a:uFillTx/>
                          <a:latin typeface="Century Gothic" panose="020B0502020202020204" pitchFamily="34" charset="0"/>
                        </a:rPr>
                        <a:t>glared</a:t>
                      </a:r>
                      <a:endParaRPr lang="en-AU" sz="3600"/>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4308501"/>
                  </a:ext>
                </a:extLst>
              </a:tr>
            </a:tbl>
          </a:graphicData>
        </a:graphic>
      </p:graphicFrame>
    </p:spTree>
    <p:extLst>
      <p:ext uri="{BB962C8B-B14F-4D97-AF65-F5344CB8AC3E}">
        <p14:creationId xmlns:p14="http://schemas.microsoft.com/office/powerpoint/2010/main" val="502506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9" name="Content Placeholder 4" descr="Icon&#10;&#10;Description automatically generated">
            <a:extLst>
              <a:ext uri="{FF2B5EF4-FFF2-40B4-BE49-F238E27FC236}">
                <a16:creationId xmlns:a16="http://schemas.microsoft.com/office/drawing/2014/main" id="{7BF52388-8B41-CD41-AC9A-89B295FC7E29}"/>
              </a:ext>
            </a:extLst>
          </p:cNvPr>
          <p:cNvPicPr>
            <a:picLocks noChangeAspect="1"/>
          </p:cNvPicPr>
          <p:nvPr/>
        </p:nvPicPr>
        <p:blipFill>
          <a:blip r:embed="rId2"/>
          <a:stretch>
            <a:fillRect/>
          </a:stretch>
        </p:blipFill>
        <p:spPr>
          <a:xfrm>
            <a:off x="10362235" y="104842"/>
            <a:ext cx="674079" cy="674079"/>
          </a:xfrm>
          <a:prstGeom prst="rect">
            <a:avLst/>
          </a:prstGeom>
        </p:spPr>
      </p:pic>
      <p:sp>
        <p:nvSpPr>
          <p:cNvPr id="10" name="Title 1">
            <a:extLst>
              <a:ext uri="{FF2B5EF4-FFF2-40B4-BE49-F238E27FC236}">
                <a16:creationId xmlns:a16="http://schemas.microsoft.com/office/drawing/2014/main" id="{4409ED34-C939-4602-AAEB-48274EFC5CD3}"/>
              </a:ext>
            </a:extLst>
          </p:cNvPr>
          <p:cNvSpPr txBox="1">
            <a:spLocks/>
          </p:cNvSpPr>
          <p:nvPr/>
        </p:nvSpPr>
        <p:spPr>
          <a:xfrm>
            <a:off x="10114265" y="778281"/>
            <a:ext cx="1170020" cy="2351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rPr>
              <a:t>Read with me</a:t>
            </a:r>
            <a:endParaRPr kumimoji="0" lang="en-US" sz="10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endParaRPr>
          </a:p>
        </p:txBody>
      </p:sp>
      <p:sp>
        <p:nvSpPr>
          <p:cNvPr id="12" name="Round Diagonal Corner of Rectangle 6">
            <a:extLst>
              <a:ext uri="{FF2B5EF4-FFF2-40B4-BE49-F238E27FC236}">
                <a16:creationId xmlns:a16="http://schemas.microsoft.com/office/drawing/2014/main" id="{5475D041-61B4-274F-BD2A-1945BAF5826E}"/>
              </a:ext>
            </a:extLst>
          </p:cNvPr>
          <p:cNvSpPr/>
          <p:nvPr/>
        </p:nvSpPr>
        <p:spPr>
          <a:xfrm>
            <a:off x="84930" y="100820"/>
            <a:ext cx="1777153" cy="488840"/>
          </a:xfrm>
          <a:prstGeom prst="round2DiagRect">
            <a:avLst>
              <a:gd name="adj1" fmla="val 37184"/>
              <a:gd name="adj2" fmla="val 0"/>
            </a:avLst>
          </a:prstGeom>
          <a:solidFill>
            <a:srgbClr val="03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79"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rPr>
              <a:t> </a:t>
            </a:r>
            <a:r>
              <a:rPr kumimoji="0" lang="en-US" sz="2105"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rPr>
              <a:t>Apply</a:t>
            </a:r>
            <a:endParaRPr kumimoji="0" lang="en-US" sz="1579"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endParaRPr>
          </a:p>
        </p:txBody>
      </p:sp>
      <p:sp>
        <p:nvSpPr>
          <p:cNvPr id="11" name="Content Placeholder 2"/>
          <p:cNvSpPr txBox="1">
            <a:spLocks/>
          </p:cNvSpPr>
          <p:nvPr/>
        </p:nvSpPr>
        <p:spPr>
          <a:xfrm>
            <a:off x="207238" y="2862895"/>
            <a:ext cx="12108018" cy="283530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family planned a joyful ___________. </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Ningaloo</a:t>
            </a:r>
            <a:r>
              <a:rPr kumimoji="0" lang="en-AU" sz="3400" b="0" i="0" u="none" strike="noStrike" kern="1200" cap="none" spc="0" normalizeH="0" noProof="0">
                <a:ln>
                  <a:noFill/>
                </a:ln>
                <a:solidFill>
                  <a:prstClr val="black"/>
                </a:solidFill>
                <a:effectLst/>
                <a:uLnTx/>
                <a:uFillTx/>
                <a:latin typeface="Century Gothic" panose="020B0502020202020204" pitchFamily="34" charset="0"/>
                <a:ea typeface="+mn-ea"/>
                <a:cs typeface="+mn-cs"/>
              </a:rPr>
              <a:t> Reef in Exmouth is a wildlife ________________.</a:t>
            </a:r>
            <a:endPar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lvl="0" indent="0">
              <a:lnSpc>
                <a:spcPct val="150000"/>
              </a:lnSpc>
              <a:buNone/>
              <a:defRPr/>
            </a:pPr>
            <a:r>
              <a:rPr lang="en-AU" sz="3400">
                <a:solidFill>
                  <a:prstClr val="black"/>
                </a:solidFill>
                <a:latin typeface="Century Gothic" panose="020B0502020202020204" pitchFamily="34" charset="0"/>
              </a:rPr>
              <a:t>The wind blew _____________, making the leaves dance and the trees sway in the park.</a:t>
            </a:r>
            <a:endPar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3" name="Content Placeholder 2"/>
          <p:cNvSpPr txBox="1">
            <a:spLocks/>
          </p:cNvSpPr>
          <p:nvPr/>
        </p:nvSpPr>
        <p:spPr>
          <a:xfrm>
            <a:off x="6468637" y="3010228"/>
            <a:ext cx="1694975" cy="50229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reunion</a:t>
            </a:r>
            <a:endParaRPr kumimoji="0" lang="en-AU"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ontent Placeholder 2"/>
          <p:cNvSpPr txBox="1">
            <a:spLocks/>
          </p:cNvSpPr>
          <p:nvPr/>
        </p:nvSpPr>
        <p:spPr>
          <a:xfrm>
            <a:off x="8752257" y="3826183"/>
            <a:ext cx="2284057" cy="45436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sanctuary</a:t>
            </a: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ontent Placeholder 2"/>
          <p:cNvSpPr txBox="1">
            <a:spLocks/>
          </p:cNvSpPr>
          <p:nvPr/>
        </p:nvSpPr>
        <p:spPr>
          <a:xfrm>
            <a:off x="3910284" y="4859729"/>
            <a:ext cx="3245584" cy="50229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furiously</a:t>
            </a: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Icon&#10;&#10;Description automatically generated">
            <a:extLst>
              <a:ext uri="{FF2B5EF4-FFF2-40B4-BE49-F238E27FC236}">
                <a16:creationId xmlns:a16="http://schemas.microsoft.com/office/drawing/2014/main" id="{A0714267-D3A4-EF43-B883-8FDBDCA9825A}"/>
              </a:ext>
            </a:extLst>
          </p:cNvPr>
          <p:cNvPicPr>
            <a:picLocks noChangeAspect="1"/>
          </p:cNvPicPr>
          <p:nvPr/>
        </p:nvPicPr>
        <p:blipFill>
          <a:blip r:embed="rId3"/>
          <a:stretch>
            <a:fillRect/>
          </a:stretch>
        </p:blipFill>
        <p:spPr>
          <a:xfrm>
            <a:off x="11151091" y="104843"/>
            <a:ext cx="674079" cy="674079"/>
          </a:xfrm>
          <a:prstGeom prst="rect">
            <a:avLst/>
          </a:prstGeom>
        </p:spPr>
      </p:pic>
      <p:sp>
        <p:nvSpPr>
          <p:cNvPr id="18" name="Title 1">
            <a:extLst>
              <a:ext uri="{FF2B5EF4-FFF2-40B4-BE49-F238E27FC236}">
                <a16:creationId xmlns:a16="http://schemas.microsoft.com/office/drawing/2014/main" id="{4409ED34-C939-4602-AAEB-48274EFC5CD3}"/>
              </a:ext>
            </a:extLst>
          </p:cNvPr>
          <p:cNvSpPr txBox="1">
            <a:spLocks/>
          </p:cNvSpPr>
          <p:nvPr/>
        </p:nvSpPr>
        <p:spPr>
          <a:xfrm>
            <a:off x="10910001" y="778281"/>
            <a:ext cx="1170020" cy="2351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rPr>
              <a:t>Whiteboards</a:t>
            </a:r>
            <a:endParaRPr kumimoji="0" lang="en-US" sz="10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endParaRPr>
          </a:p>
        </p:txBody>
      </p:sp>
      <p:sp>
        <p:nvSpPr>
          <p:cNvPr id="19" name="Content Placeholder 2">
            <a:extLst>
              <a:ext uri="{FF2B5EF4-FFF2-40B4-BE49-F238E27FC236}">
                <a16:creationId xmlns:a16="http://schemas.microsoft.com/office/drawing/2014/main" id="{7AC79E5F-5E0D-4576-B055-61EB02B95019}"/>
              </a:ext>
            </a:extLst>
          </p:cNvPr>
          <p:cNvSpPr>
            <a:spLocks noGrp="1"/>
          </p:cNvSpPr>
          <p:nvPr>
            <p:ph idx="1"/>
          </p:nvPr>
        </p:nvSpPr>
        <p:spPr>
          <a:xfrm>
            <a:off x="3662450" y="164531"/>
            <a:ext cx="4867097" cy="1782464"/>
          </a:xfrm>
        </p:spPr>
        <p:style>
          <a:lnRef idx="2">
            <a:schemeClr val="dk1"/>
          </a:lnRef>
          <a:fillRef idx="1">
            <a:schemeClr val="lt1"/>
          </a:fillRef>
          <a:effectRef idx="0">
            <a:schemeClr val="dk1"/>
          </a:effectRef>
          <a:fontRef idx="minor">
            <a:schemeClr val="dk1"/>
          </a:fontRef>
        </p:style>
        <p:txBody>
          <a:bodyPr anchor="ctr">
            <a:normAutofit fontScale="62500" lnSpcReduction="20000"/>
          </a:bodyPr>
          <a:lstStyle/>
          <a:p>
            <a:pPr marL="0" indent="0" algn="ctr">
              <a:buNone/>
            </a:pPr>
            <a:endParaRPr lang="en-AU" sz="3800">
              <a:latin typeface="Century Gothic" panose="020B0502020202020204" pitchFamily="34" charset="0"/>
            </a:endParaRPr>
          </a:p>
          <a:p>
            <a:pPr marL="0" indent="0" algn="ctr">
              <a:buNone/>
            </a:pPr>
            <a:r>
              <a:rPr lang="en-AU" sz="16600">
                <a:latin typeface="Century Gothic" panose="020B0502020202020204" pitchFamily="34" charset="0"/>
              </a:rPr>
              <a:t>Vocab</a:t>
            </a:r>
          </a:p>
        </p:txBody>
      </p:sp>
      <p:graphicFrame>
        <p:nvGraphicFramePr>
          <p:cNvPr id="14" name="Table 20">
            <a:extLst>
              <a:ext uri="{FF2B5EF4-FFF2-40B4-BE49-F238E27FC236}">
                <a16:creationId xmlns:a16="http://schemas.microsoft.com/office/drawing/2014/main" id="{4C2B430A-F227-4287-B7EB-202929F92633}"/>
              </a:ext>
            </a:extLst>
          </p:cNvPr>
          <p:cNvGraphicFramePr>
            <a:graphicFrameLocks noGrp="1"/>
          </p:cNvGraphicFramePr>
          <p:nvPr>
            <p:extLst>
              <p:ext uri="{D42A27DB-BD31-4B8C-83A1-F6EECF244321}">
                <p14:modId xmlns:p14="http://schemas.microsoft.com/office/powerpoint/2010/main" val="930030445"/>
              </p:ext>
            </p:extLst>
          </p:nvPr>
        </p:nvGraphicFramePr>
        <p:xfrm>
          <a:off x="1017683" y="2076627"/>
          <a:ext cx="10536021" cy="640080"/>
        </p:xfrm>
        <a:graphic>
          <a:graphicData uri="http://schemas.openxmlformats.org/drawingml/2006/table">
            <a:tbl>
              <a:tblPr firstRow="1" bandRow="1">
                <a:tableStyleId>{5C22544A-7EE6-4342-B048-85BDC9FD1C3A}</a:tableStyleId>
              </a:tblPr>
              <a:tblGrid>
                <a:gridCol w="3512007">
                  <a:extLst>
                    <a:ext uri="{9D8B030D-6E8A-4147-A177-3AD203B41FA5}">
                      <a16:colId xmlns:a16="http://schemas.microsoft.com/office/drawing/2014/main" val="2486237802"/>
                    </a:ext>
                  </a:extLst>
                </a:gridCol>
                <a:gridCol w="3512007">
                  <a:extLst>
                    <a:ext uri="{9D8B030D-6E8A-4147-A177-3AD203B41FA5}">
                      <a16:colId xmlns:a16="http://schemas.microsoft.com/office/drawing/2014/main" val="2746296530"/>
                    </a:ext>
                  </a:extLst>
                </a:gridCol>
                <a:gridCol w="3512007">
                  <a:extLst>
                    <a:ext uri="{9D8B030D-6E8A-4147-A177-3AD203B41FA5}">
                      <a16:colId xmlns:a16="http://schemas.microsoft.com/office/drawing/2014/main" val="3997823135"/>
                    </a:ext>
                  </a:extLst>
                </a:gridCol>
              </a:tblGrid>
              <a:tr h="358335">
                <a:tc>
                  <a:txBody>
                    <a:bodyPr/>
                    <a:lstStyle/>
                    <a:p>
                      <a:pPr algn="ctr"/>
                      <a:r>
                        <a:rPr lang="en-AU" sz="3600" b="0">
                          <a:solidFill>
                            <a:srgbClr val="FF0000"/>
                          </a:solidFill>
                          <a:latin typeface="Century Gothic" panose="020B0502020202020204" pitchFamily="34" charset="0"/>
                        </a:rPr>
                        <a:t>furiously</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FF0000"/>
                          </a:solidFill>
                          <a:effectLst/>
                          <a:uLnTx/>
                          <a:uFillTx/>
                          <a:latin typeface="Century Gothic" panose="020B0502020202020204" pitchFamily="34" charset="0"/>
                        </a:rPr>
                        <a:t>reunion</a:t>
                      </a:r>
                      <a:endParaRPr kumimoji="0" lang="en-AU" sz="3600" b="0" i="0" u="none" strike="noStrike" kern="1200" cap="none" spc="0" normalizeH="0" baseline="0" noProof="0">
                        <a:ln>
                          <a:noFill/>
                        </a:ln>
                        <a:solidFill>
                          <a:prstClr val="black"/>
                        </a:solidFill>
                        <a:effectLst/>
                        <a:uLnTx/>
                        <a:uFillTx/>
                        <a:latin typeface="+mn-lt"/>
                        <a:ea typeface="+mn-ea"/>
                        <a:cs typeface="+mn-cs"/>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kumimoji="0" lang="en-AU" sz="3600" b="0" i="0" u="none" strike="noStrike" kern="1200" cap="none" spc="0" normalizeH="0" baseline="0" noProof="0">
                          <a:ln>
                            <a:noFill/>
                          </a:ln>
                          <a:solidFill>
                            <a:srgbClr val="FF0000"/>
                          </a:solidFill>
                          <a:effectLst/>
                          <a:uLnTx/>
                          <a:uFillTx/>
                          <a:latin typeface="Century Gothic" panose="020B0502020202020204" pitchFamily="34" charset="0"/>
                        </a:rPr>
                        <a:t>sanctuary</a:t>
                      </a:r>
                      <a:endParaRPr lang="en-AU" sz="3600"/>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4308501"/>
                  </a:ext>
                </a:extLst>
              </a:tr>
            </a:tbl>
          </a:graphicData>
        </a:graphic>
      </p:graphicFrame>
    </p:spTree>
    <p:extLst>
      <p:ext uri="{BB962C8B-B14F-4D97-AF65-F5344CB8AC3E}">
        <p14:creationId xmlns:p14="http://schemas.microsoft.com/office/powerpoint/2010/main" val="1700204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Lst>
  </p:timing>
</p:sld>
</file>

<file path=ppt/slides/slide21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9" name="Content Placeholder 4" descr="Icon&#10;&#10;Description automatically generated">
            <a:extLst>
              <a:ext uri="{FF2B5EF4-FFF2-40B4-BE49-F238E27FC236}">
                <a16:creationId xmlns:a16="http://schemas.microsoft.com/office/drawing/2014/main" id="{7BF52388-8B41-CD41-AC9A-89B295FC7E29}"/>
              </a:ext>
            </a:extLst>
          </p:cNvPr>
          <p:cNvPicPr>
            <a:picLocks noChangeAspect="1"/>
          </p:cNvPicPr>
          <p:nvPr/>
        </p:nvPicPr>
        <p:blipFill>
          <a:blip r:embed="rId2"/>
          <a:stretch>
            <a:fillRect/>
          </a:stretch>
        </p:blipFill>
        <p:spPr>
          <a:xfrm>
            <a:off x="10362235" y="104842"/>
            <a:ext cx="674079" cy="674079"/>
          </a:xfrm>
          <a:prstGeom prst="rect">
            <a:avLst/>
          </a:prstGeom>
        </p:spPr>
      </p:pic>
      <p:sp>
        <p:nvSpPr>
          <p:cNvPr id="10" name="Title 1">
            <a:extLst>
              <a:ext uri="{FF2B5EF4-FFF2-40B4-BE49-F238E27FC236}">
                <a16:creationId xmlns:a16="http://schemas.microsoft.com/office/drawing/2014/main" id="{4409ED34-C939-4602-AAEB-48274EFC5CD3}"/>
              </a:ext>
            </a:extLst>
          </p:cNvPr>
          <p:cNvSpPr txBox="1">
            <a:spLocks/>
          </p:cNvSpPr>
          <p:nvPr/>
        </p:nvSpPr>
        <p:spPr>
          <a:xfrm>
            <a:off x="10114265" y="778281"/>
            <a:ext cx="1170020" cy="2351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rPr>
              <a:t>Read with me</a:t>
            </a:r>
            <a:endParaRPr kumimoji="0" lang="en-US" sz="10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endParaRPr>
          </a:p>
        </p:txBody>
      </p:sp>
      <p:sp>
        <p:nvSpPr>
          <p:cNvPr id="12" name="Round Diagonal Corner of Rectangle 6">
            <a:extLst>
              <a:ext uri="{FF2B5EF4-FFF2-40B4-BE49-F238E27FC236}">
                <a16:creationId xmlns:a16="http://schemas.microsoft.com/office/drawing/2014/main" id="{5475D041-61B4-274F-BD2A-1945BAF5826E}"/>
              </a:ext>
            </a:extLst>
          </p:cNvPr>
          <p:cNvSpPr/>
          <p:nvPr/>
        </p:nvSpPr>
        <p:spPr>
          <a:xfrm>
            <a:off x="84930" y="100820"/>
            <a:ext cx="1777153" cy="488840"/>
          </a:xfrm>
          <a:prstGeom prst="round2DiagRect">
            <a:avLst>
              <a:gd name="adj1" fmla="val 37184"/>
              <a:gd name="adj2" fmla="val 0"/>
            </a:avLst>
          </a:prstGeom>
          <a:solidFill>
            <a:srgbClr val="0344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79"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rPr>
              <a:t> </a:t>
            </a:r>
            <a:r>
              <a:rPr kumimoji="0" lang="en-US" sz="2105"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rPr>
              <a:t>Apply</a:t>
            </a:r>
            <a:endParaRPr kumimoji="0" lang="en-US" sz="1579" b="0" i="0" u="none" strike="noStrike" kern="1200" cap="none" spc="0" normalizeH="0" baseline="0" noProof="0">
              <a:ln>
                <a:noFill/>
              </a:ln>
              <a:solidFill>
                <a:prstClr val="white"/>
              </a:solidFill>
              <a:effectLst/>
              <a:uLnTx/>
              <a:uFillTx/>
              <a:latin typeface="Arial Rounded MT Bold" panose="020F0704030504030204" pitchFamily="34" charset="77"/>
              <a:ea typeface="+mn-ea"/>
              <a:cs typeface="+mn-cs"/>
            </a:endParaRPr>
          </a:p>
        </p:txBody>
      </p:sp>
      <p:sp>
        <p:nvSpPr>
          <p:cNvPr id="11" name="Content Placeholder 2"/>
          <p:cNvSpPr txBox="1">
            <a:spLocks/>
          </p:cNvSpPr>
          <p:nvPr/>
        </p:nvSpPr>
        <p:spPr>
          <a:xfrm>
            <a:off x="84930" y="2620433"/>
            <a:ext cx="12108018" cy="2835302"/>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little kitten was too __________ to chase the string.</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Hayley’s bike was old,</a:t>
            </a:r>
            <a:r>
              <a:rPr kumimoji="0" lang="en-AU" sz="3400" b="0" i="0" u="none" strike="noStrike" kern="1200" cap="none" spc="0" normalizeH="0" noProof="0">
                <a:ln>
                  <a:noFill/>
                </a:ln>
                <a:solidFill>
                  <a:prstClr val="black"/>
                </a:solidFill>
                <a:effectLst/>
                <a:uLnTx/>
                <a:uFillTx/>
                <a:latin typeface="Century Gothic" panose="020B0502020202020204" pitchFamily="34" charset="0"/>
                <a:ea typeface="+mn-ea"/>
                <a:cs typeface="+mn-cs"/>
              </a:rPr>
              <a:t> but still ___________ for riding around the neighbourhood.</a:t>
            </a:r>
            <a:endPar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n-AU" sz="3400">
                <a:solidFill>
                  <a:prstClr val="black"/>
                </a:solidFill>
                <a:latin typeface="Century Gothic" panose="020B0502020202020204" pitchFamily="34" charset="0"/>
              </a:rPr>
              <a:t>Although the older man was ________ he had _________ strength to open to jam jar.</a:t>
            </a:r>
            <a:endParaRPr kumimoji="0" lang="en-AU" sz="3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3" name="Content Placeholder 2"/>
          <p:cNvSpPr txBox="1">
            <a:spLocks/>
          </p:cNvSpPr>
          <p:nvPr/>
        </p:nvSpPr>
        <p:spPr>
          <a:xfrm>
            <a:off x="5486454" y="2767232"/>
            <a:ext cx="1694975" cy="502296"/>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feeble</a:t>
            </a:r>
            <a:endParaRPr kumimoji="0" lang="en-AU" sz="32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ontent Placeholder 2"/>
          <p:cNvSpPr txBox="1">
            <a:spLocks/>
          </p:cNvSpPr>
          <p:nvPr/>
        </p:nvSpPr>
        <p:spPr>
          <a:xfrm>
            <a:off x="6536902" y="3678779"/>
            <a:ext cx="2220599" cy="45436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adequate</a:t>
            </a: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7" name="Picture 16" descr="Icon&#10;&#10;Description automatically generated">
            <a:extLst>
              <a:ext uri="{FF2B5EF4-FFF2-40B4-BE49-F238E27FC236}">
                <a16:creationId xmlns:a16="http://schemas.microsoft.com/office/drawing/2014/main" id="{A0714267-D3A4-EF43-B883-8FDBDCA9825A}"/>
              </a:ext>
            </a:extLst>
          </p:cNvPr>
          <p:cNvPicPr>
            <a:picLocks noChangeAspect="1"/>
          </p:cNvPicPr>
          <p:nvPr/>
        </p:nvPicPr>
        <p:blipFill>
          <a:blip r:embed="rId3"/>
          <a:stretch>
            <a:fillRect/>
          </a:stretch>
        </p:blipFill>
        <p:spPr>
          <a:xfrm>
            <a:off x="11151091" y="104843"/>
            <a:ext cx="674079" cy="674079"/>
          </a:xfrm>
          <a:prstGeom prst="rect">
            <a:avLst/>
          </a:prstGeom>
        </p:spPr>
      </p:pic>
      <p:sp>
        <p:nvSpPr>
          <p:cNvPr id="18" name="Title 1">
            <a:extLst>
              <a:ext uri="{FF2B5EF4-FFF2-40B4-BE49-F238E27FC236}">
                <a16:creationId xmlns:a16="http://schemas.microsoft.com/office/drawing/2014/main" id="{4409ED34-C939-4602-AAEB-48274EFC5CD3}"/>
              </a:ext>
            </a:extLst>
          </p:cNvPr>
          <p:cNvSpPr txBox="1">
            <a:spLocks/>
          </p:cNvSpPr>
          <p:nvPr/>
        </p:nvSpPr>
        <p:spPr>
          <a:xfrm>
            <a:off x="10910001" y="778281"/>
            <a:ext cx="1170020" cy="2351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rPr>
              <a:t>Whiteboards</a:t>
            </a:r>
            <a:endParaRPr kumimoji="0" lang="en-US" sz="10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endParaRPr>
          </a:p>
        </p:txBody>
      </p:sp>
      <p:sp>
        <p:nvSpPr>
          <p:cNvPr id="19" name="Content Placeholder 2">
            <a:extLst>
              <a:ext uri="{FF2B5EF4-FFF2-40B4-BE49-F238E27FC236}">
                <a16:creationId xmlns:a16="http://schemas.microsoft.com/office/drawing/2014/main" id="{7AC79E5F-5E0D-4576-B055-61EB02B95019}"/>
              </a:ext>
            </a:extLst>
          </p:cNvPr>
          <p:cNvSpPr>
            <a:spLocks noGrp="1"/>
          </p:cNvSpPr>
          <p:nvPr>
            <p:ph idx="1"/>
          </p:nvPr>
        </p:nvSpPr>
        <p:spPr>
          <a:xfrm>
            <a:off x="3662450" y="164531"/>
            <a:ext cx="4867097" cy="1782464"/>
          </a:xfrm>
        </p:spPr>
        <p:style>
          <a:lnRef idx="2">
            <a:schemeClr val="dk1"/>
          </a:lnRef>
          <a:fillRef idx="1">
            <a:schemeClr val="lt1"/>
          </a:fillRef>
          <a:effectRef idx="0">
            <a:schemeClr val="dk1"/>
          </a:effectRef>
          <a:fontRef idx="minor">
            <a:schemeClr val="dk1"/>
          </a:fontRef>
        </p:style>
        <p:txBody>
          <a:bodyPr anchor="ctr">
            <a:normAutofit fontScale="62500" lnSpcReduction="20000"/>
          </a:bodyPr>
          <a:lstStyle/>
          <a:p>
            <a:pPr marL="0" indent="0" algn="ctr">
              <a:buNone/>
            </a:pPr>
            <a:endParaRPr lang="en-AU" sz="3800">
              <a:latin typeface="Century Gothic" panose="020B0502020202020204" pitchFamily="34" charset="0"/>
            </a:endParaRPr>
          </a:p>
          <a:p>
            <a:pPr marL="0" indent="0" algn="ctr">
              <a:buNone/>
            </a:pPr>
            <a:r>
              <a:rPr lang="en-AU" sz="16600">
                <a:latin typeface="Century Gothic" panose="020B0502020202020204" pitchFamily="34" charset="0"/>
              </a:rPr>
              <a:t>Vocab</a:t>
            </a:r>
          </a:p>
        </p:txBody>
      </p:sp>
      <p:graphicFrame>
        <p:nvGraphicFramePr>
          <p:cNvPr id="14" name="Table 20">
            <a:extLst>
              <a:ext uri="{FF2B5EF4-FFF2-40B4-BE49-F238E27FC236}">
                <a16:creationId xmlns:a16="http://schemas.microsoft.com/office/drawing/2014/main" id="{4C2B430A-F227-4287-B7EB-202929F92633}"/>
              </a:ext>
            </a:extLst>
          </p:cNvPr>
          <p:cNvGraphicFramePr>
            <a:graphicFrameLocks noGrp="1"/>
          </p:cNvGraphicFramePr>
          <p:nvPr>
            <p:extLst>
              <p:ext uri="{D42A27DB-BD31-4B8C-83A1-F6EECF244321}">
                <p14:modId xmlns:p14="http://schemas.microsoft.com/office/powerpoint/2010/main" val="655036065"/>
              </p:ext>
            </p:extLst>
          </p:nvPr>
        </p:nvGraphicFramePr>
        <p:xfrm>
          <a:off x="3340278" y="2084779"/>
          <a:ext cx="7569723" cy="640080"/>
        </p:xfrm>
        <a:graphic>
          <a:graphicData uri="http://schemas.openxmlformats.org/drawingml/2006/table">
            <a:tbl>
              <a:tblPr firstRow="1" bandRow="1">
                <a:tableStyleId>{5C22544A-7EE6-4342-B048-85BDC9FD1C3A}</a:tableStyleId>
              </a:tblPr>
              <a:tblGrid>
                <a:gridCol w="2523241">
                  <a:extLst>
                    <a:ext uri="{9D8B030D-6E8A-4147-A177-3AD203B41FA5}">
                      <a16:colId xmlns:a16="http://schemas.microsoft.com/office/drawing/2014/main" val="2486237802"/>
                    </a:ext>
                  </a:extLst>
                </a:gridCol>
                <a:gridCol w="2523241">
                  <a:extLst>
                    <a:ext uri="{9D8B030D-6E8A-4147-A177-3AD203B41FA5}">
                      <a16:colId xmlns:a16="http://schemas.microsoft.com/office/drawing/2014/main" val="2746296530"/>
                    </a:ext>
                  </a:extLst>
                </a:gridCol>
                <a:gridCol w="2523241">
                  <a:extLst>
                    <a:ext uri="{9D8B030D-6E8A-4147-A177-3AD203B41FA5}">
                      <a16:colId xmlns:a16="http://schemas.microsoft.com/office/drawing/2014/main" val="3997823135"/>
                    </a:ext>
                  </a:extLst>
                </a:gridCol>
              </a:tblGrid>
              <a:tr h="358335">
                <a:tc>
                  <a:txBody>
                    <a:bodyPr/>
                    <a:lstStyle/>
                    <a:p>
                      <a:pPr algn="ctr"/>
                      <a:r>
                        <a:rPr lang="en-AU" sz="3600" b="0">
                          <a:solidFill>
                            <a:srgbClr val="FF0000"/>
                          </a:solidFill>
                          <a:latin typeface="Century Gothic" panose="020B0502020202020204" pitchFamily="34" charset="0"/>
                        </a:rPr>
                        <a:t>feeble</a:t>
                      </a: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FF0000"/>
                          </a:solidFill>
                          <a:effectLst/>
                          <a:uLnTx/>
                          <a:uFillTx/>
                          <a:latin typeface="Century Gothic" panose="020B0502020202020204" pitchFamily="34" charset="0"/>
                        </a:rPr>
                        <a:t>adequate</a:t>
                      </a:r>
                      <a:endParaRPr kumimoji="0" lang="en-AU" sz="3600" b="0" i="0" u="none" strike="noStrike" kern="1200" cap="none" spc="0" normalizeH="0" baseline="0" noProof="0">
                        <a:ln>
                          <a:noFill/>
                        </a:ln>
                        <a:solidFill>
                          <a:prstClr val="black"/>
                        </a:solidFill>
                        <a:effectLst/>
                        <a:uLnTx/>
                        <a:uFillTx/>
                        <a:latin typeface="+mn-lt"/>
                        <a:ea typeface="+mn-ea"/>
                        <a:cs typeface="+mn-cs"/>
                      </a:endParaRPr>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AU" sz="3600"/>
                    </a:p>
                  </a:txBody>
                  <a:tcPr anchor="ctr">
                    <a:lnL w="12700" cap="flat" cmpd="sng" algn="ctr">
                      <a:solidFill>
                        <a:schemeClr val="accent1">
                          <a:lumMod val="60000"/>
                          <a:lumOff val="40000"/>
                        </a:schemeClr>
                      </a:solidFill>
                      <a:prstDash val="solid"/>
                      <a:round/>
                      <a:headEnd type="none" w="med" len="med"/>
                      <a:tailEnd type="none" w="med" len="med"/>
                    </a:lnL>
                    <a:lnR w="12700" cap="flat" cmpd="sng" algn="ctr">
                      <a:solidFill>
                        <a:schemeClr val="accent1">
                          <a:lumMod val="60000"/>
                          <a:lumOff val="40000"/>
                        </a:schemeClr>
                      </a:solidFill>
                      <a:prstDash val="solid"/>
                      <a:round/>
                      <a:headEnd type="none" w="med" len="med"/>
                      <a:tailEnd type="none" w="med" len="med"/>
                    </a:lnR>
                    <a:lnT w="12700" cap="flat" cmpd="sng" algn="ctr">
                      <a:solidFill>
                        <a:schemeClr val="accent1">
                          <a:lumMod val="60000"/>
                          <a:lumOff val="40000"/>
                        </a:schemeClr>
                      </a:solidFill>
                      <a:prstDash val="solid"/>
                      <a:round/>
                      <a:headEnd type="none" w="med" len="med"/>
                      <a:tailEnd type="none" w="med" len="med"/>
                    </a:lnT>
                    <a:lnB w="12700" cap="flat" cmpd="sng" algn="ctr">
                      <a:solidFill>
                        <a:schemeClr val="accent1">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94308501"/>
                  </a:ext>
                </a:extLst>
              </a:tr>
            </a:tbl>
          </a:graphicData>
        </a:graphic>
      </p:graphicFrame>
      <p:sp>
        <p:nvSpPr>
          <p:cNvPr id="3" name="Content Placeholder 2">
            <a:extLst>
              <a:ext uri="{FF2B5EF4-FFF2-40B4-BE49-F238E27FC236}">
                <a16:creationId xmlns:a16="http://schemas.microsoft.com/office/drawing/2014/main" id="{B09A89CD-0947-E1E7-732F-3789BF4A7188}"/>
              </a:ext>
            </a:extLst>
          </p:cNvPr>
          <p:cNvSpPr txBox="1">
            <a:spLocks/>
          </p:cNvSpPr>
          <p:nvPr/>
        </p:nvSpPr>
        <p:spPr>
          <a:xfrm>
            <a:off x="6406637" y="5337186"/>
            <a:ext cx="1549585" cy="45436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feeble</a:t>
            </a: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Content Placeholder 2">
            <a:extLst>
              <a:ext uri="{FF2B5EF4-FFF2-40B4-BE49-F238E27FC236}">
                <a16:creationId xmlns:a16="http://schemas.microsoft.com/office/drawing/2014/main" id="{B5F845BF-F860-469D-921F-1F5F17C2E329}"/>
              </a:ext>
            </a:extLst>
          </p:cNvPr>
          <p:cNvSpPr txBox="1">
            <a:spLocks/>
          </p:cNvSpPr>
          <p:nvPr/>
        </p:nvSpPr>
        <p:spPr>
          <a:xfrm>
            <a:off x="9714188" y="5379221"/>
            <a:ext cx="2330068" cy="454363"/>
          </a:xfrm>
          <a:prstGeom prst="rect">
            <a:avLst/>
          </a:prstGeom>
        </p:spPr>
        <p:txBody>
          <a:bodyPr vert="horz" lIns="91440" tIns="45720" rIns="91440" bIns="45720" numCol="1"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adequate</a:t>
            </a: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AU" sz="3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630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3" grpId="0"/>
      <p:bldP spid="4" grpId="0"/>
    </p:bld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574474" y="104842"/>
            <a:ext cx="89088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Order these events from the text: </a:t>
            </a:r>
          </a:p>
        </p:txBody>
      </p:sp>
      <p:sp>
        <p:nvSpPr>
          <p:cNvPr id="11" name="TextBox 10">
            <a:extLst>
              <a:ext uri="{FF2B5EF4-FFF2-40B4-BE49-F238E27FC236}">
                <a16:creationId xmlns:a16="http://schemas.microsoft.com/office/drawing/2014/main" id="{8A6663D1-6B27-420F-8443-DCDFDC233D2B}"/>
              </a:ext>
            </a:extLst>
          </p:cNvPr>
          <p:cNvSpPr txBox="1"/>
          <p:nvPr/>
        </p:nvSpPr>
        <p:spPr>
          <a:xfrm>
            <a:off x="574474" y="778281"/>
            <a:ext cx="11250696" cy="6247864"/>
          </a:xfrm>
          <a:prstGeom prst="rect">
            <a:avLst/>
          </a:prstGeom>
          <a:noFill/>
        </p:spPr>
        <p:txBody>
          <a:bodyPr wrap="square" rtlCol="0">
            <a:spAutoFit/>
          </a:bodyPr>
          <a:lstStyle/>
          <a:p>
            <a:pPr marL="742950" indent="-742950">
              <a:buFontTx/>
              <a:buAutoNum type="alphaLcPeriod"/>
              <a:defRPr/>
            </a:pPr>
            <a:r>
              <a:rPr lang="en-AU" sz="2000">
                <a:solidFill>
                  <a:srgbClr val="003A47"/>
                </a:solidFill>
                <a:latin typeface="Century Gothic" panose="020B0502020202020204" pitchFamily="34" charset="0"/>
                <a:cs typeface="Manjari" panose="02000503000000000000" pitchFamily="2" charset="0"/>
              </a:rPr>
              <a:t>Storm Boy is sad because Mr Percival has gone. </a:t>
            </a:r>
          </a:p>
          <a:p>
            <a:pPr marL="742950" indent="-742950">
              <a:buFontTx/>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lvl="0" indent="-742950">
              <a:buAutoNum type="alphaLcPeriod"/>
              <a:defRPr/>
            </a:pPr>
            <a:r>
              <a:rPr lang="en-AU" sz="2000">
                <a:solidFill>
                  <a:srgbClr val="003A47"/>
                </a:solidFill>
                <a:latin typeface="Century Gothic" panose="020B0502020202020204" pitchFamily="34" charset="0"/>
                <a:cs typeface="Manjari" panose="02000503000000000000" pitchFamily="2" charset="0"/>
              </a:rPr>
              <a:t>Hide-Away and Fingerbone made Storm Boy a Lookout Post</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indent="-742950">
              <a:buFontTx/>
              <a:buAutoNum type="alphaLcPeriod"/>
              <a:defRPr/>
            </a:pPr>
            <a:r>
              <a:rPr lang="en-AU" sz="2000">
                <a:solidFill>
                  <a:srgbClr val="003A47"/>
                </a:solidFill>
                <a:latin typeface="Century Gothic" panose="020B0502020202020204" pitchFamily="34" charset="0"/>
                <a:cs typeface="Manjari" panose="02000503000000000000" pitchFamily="2" charset="0"/>
              </a:rPr>
              <a:t>Storm Boy named the pelicans Mr Percival, Mr Proud and Mr Ponder.</a:t>
            </a:r>
          </a:p>
          <a:p>
            <a:pPr marL="742950" indent="-742950">
              <a:buFontTx/>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indent="-742950">
              <a:buFontTx/>
              <a:buAutoNum type="alphaLcPeriod"/>
              <a:defRPr/>
            </a:pPr>
            <a:r>
              <a:rPr lang="en-AU" sz="2000">
                <a:solidFill>
                  <a:srgbClr val="003A47"/>
                </a:solidFill>
                <a:latin typeface="Century Gothic" panose="020B0502020202020204" pitchFamily="34" charset="0"/>
                <a:cs typeface="Manjari" panose="02000503000000000000" pitchFamily="2" charset="0"/>
              </a:rPr>
              <a:t>Mr Percival returns, and everyone is happy. </a:t>
            </a:r>
          </a:p>
          <a:p>
            <a:pPr marL="742950" indent="-742950">
              <a:buFontTx/>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indent="-742950">
              <a:buFontTx/>
              <a:buAutoNum type="alphaLcPeriod"/>
              <a:defRPr/>
            </a:pPr>
            <a:r>
              <a:rPr lang="en-AU" sz="2000">
                <a:solidFill>
                  <a:srgbClr val="003A47"/>
                </a:solidFill>
                <a:latin typeface="Century Gothic" panose="020B0502020202020204" pitchFamily="34" charset="0"/>
                <a:cs typeface="Manjari" panose="02000503000000000000" pitchFamily="2" charset="0"/>
              </a:rPr>
              <a:t>Storm Boy and Hide-Away release the pelicans in the sanctuary. </a:t>
            </a:r>
          </a:p>
          <a:p>
            <a:pPr marL="742950" indent="-742950">
              <a:buFontTx/>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lvl="0" indent="-742950">
              <a:buAutoNum type="alphaLcPeriod"/>
              <a:defRPr/>
            </a:pPr>
            <a:r>
              <a:rPr lang="en-AU" sz="2000">
                <a:solidFill>
                  <a:srgbClr val="003A47"/>
                </a:solidFill>
                <a:latin typeface="Century Gothic" panose="020B0502020202020204" pitchFamily="34" charset="0"/>
                <a:cs typeface="Manjari" panose="02000503000000000000" pitchFamily="2" charset="0"/>
              </a:rPr>
              <a:t>Storm Boy found the three orphaned pelicans</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indent="-742950">
              <a:buFontTx/>
              <a:buAutoNum type="alphaLcPeriod"/>
              <a:defRPr/>
            </a:pPr>
            <a:r>
              <a:rPr lang="en-AU" sz="2000">
                <a:solidFill>
                  <a:srgbClr val="003A47"/>
                </a:solidFill>
                <a:latin typeface="Century Gothic" panose="020B0502020202020204" pitchFamily="34" charset="0"/>
                <a:cs typeface="Manjari" panose="02000503000000000000" pitchFamily="2" charset="0"/>
              </a:rPr>
              <a:t>We learn Fingerbone Bill once shot a tiger snake.</a:t>
            </a:r>
          </a:p>
          <a:p>
            <a:pPr marL="742950" indent="-742950">
              <a:buFontTx/>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lvl="0" indent="-742950">
              <a:buAutoNum type="alphaLcPeriod"/>
              <a:defRPr/>
            </a:pPr>
            <a:r>
              <a:rPr lang="en-AU" sz="2000">
                <a:solidFill>
                  <a:srgbClr val="003A47"/>
                </a:solidFill>
                <a:latin typeface="Century Gothic" panose="020B0502020202020204" pitchFamily="34" charset="0"/>
                <a:cs typeface="Manjari" panose="02000503000000000000" pitchFamily="2" charset="0"/>
              </a:rPr>
              <a:t>Storm Boy nursed the pelicans back to health</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lvl="0" indent="-742950">
              <a:buAutoNum type="alphaLcPeriod"/>
              <a:defRPr/>
            </a:pPr>
            <a:r>
              <a:rPr lang="en-AU" sz="2000">
                <a:solidFill>
                  <a:srgbClr val="003A47"/>
                </a:solidFill>
                <a:latin typeface="Century Gothic" panose="020B0502020202020204" pitchFamily="34" charset="0"/>
                <a:cs typeface="Manjari" panose="02000503000000000000" pitchFamily="2" charset="0"/>
              </a:rPr>
              <a:t>We are introduced to Storm Boy and Hide-Away</a:t>
            </a:r>
          </a:p>
          <a:p>
            <a:pPr marL="742950" indent="-742950">
              <a:buFontTx/>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marL="742950" lvl="0" indent="-742950">
              <a:buAutoNum type="alphaLcPeriod"/>
              <a:defRPr/>
            </a:pPr>
            <a:r>
              <a:rPr lang="en-AU" sz="2000">
                <a:solidFill>
                  <a:srgbClr val="003A47"/>
                </a:solidFill>
                <a:latin typeface="Century Gothic" panose="020B0502020202020204" pitchFamily="34" charset="0"/>
                <a:cs typeface="Manjari" panose="02000503000000000000" pitchFamily="2" charset="0"/>
              </a:rPr>
              <a:t>Hide-Away says they can’t keep feeding the pelicans</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p:txBody>
      </p:sp>
      <p:pic>
        <p:nvPicPr>
          <p:cNvPr id="2" name="Content Placeholder 4" descr="Icon&#10;&#10;Description automatically generated">
            <a:extLst>
              <a:ext uri="{FF2B5EF4-FFF2-40B4-BE49-F238E27FC236}">
                <a16:creationId xmlns:a16="http://schemas.microsoft.com/office/drawing/2014/main" id="{185EF9B4-D269-828B-7ABB-D2BAA53F1DEF}"/>
              </a:ext>
            </a:extLst>
          </p:cNvPr>
          <p:cNvPicPr>
            <a:picLocks noChangeAspect="1"/>
          </p:cNvPicPr>
          <p:nvPr/>
        </p:nvPicPr>
        <p:blipFill>
          <a:blip r:embed="rId3"/>
          <a:stretch>
            <a:fillRect/>
          </a:stretch>
        </p:blipFill>
        <p:spPr>
          <a:xfrm>
            <a:off x="10362235" y="104842"/>
            <a:ext cx="674079" cy="674079"/>
          </a:xfrm>
          <a:prstGeom prst="rect">
            <a:avLst/>
          </a:prstGeom>
        </p:spPr>
      </p:pic>
      <p:sp>
        <p:nvSpPr>
          <p:cNvPr id="3" name="Title 1">
            <a:extLst>
              <a:ext uri="{FF2B5EF4-FFF2-40B4-BE49-F238E27FC236}">
                <a16:creationId xmlns:a16="http://schemas.microsoft.com/office/drawing/2014/main" id="{0F1C39BF-B082-C810-E226-7F8ADC64F61B}"/>
              </a:ext>
            </a:extLst>
          </p:cNvPr>
          <p:cNvSpPr txBox="1">
            <a:spLocks/>
          </p:cNvSpPr>
          <p:nvPr/>
        </p:nvSpPr>
        <p:spPr>
          <a:xfrm>
            <a:off x="10114265" y="778281"/>
            <a:ext cx="1170020" cy="2351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rPr>
              <a:t>Read with me</a:t>
            </a:r>
            <a:endParaRPr kumimoji="0" lang="en-US" sz="10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endParaRPr>
          </a:p>
        </p:txBody>
      </p:sp>
      <p:pic>
        <p:nvPicPr>
          <p:cNvPr id="4" name="Picture 3" descr="Icon&#10;&#10;Description automatically generated">
            <a:extLst>
              <a:ext uri="{FF2B5EF4-FFF2-40B4-BE49-F238E27FC236}">
                <a16:creationId xmlns:a16="http://schemas.microsoft.com/office/drawing/2014/main" id="{A5B7FDB0-8795-5D94-BDF8-142ECFAA70FE}"/>
              </a:ext>
            </a:extLst>
          </p:cNvPr>
          <p:cNvPicPr>
            <a:picLocks noChangeAspect="1"/>
          </p:cNvPicPr>
          <p:nvPr/>
        </p:nvPicPr>
        <p:blipFill>
          <a:blip r:embed="rId4"/>
          <a:stretch>
            <a:fillRect/>
          </a:stretch>
        </p:blipFill>
        <p:spPr>
          <a:xfrm>
            <a:off x="11151091" y="104843"/>
            <a:ext cx="674079" cy="674079"/>
          </a:xfrm>
          <a:prstGeom prst="rect">
            <a:avLst/>
          </a:prstGeom>
        </p:spPr>
      </p:pic>
      <p:sp>
        <p:nvSpPr>
          <p:cNvPr id="5" name="TextBox 4">
            <a:extLst>
              <a:ext uri="{FF2B5EF4-FFF2-40B4-BE49-F238E27FC236}">
                <a16:creationId xmlns:a16="http://schemas.microsoft.com/office/drawing/2014/main" id="{5DB8B09E-BEA2-1C54-53BC-1602902A9516}"/>
              </a:ext>
            </a:extLst>
          </p:cNvPr>
          <p:cNvSpPr txBox="1"/>
          <p:nvPr/>
        </p:nvSpPr>
        <p:spPr>
          <a:xfrm>
            <a:off x="158763" y="778281"/>
            <a:ext cx="583452" cy="5940088"/>
          </a:xfrm>
          <a:prstGeom prst="rect">
            <a:avLst/>
          </a:prstGeom>
          <a:noFill/>
        </p:spPr>
        <p:txBody>
          <a:bodyPr wrap="square" rtlCol="0">
            <a:spAutoFit/>
          </a:bodyPr>
          <a:lstStyle/>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9</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3</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6</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10</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8</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4</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2</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5</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1</a:t>
            </a:r>
          </a:p>
          <a:p>
            <a:pPr lvl="0">
              <a:defRPr/>
            </a:pPr>
            <a:endParaRPr lang="en-US" sz="2000" b="1">
              <a:solidFill>
                <a:srgbClr val="00B050"/>
              </a:solidFill>
              <a:latin typeface="Century Gothic" panose="020B0502020202020204" pitchFamily="34" charset="0"/>
              <a:cs typeface="Manjari" panose="02000503000000000000" pitchFamily="2" charset="0"/>
            </a:endParaRPr>
          </a:p>
          <a:p>
            <a:pPr lvl="0">
              <a:defRPr/>
            </a:pPr>
            <a:r>
              <a:rPr kumimoji="0" lang="en-US" sz="2000" b="1" i="0" u="none" strike="noStrike" kern="1200" cap="none" spc="0" normalizeH="0" baseline="0" noProof="0">
                <a:ln>
                  <a:noFill/>
                </a:ln>
                <a:solidFill>
                  <a:srgbClr val="00B050"/>
                </a:solidFill>
                <a:effectLst/>
                <a:uLnTx/>
                <a:uFillTx/>
                <a:latin typeface="Century Gothic" panose="020B0502020202020204" pitchFamily="34" charset="0"/>
                <a:ea typeface="+mn-ea"/>
                <a:cs typeface="Manjari" panose="02000503000000000000" pitchFamily="2" charset="0"/>
              </a:rPr>
              <a:t>7</a:t>
            </a:r>
          </a:p>
        </p:txBody>
      </p:sp>
    </p:spTree>
    <p:extLst>
      <p:ext uri="{BB962C8B-B14F-4D97-AF65-F5344CB8AC3E}">
        <p14:creationId xmlns:p14="http://schemas.microsoft.com/office/powerpoint/2010/main" val="315138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16" end="1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2" end="1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14" end="1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8" end="1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574474" y="104842"/>
            <a:ext cx="890889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The events in order: </a:t>
            </a:r>
          </a:p>
        </p:txBody>
      </p:sp>
      <p:sp>
        <p:nvSpPr>
          <p:cNvPr id="11" name="TextBox 10">
            <a:extLst>
              <a:ext uri="{FF2B5EF4-FFF2-40B4-BE49-F238E27FC236}">
                <a16:creationId xmlns:a16="http://schemas.microsoft.com/office/drawing/2014/main" id="{8A6663D1-6B27-420F-8443-DCDFDC233D2B}"/>
              </a:ext>
            </a:extLst>
          </p:cNvPr>
          <p:cNvSpPr txBox="1"/>
          <p:nvPr/>
        </p:nvSpPr>
        <p:spPr>
          <a:xfrm>
            <a:off x="574474" y="778281"/>
            <a:ext cx="11250696" cy="6247864"/>
          </a:xfrm>
          <a:prstGeom prst="rect">
            <a:avLst/>
          </a:prstGeom>
          <a:noFill/>
        </p:spPr>
        <p:txBody>
          <a:bodyPr wrap="square" rtlCol="0">
            <a:spAutoFit/>
          </a:bodyPr>
          <a:lstStyle/>
          <a:p>
            <a:pPr lvl="0">
              <a:defRPr/>
            </a:pPr>
            <a:r>
              <a:rPr lang="en-AU" sz="2000">
                <a:solidFill>
                  <a:srgbClr val="003A47"/>
                </a:solidFill>
                <a:latin typeface="Century Gothic" panose="020B0502020202020204" pitchFamily="34" charset="0"/>
                <a:cs typeface="Manjari" panose="02000503000000000000" pitchFamily="2" charset="0"/>
              </a:rPr>
              <a:t>We are introduced to Storm Boy and Hide-Away</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kumimoji="0" lang="en-AU" sz="20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We learn Fingerbone </a:t>
            </a:r>
            <a:r>
              <a:rPr lang="en-AU" sz="2000">
                <a:solidFill>
                  <a:srgbClr val="003A47"/>
                </a:solidFill>
                <a:latin typeface="Century Gothic" panose="020B0502020202020204" pitchFamily="34" charset="0"/>
                <a:cs typeface="Manjari" panose="02000503000000000000" pitchFamily="2" charset="0"/>
              </a:rPr>
              <a:t>Bill once shot a tiger snake.</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lang="en-AU" sz="2000">
                <a:solidFill>
                  <a:srgbClr val="003A47"/>
                </a:solidFill>
                <a:latin typeface="Century Gothic" panose="020B0502020202020204" pitchFamily="34" charset="0"/>
                <a:cs typeface="Manjari" panose="02000503000000000000" pitchFamily="2" charset="0"/>
              </a:rPr>
              <a:t>Hide-Away and Fingerbone made Storm Boy a Lookout Post</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lang="en-AU" sz="2000">
                <a:solidFill>
                  <a:srgbClr val="003A47"/>
                </a:solidFill>
                <a:latin typeface="Century Gothic" panose="020B0502020202020204" pitchFamily="34" charset="0"/>
                <a:cs typeface="Manjari" panose="02000503000000000000" pitchFamily="2" charset="0"/>
              </a:rPr>
              <a:t>Storm Boy found the three orphaned pelicans</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lang="en-AU" sz="2000">
                <a:solidFill>
                  <a:srgbClr val="003A47"/>
                </a:solidFill>
                <a:latin typeface="Century Gothic" panose="020B0502020202020204" pitchFamily="34" charset="0"/>
                <a:cs typeface="Manjari" panose="02000503000000000000" pitchFamily="2" charset="0"/>
              </a:rPr>
              <a:t>Storm Boy nursed the pelicans back to health</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lang="en-AU" sz="2000">
                <a:solidFill>
                  <a:srgbClr val="003A47"/>
                </a:solidFill>
                <a:latin typeface="Century Gothic" panose="020B0502020202020204" pitchFamily="34" charset="0"/>
                <a:cs typeface="Manjari" panose="02000503000000000000" pitchFamily="2" charset="0"/>
              </a:rPr>
              <a:t>Storm Boy named the pelicans Mr Percival, Mr Proud and Mr Ponder.</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lang="en-AU" sz="2000">
                <a:solidFill>
                  <a:srgbClr val="003A47"/>
                </a:solidFill>
                <a:latin typeface="Century Gothic" panose="020B0502020202020204" pitchFamily="34" charset="0"/>
                <a:cs typeface="Manjari" panose="02000503000000000000" pitchFamily="2" charset="0"/>
              </a:rPr>
              <a:t>Hide-Away says they can’t keep feeding the pelicans</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lang="en-AU" sz="2000">
                <a:solidFill>
                  <a:srgbClr val="003A47"/>
                </a:solidFill>
                <a:latin typeface="Century Gothic" panose="020B0502020202020204" pitchFamily="34" charset="0"/>
                <a:cs typeface="Manjari" panose="02000503000000000000" pitchFamily="2" charset="0"/>
              </a:rPr>
              <a:t>Storm Boy and Hide-Away release the pelicans in the sanctuary. </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lang="en-AU" sz="2000">
                <a:solidFill>
                  <a:srgbClr val="003A47"/>
                </a:solidFill>
                <a:latin typeface="Century Gothic" panose="020B0502020202020204" pitchFamily="34" charset="0"/>
                <a:cs typeface="Manjari" panose="02000503000000000000" pitchFamily="2" charset="0"/>
              </a:rPr>
              <a:t>Storm Boy is sad because Mr Percival has gone. </a:t>
            </a:r>
          </a:p>
          <a:p>
            <a:pPr marL="742950" lvl="0" indent="-742950">
              <a:buAutoNum type="alphaLcPeriod"/>
              <a:defRPr/>
            </a:pPr>
            <a:endParaRPr lang="en-AU" sz="2000">
              <a:solidFill>
                <a:srgbClr val="003A47"/>
              </a:solidFill>
              <a:latin typeface="Century Gothic" panose="020B0502020202020204" pitchFamily="34" charset="0"/>
              <a:cs typeface="Manjari" panose="02000503000000000000" pitchFamily="2" charset="0"/>
            </a:endParaRPr>
          </a:p>
          <a:p>
            <a:pPr lvl="0">
              <a:defRPr/>
            </a:pPr>
            <a:r>
              <a:rPr lang="en-AU" sz="2000">
                <a:solidFill>
                  <a:srgbClr val="003A47"/>
                </a:solidFill>
                <a:latin typeface="Century Gothic" panose="020B0502020202020204" pitchFamily="34" charset="0"/>
                <a:cs typeface="Manjari" panose="02000503000000000000" pitchFamily="2" charset="0"/>
              </a:rPr>
              <a:t>Mr Percival returns, and everyone is happy. </a:t>
            </a:r>
          </a:p>
          <a:p>
            <a:pPr marL="742950" lvl="0" indent="-742950">
              <a:buAutoNum type="alphaLcPeriod"/>
              <a:defRPr/>
            </a:pPr>
            <a:endParaRPr kumimoji="0" lang="en-US" sz="20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pic>
        <p:nvPicPr>
          <p:cNvPr id="2" name="Content Placeholder 4" descr="Icon&#10;&#10;Description automatically generated">
            <a:extLst>
              <a:ext uri="{FF2B5EF4-FFF2-40B4-BE49-F238E27FC236}">
                <a16:creationId xmlns:a16="http://schemas.microsoft.com/office/drawing/2014/main" id="{185EF9B4-D269-828B-7ABB-D2BAA53F1DEF}"/>
              </a:ext>
            </a:extLst>
          </p:cNvPr>
          <p:cNvPicPr>
            <a:picLocks noChangeAspect="1"/>
          </p:cNvPicPr>
          <p:nvPr/>
        </p:nvPicPr>
        <p:blipFill>
          <a:blip r:embed="rId3"/>
          <a:stretch>
            <a:fillRect/>
          </a:stretch>
        </p:blipFill>
        <p:spPr>
          <a:xfrm>
            <a:off x="10362235" y="104842"/>
            <a:ext cx="674079" cy="674079"/>
          </a:xfrm>
          <a:prstGeom prst="rect">
            <a:avLst/>
          </a:prstGeom>
        </p:spPr>
      </p:pic>
      <p:sp>
        <p:nvSpPr>
          <p:cNvPr id="3" name="Title 1">
            <a:extLst>
              <a:ext uri="{FF2B5EF4-FFF2-40B4-BE49-F238E27FC236}">
                <a16:creationId xmlns:a16="http://schemas.microsoft.com/office/drawing/2014/main" id="{0F1C39BF-B082-C810-E226-7F8ADC64F61B}"/>
              </a:ext>
            </a:extLst>
          </p:cNvPr>
          <p:cNvSpPr txBox="1">
            <a:spLocks/>
          </p:cNvSpPr>
          <p:nvPr/>
        </p:nvSpPr>
        <p:spPr>
          <a:xfrm>
            <a:off x="10114265" y="778281"/>
            <a:ext cx="1170020" cy="235113"/>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8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rPr>
              <a:t>Read with me</a:t>
            </a:r>
            <a:endParaRPr kumimoji="0" lang="en-US" sz="1000" b="1" i="0" u="none" strike="noStrike" kern="1200" cap="none" spc="0" normalizeH="0" baseline="0" noProof="0">
              <a:ln>
                <a:noFill/>
              </a:ln>
              <a:solidFill>
                <a:sysClr val="windowText" lastClr="000000"/>
              </a:solidFill>
              <a:effectLst/>
              <a:uLnTx/>
              <a:uFillTx/>
              <a:latin typeface="Segoe UI Symbol" panose="020B0502040204020203" pitchFamily="34" charset="0"/>
              <a:ea typeface="+mj-ea"/>
              <a:cs typeface="+mj-cs"/>
            </a:endParaRPr>
          </a:p>
        </p:txBody>
      </p:sp>
      <p:pic>
        <p:nvPicPr>
          <p:cNvPr id="4" name="Picture 3" descr="Icon&#10;&#10;Description automatically generated">
            <a:extLst>
              <a:ext uri="{FF2B5EF4-FFF2-40B4-BE49-F238E27FC236}">
                <a16:creationId xmlns:a16="http://schemas.microsoft.com/office/drawing/2014/main" id="{A5B7FDB0-8795-5D94-BDF8-142ECFAA70FE}"/>
              </a:ext>
            </a:extLst>
          </p:cNvPr>
          <p:cNvPicPr>
            <a:picLocks noChangeAspect="1"/>
          </p:cNvPicPr>
          <p:nvPr/>
        </p:nvPicPr>
        <p:blipFill>
          <a:blip r:embed="rId4"/>
          <a:stretch>
            <a:fillRect/>
          </a:stretch>
        </p:blipFill>
        <p:spPr>
          <a:xfrm>
            <a:off x="11151091" y="104843"/>
            <a:ext cx="674079" cy="674079"/>
          </a:xfrm>
          <a:prstGeom prst="rect">
            <a:avLst/>
          </a:prstGeom>
        </p:spPr>
      </p:pic>
    </p:spTree>
    <p:extLst>
      <p:ext uri="{BB962C8B-B14F-4D97-AF65-F5344CB8AC3E}">
        <p14:creationId xmlns:p14="http://schemas.microsoft.com/office/powerpoint/2010/main" val="1506394095"/>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29" y="2495723"/>
            <a:ext cx="7559143" cy="2479048"/>
          </a:xfrm>
        </p:spPr>
        <p:txBody>
          <a:bodyPr>
            <a:normAutofit fontScale="90000"/>
          </a:bodyPr>
          <a:lstStyle/>
          <a:p>
            <a:pPr>
              <a:lnSpc>
                <a:spcPct val="150000"/>
              </a:lnSpc>
            </a:pPr>
            <a:r>
              <a:rPr lang="en-AU" sz="4000" b="0">
                <a:latin typeface="Century Gothic" panose="020B0502020202020204" pitchFamily="34" charset="0"/>
              </a:rPr>
              <a:t>I can generate questions about pictures related to the text</a:t>
            </a:r>
          </a:p>
        </p:txBody>
      </p:sp>
    </p:spTree>
    <p:extLst>
      <p:ext uri="{BB962C8B-B14F-4D97-AF65-F5344CB8AC3E}">
        <p14:creationId xmlns:p14="http://schemas.microsoft.com/office/powerpoint/2010/main" val="1106968929"/>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Turn to page 33</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41096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Look at picture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Discuss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Generate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124372" y="3161370"/>
            <a:ext cx="537024" cy="560611"/>
          </a:xfrm>
          <a:prstGeom prst="rect">
            <a:avLst/>
          </a:prstGeom>
        </p:spPr>
      </p:pic>
      <p:sp>
        <p:nvSpPr>
          <p:cNvPr id="15" name="TextBox 14">
            <a:extLst>
              <a:ext uri="{FF2B5EF4-FFF2-40B4-BE49-F238E27FC236}">
                <a16:creationId xmlns:a16="http://schemas.microsoft.com/office/drawing/2014/main" id="{7004EC1A-18DE-4E51-A8C5-2438B0975CF5}"/>
              </a:ext>
            </a:extLst>
          </p:cNvPr>
          <p:cNvSpPr txBox="1"/>
          <p:nvPr/>
        </p:nvSpPr>
        <p:spPr>
          <a:xfrm>
            <a:off x="777336" y="1799780"/>
            <a:ext cx="3783834" cy="272318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Generating Questions</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Turn to page 33.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en-AU" sz="1600">
                <a:solidFill>
                  <a:srgbClr val="000000"/>
                </a:solidFill>
                <a:latin typeface="Century Gothic" panose="020B0502020202020204" pitchFamily="34" charset="0"/>
              </a:rPr>
              <a:t>Read the caption as a class.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what you see in the picture</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en-AU" sz="1600">
                <a:solidFill>
                  <a:srgbClr val="000000"/>
                </a:solidFill>
                <a:latin typeface="Century Gothic" panose="020B0502020202020204" pitchFamily="34" charset="0"/>
              </a:rPr>
              <a:t>Come up with a question about the picture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Rectangle 15">
            <a:extLst>
              <a:ext uri="{FF2B5EF4-FFF2-40B4-BE49-F238E27FC236}">
                <a16:creationId xmlns:a16="http://schemas.microsoft.com/office/drawing/2014/main" id="{DEC19A57-802F-47C1-BB0F-DF688901EF8D}"/>
              </a:ext>
            </a:extLst>
          </p:cNvPr>
          <p:cNvSpPr/>
          <p:nvPr/>
        </p:nvSpPr>
        <p:spPr>
          <a:xfrm>
            <a:off x="4902239" y="1799780"/>
            <a:ext cx="4559715" cy="2972801"/>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4098" name="Picture 2" descr="Storm Boy 55th Anniversary Edition Counterpack">
            <a:extLst>
              <a:ext uri="{FF2B5EF4-FFF2-40B4-BE49-F238E27FC236}">
                <a16:creationId xmlns:a16="http://schemas.microsoft.com/office/drawing/2014/main" id="{279667D2-78DC-4B3E-5BCB-97ED7B738B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3051" y="6995"/>
            <a:ext cx="4801582" cy="7474628"/>
          </a:xfrm>
          <a:prstGeom prst="rect">
            <a:avLst/>
          </a:prstGeom>
          <a:noFill/>
          <a:extLst>
            <a:ext uri="{909E8E84-426E-40DD-AFC4-6F175D3DCCD1}">
              <a14:hiddenFill xmlns:a14="http://schemas.microsoft.com/office/drawing/2010/main">
                <a:solidFill>
                  <a:srgbClr val="FFFFFF"/>
                </a:solidFill>
              </a14:hiddenFill>
            </a:ext>
          </a:extLst>
        </p:spPr>
      </p:pic>
      <p:sp>
        <p:nvSpPr>
          <p:cNvPr id="2" name="Subtitle 2">
            <a:extLst>
              <a:ext uri="{FF2B5EF4-FFF2-40B4-BE49-F238E27FC236}">
                <a16:creationId xmlns:a16="http://schemas.microsoft.com/office/drawing/2014/main" id="{47FBBE72-0895-BB16-0CA8-35A98CE7E241}"/>
              </a:ext>
            </a:extLst>
          </p:cNvPr>
          <p:cNvSpPr txBox="1">
            <a:spLocks/>
          </p:cNvSpPr>
          <p:nvPr/>
        </p:nvSpPr>
        <p:spPr>
          <a:xfrm>
            <a:off x="107633" y="776412"/>
            <a:ext cx="1906905" cy="480060"/>
          </a:xfrm>
          <a:prstGeom prst="round2DiagRect">
            <a:avLst>
              <a:gd name="adj1" fmla="val 50000"/>
              <a:gd name="adj2" fmla="val 0"/>
            </a:avLst>
          </a:prstGeom>
          <a:solidFill>
            <a:schemeClr val="accent5">
              <a:lumMod val="60000"/>
              <a:lumOff val="4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a:solidFill>
                  <a:srgbClr val="FFFFFF"/>
                </a:solidFill>
                <a:latin typeface="Century Gothic" panose="020B0502020202020204" pitchFamily="34" charset="0"/>
                <a:cs typeface="Segoe UI" panose="020B0502040204020203" pitchFamily="34" charset="0"/>
              </a:rPr>
              <a:t>I Do</a:t>
            </a:r>
            <a:endPar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endParaRPr>
          </a:p>
        </p:txBody>
      </p:sp>
      <p:pic>
        <p:nvPicPr>
          <p:cNvPr id="7" name="Picture 6" descr="Logo, icon&#10;&#10;Description automatically generated">
            <a:extLst>
              <a:ext uri="{FF2B5EF4-FFF2-40B4-BE49-F238E27FC236}">
                <a16:creationId xmlns:a16="http://schemas.microsoft.com/office/drawing/2014/main" id="{F3E946BE-AFEF-6AED-73C5-7C955FCFDB13}"/>
              </a:ext>
            </a:extLst>
          </p:cNvPr>
          <p:cNvPicPr>
            <a:picLocks noChangeAspect="1"/>
          </p:cNvPicPr>
          <p:nvPr/>
        </p:nvPicPr>
        <p:blipFill>
          <a:blip r:embed="rId6"/>
          <a:stretch>
            <a:fillRect/>
          </a:stretch>
        </p:blipFill>
        <p:spPr>
          <a:xfrm>
            <a:off x="158884" y="3892079"/>
            <a:ext cx="468000" cy="468000"/>
          </a:xfrm>
          <a:prstGeom prst="rect">
            <a:avLst/>
          </a:prstGeom>
        </p:spPr>
      </p:pic>
    </p:spTree>
    <p:extLst>
      <p:ext uri="{BB962C8B-B14F-4D97-AF65-F5344CB8AC3E}">
        <p14:creationId xmlns:p14="http://schemas.microsoft.com/office/powerpoint/2010/main" val="4276385763"/>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Turn to page 34 &amp; 35</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41096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Look at picture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Discuss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Generate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124372" y="3161370"/>
            <a:ext cx="537024" cy="560611"/>
          </a:xfrm>
          <a:prstGeom prst="rect">
            <a:avLst/>
          </a:prstGeom>
        </p:spPr>
      </p:pic>
      <p:sp>
        <p:nvSpPr>
          <p:cNvPr id="15" name="TextBox 14">
            <a:extLst>
              <a:ext uri="{FF2B5EF4-FFF2-40B4-BE49-F238E27FC236}">
                <a16:creationId xmlns:a16="http://schemas.microsoft.com/office/drawing/2014/main" id="{7004EC1A-18DE-4E51-A8C5-2438B0975CF5}"/>
              </a:ext>
            </a:extLst>
          </p:cNvPr>
          <p:cNvSpPr txBox="1"/>
          <p:nvPr/>
        </p:nvSpPr>
        <p:spPr>
          <a:xfrm>
            <a:off x="777336" y="1799780"/>
            <a:ext cx="3783834" cy="272318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Generating Questions</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Turn to pages 34 &amp; 35.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en-AU" sz="1600">
                <a:solidFill>
                  <a:srgbClr val="000000"/>
                </a:solidFill>
                <a:latin typeface="Century Gothic" panose="020B0502020202020204" pitchFamily="34" charset="0"/>
              </a:rPr>
              <a:t>Read the caption as a class.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what you see in the picture</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en-AU" sz="1600">
                <a:solidFill>
                  <a:srgbClr val="000000"/>
                </a:solidFill>
                <a:latin typeface="Century Gothic" panose="020B0502020202020204" pitchFamily="34" charset="0"/>
              </a:rPr>
              <a:t>Come up with a question about the picture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Subtitle 2">
            <a:extLst>
              <a:ext uri="{FF2B5EF4-FFF2-40B4-BE49-F238E27FC236}">
                <a16:creationId xmlns:a16="http://schemas.microsoft.com/office/drawing/2014/main" id="{47FBBE72-0895-BB16-0CA8-35A98CE7E241}"/>
              </a:ext>
            </a:extLst>
          </p:cNvPr>
          <p:cNvSpPr txBox="1">
            <a:spLocks/>
          </p:cNvSpPr>
          <p:nvPr/>
        </p:nvSpPr>
        <p:spPr>
          <a:xfrm>
            <a:off x="107633" y="776412"/>
            <a:ext cx="1906905" cy="480060"/>
          </a:xfrm>
          <a:prstGeom prst="round2DiagRect">
            <a:avLst>
              <a:gd name="adj1" fmla="val 50000"/>
              <a:gd name="adj2" fmla="val 0"/>
            </a:avLst>
          </a:prstGeom>
          <a:solidFill>
            <a:schemeClr val="accent5">
              <a:lumMod val="60000"/>
              <a:lumOff val="4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a:solidFill>
                  <a:srgbClr val="FFFFFF"/>
                </a:solidFill>
                <a:latin typeface="Century Gothic" panose="020B0502020202020204" pitchFamily="34" charset="0"/>
                <a:cs typeface="Segoe UI" panose="020B0502040204020203" pitchFamily="34" charset="0"/>
              </a:rPr>
              <a:t>We Do</a:t>
            </a:r>
            <a:endPar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endParaRPr>
          </a:p>
        </p:txBody>
      </p:sp>
      <p:pic>
        <p:nvPicPr>
          <p:cNvPr id="7" name="Picture 6" descr="Logo, icon&#10;&#10;Description automatically generated">
            <a:extLst>
              <a:ext uri="{FF2B5EF4-FFF2-40B4-BE49-F238E27FC236}">
                <a16:creationId xmlns:a16="http://schemas.microsoft.com/office/drawing/2014/main" id="{F3E946BE-AFEF-6AED-73C5-7C955FCFDB13}"/>
              </a:ext>
            </a:extLst>
          </p:cNvPr>
          <p:cNvPicPr>
            <a:picLocks noChangeAspect="1"/>
          </p:cNvPicPr>
          <p:nvPr/>
        </p:nvPicPr>
        <p:blipFill>
          <a:blip r:embed="rId5"/>
          <a:stretch>
            <a:fillRect/>
          </a:stretch>
        </p:blipFill>
        <p:spPr>
          <a:xfrm>
            <a:off x="158884" y="3892079"/>
            <a:ext cx="468000" cy="468000"/>
          </a:xfrm>
          <a:prstGeom prst="rect">
            <a:avLst/>
          </a:prstGeom>
        </p:spPr>
      </p:pic>
    </p:spTree>
    <p:extLst>
      <p:ext uri="{BB962C8B-B14F-4D97-AF65-F5344CB8AC3E}">
        <p14:creationId xmlns:p14="http://schemas.microsoft.com/office/powerpoint/2010/main" val="1532605380"/>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Turn to page 36 &amp; 37</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41096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Look at picture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Discuss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Generate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124372" y="3161370"/>
            <a:ext cx="537024" cy="560611"/>
          </a:xfrm>
          <a:prstGeom prst="rect">
            <a:avLst/>
          </a:prstGeom>
        </p:spPr>
      </p:pic>
      <p:sp>
        <p:nvSpPr>
          <p:cNvPr id="15" name="TextBox 14">
            <a:extLst>
              <a:ext uri="{FF2B5EF4-FFF2-40B4-BE49-F238E27FC236}">
                <a16:creationId xmlns:a16="http://schemas.microsoft.com/office/drawing/2014/main" id="{7004EC1A-18DE-4E51-A8C5-2438B0975CF5}"/>
              </a:ext>
            </a:extLst>
          </p:cNvPr>
          <p:cNvSpPr txBox="1"/>
          <p:nvPr/>
        </p:nvSpPr>
        <p:spPr>
          <a:xfrm>
            <a:off x="777336" y="1799780"/>
            <a:ext cx="3783834" cy="272318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Generating Questions</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Turn to pages 36 &amp; 37.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en-AU" sz="1600">
                <a:solidFill>
                  <a:srgbClr val="000000"/>
                </a:solidFill>
                <a:latin typeface="Century Gothic" panose="020B0502020202020204" pitchFamily="34" charset="0"/>
              </a:rPr>
              <a:t>Read the caption as a class.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what you see in the picture</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en-AU" sz="1600">
                <a:solidFill>
                  <a:srgbClr val="000000"/>
                </a:solidFill>
                <a:latin typeface="Century Gothic" panose="020B0502020202020204" pitchFamily="34" charset="0"/>
              </a:rPr>
              <a:t>Come up with a question about the picture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Subtitle 2">
            <a:extLst>
              <a:ext uri="{FF2B5EF4-FFF2-40B4-BE49-F238E27FC236}">
                <a16:creationId xmlns:a16="http://schemas.microsoft.com/office/drawing/2014/main" id="{47FBBE72-0895-BB16-0CA8-35A98CE7E241}"/>
              </a:ext>
            </a:extLst>
          </p:cNvPr>
          <p:cNvSpPr txBox="1">
            <a:spLocks/>
          </p:cNvSpPr>
          <p:nvPr/>
        </p:nvSpPr>
        <p:spPr>
          <a:xfrm>
            <a:off x="107633" y="776412"/>
            <a:ext cx="1906905" cy="480060"/>
          </a:xfrm>
          <a:prstGeom prst="round2DiagRect">
            <a:avLst>
              <a:gd name="adj1" fmla="val 50000"/>
              <a:gd name="adj2" fmla="val 0"/>
            </a:avLst>
          </a:prstGeom>
          <a:solidFill>
            <a:schemeClr val="accent5">
              <a:lumMod val="60000"/>
              <a:lumOff val="4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a:solidFill>
                  <a:srgbClr val="FFFFFF"/>
                </a:solidFill>
                <a:latin typeface="Century Gothic" panose="020B0502020202020204" pitchFamily="34" charset="0"/>
                <a:cs typeface="Segoe UI" panose="020B0502040204020203" pitchFamily="34" charset="0"/>
              </a:rPr>
              <a:t>We Do</a:t>
            </a:r>
            <a:endPar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endParaRPr>
          </a:p>
        </p:txBody>
      </p:sp>
      <p:pic>
        <p:nvPicPr>
          <p:cNvPr id="7" name="Picture 6" descr="Logo, icon&#10;&#10;Description automatically generated">
            <a:extLst>
              <a:ext uri="{FF2B5EF4-FFF2-40B4-BE49-F238E27FC236}">
                <a16:creationId xmlns:a16="http://schemas.microsoft.com/office/drawing/2014/main" id="{F3E946BE-AFEF-6AED-73C5-7C955FCFDB13}"/>
              </a:ext>
            </a:extLst>
          </p:cNvPr>
          <p:cNvPicPr>
            <a:picLocks noChangeAspect="1"/>
          </p:cNvPicPr>
          <p:nvPr/>
        </p:nvPicPr>
        <p:blipFill>
          <a:blip r:embed="rId5"/>
          <a:stretch>
            <a:fillRect/>
          </a:stretch>
        </p:blipFill>
        <p:spPr>
          <a:xfrm>
            <a:off x="158884" y="3892079"/>
            <a:ext cx="468000" cy="468000"/>
          </a:xfrm>
          <a:prstGeom prst="rect">
            <a:avLst/>
          </a:prstGeom>
        </p:spPr>
      </p:pic>
    </p:spTree>
    <p:extLst>
      <p:ext uri="{BB962C8B-B14F-4D97-AF65-F5344CB8AC3E}">
        <p14:creationId xmlns:p14="http://schemas.microsoft.com/office/powerpoint/2010/main" val="28613645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3" name="TextBox 12">
            <a:extLst>
              <a:ext uri="{FF2B5EF4-FFF2-40B4-BE49-F238E27FC236}">
                <a16:creationId xmlns:a16="http://schemas.microsoft.com/office/drawing/2014/main" id="{3919F567-FD65-4D34-854C-C62B3884E07F}"/>
              </a:ext>
            </a:extLst>
          </p:cNvPr>
          <p:cNvSpPr txBox="1"/>
          <p:nvPr/>
        </p:nvSpPr>
        <p:spPr>
          <a:xfrm>
            <a:off x="1123948" y="2964129"/>
            <a:ext cx="4773967" cy="464871"/>
          </a:xfrm>
          <a:prstGeom prst="rect">
            <a:avLst/>
          </a:prstGeom>
          <a:noFill/>
        </p:spPr>
        <p:txBody>
          <a:bodyPr wrap="square" lIns="91440" tIns="45720" rIns="91440" bIns="45720" anchor="t">
            <a:spAutoFit/>
          </a:bodyPr>
          <a:lstStyle/>
          <a:p>
            <a:pPr>
              <a:lnSpc>
                <a:spcPct val="150000"/>
              </a:lnSpc>
              <a:defRPr/>
            </a:pPr>
            <a:r>
              <a:rPr lang="en-AU">
                <a:solidFill>
                  <a:prstClr val="black"/>
                </a:solidFill>
                <a:latin typeface="Calibri" panose="020F0502020204030204"/>
              </a:rPr>
              <a:t>Colin Thiele</a:t>
            </a:r>
            <a:endParaRPr lang="en-US">
              <a:ea typeface="+mn-ea"/>
              <a:cs typeface="+mn-cs"/>
            </a:endParaRPr>
          </a:p>
        </p:txBody>
      </p:sp>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464871"/>
          </a:xfrm>
          <a:prstGeom prst="rect">
            <a:avLst/>
          </a:prstGeom>
          <a:noFill/>
        </p:spPr>
        <p:txBody>
          <a:bodyPr wrap="square" lIns="91440" tIns="45720" rIns="91440" bIns="45720" anchor="t">
            <a:spAutoFit/>
          </a:bodyPr>
          <a:lstStyle/>
          <a:p>
            <a:pPr>
              <a:lnSpc>
                <a:spcPct val="150000"/>
              </a:lnSpc>
              <a:defRPr/>
            </a:pPr>
            <a:r>
              <a:rPr lang="en-AU">
                <a:solidFill>
                  <a:prstClr val="black"/>
                </a:solidFill>
                <a:latin typeface="Calibri" panose="020F0502020204030204"/>
                <a:cs typeface="Calibri"/>
              </a:rPr>
              <a:t>wrote Storm Boy</a:t>
            </a:r>
            <a:endParaRPr lang="en-US">
              <a:solidFill>
                <a:prstClr val="black"/>
              </a:solidFill>
            </a:endParaRPr>
          </a:p>
        </p:txBody>
      </p:sp>
      <p:sp>
        <p:nvSpPr>
          <p:cNvPr id="15" name="TextBox 14">
            <a:extLst>
              <a:ext uri="{FF2B5EF4-FFF2-40B4-BE49-F238E27FC236}">
                <a16:creationId xmlns:a16="http://schemas.microsoft.com/office/drawing/2014/main" id="{0A83B8D3-F28F-461E-A67B-951BA31A3BD5}"/>
              </a:ext>
            </a:extLst>
          </p:cNvPr>
          <p:cNvSpPr txBox="1"/>
          <p:nvPr/>
        </p:nvSpPr>
        <p:spPr>
          <a:xfrm>
            <a:off x="798945" y="4142195"/>
            <a:ext cx="4773967" cy="464871"/>
          </a:xfrm>
          <a:prstGeom prst="rect">
            <a:avLst/>
          </a:prstGeom>
          <a:noFill/>
        </p:spPr>
        <p:txBody>
          <a:bodyPr wrap="square" lIns="91440" tIns="45720" rIns="91440" bIns="45720" anchor="t">
            <a:spAutoFit/>
          </a:bodyPr>
          <a:lstStyle/>
          <a:p>
            <a:pPr>
              <a:lnSpc>
                <a:spcPct val="150000"/>
              </a:lnSpc>
              <a:defRPr/>
            </a:pPr>
            <a:r>
              <a:rPr lang="en-AU">
                <a:solidFill>
                  <a:prstClr val="black"/>
                </a:solidFill>
                <a:latin typeface="Calibri" panose="020F0502020204030204"/>
                <a:cs typeface="Calibri"/>
              </a:rPr>
              <a:t>in 1963 </a:t>
            </a:r>
            <a:endParaRPr lang="en-US">
              <a:solidFill>
                <a:prstClr val="black"/>
              </a:solidFill>
            </a:endParaRP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AU" sz="2400" b="1" i="0" u="none" strike="noStrike" kern="1200" cap="none" spc="0" normalizeH="0" baseline="0" noProof="0">
                <a:ln>
                  <a:noFill/>
                </a:ln>
                <a:solidFill>
                  <a:srgbClr val="000000"/>
                </a:solidFill>
                <a:effectLst/>
                <a:uLnTx/>
                <a:uFillTx/>
                <a:latin typeface="Century Gothic"/>
                <a:ea typeface="Segoe UI Symbol"/>
              </a:rPr>
              <a:t>Slide 1: </a:t>
            </a:r>
            <a:r>
              <a:rPr lang="en-AU" sz="2400" b="1">
                <a:solidFill>
                  <a:srgbClr val="000000"/>
                </a:solidFill>
                <a:latin typeface="Century Gothic"/>
                <a:ea typeface="Segoe UI Symbol"/>
              </a:rPr>
              <a:t>Who wrote Storm Boy and when </a:t>
            </a:r>
            <a:r>
              <a:rPr kumimoji="0" lang="en-AU" sz="2400" b="1" i="1" u="none" strike="noStrike" kern="1200" cap="none" spc="0" normalizeH="0" baseline="0" noProof="0">
                <a:ln>
                  <a:noFill/>
                </a:ln>
                <a:solidFill>
                  <a:srgbClr val="000000"/>
                </a:solidFill>
                <a:effectLst/>
                <a:uLnTx/>
                <a:uFillTx/>
                <a:latin typeface="Century Gothic"/>
                <a:ea typeface="Segoe UI Symbol"/>
              </a:rPr>
              <a:t>(with scaffolding)</a:t>
            </a:r>
            <a:r>
              <a:rPr lang="en-AU" sz="2400" b="1" i="1">
                <a:solidFill>
                  <a:srgbClr val="000000"/>
                </a:solidFill>
                <a:latin typeface="Century Gothic"/>
                <a:ea typeface="Segoe UI Symbol"/>
              </a:rPr>
              <a:t> </a:t>
            </a:r>
            <a:endParaRPr kumimoji="0" lang="en-AU" sz="24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sp>
        <p:nvSpPr>
          <p:cNvPr id="17" name="TextBox 16">
            <a:extLst>
              <a:ext uri="{FF2B5EF4-FFF2-40B4-BE49-F238E27FC236}">
                <a16:creationId xmlns:a16="http://schemas.microsoft.com/office/drawing/2014/main" id="{E7E3CCF1-460A-406F-8066-171FFD79CFAC}"/>
              </a:ext>
            </a:extLst>
          </p:cNvPr>
          <p:cNvSpPr txBox="1"/>
          <p:nvPr/>
        </p:nvSpPr>
        <p:spPr>
          <a:xfrm>
            <a:off x="798944" y="4715269"/>
            <a:ext cx="4773967" cy="464871"/>
          </a:xfrm>
          <a:prstGeom prst="rect">
            <a:avLst/>
          </a:prstGeom>
          <a:noFill/>
        </p:spPr>
        <p:txBody>
          <a:bodyPr wrap="square" lIns="91440" tIns="45720" rIns="91440" bIns="45720" anchor="t">
            <a:spAutoFit/>
          </a:bodyPr>
          <a:lstStyle/>
          <a:p>
            <a:pPr>
              <a:lnSpc>
                <a:spcPct val="150000"/>
              </a:lnSpc>
              <a:defRPr/>
            </a:pPr>
            <a:r>
              <a:rPr lang="en-AU">
                <a:solidFill>
                  <a:prstClr val="black"/>
                </a:solidFill>
                <a:cs typeface="Calibri"/>
              </a:rPr>
              <a:t>South Australia</a:t>
            </a:r>
          </a:p>
        </p:txBody>
      </p:sp>
      <p:sp>
        <p:nvSpPr>
          <p:cNvPr id="18" name="TextBox 17">
            <a:extLst>
              <a:ext uri="{FF2B5EF4-FFF2-40B4-BE49-F238E27FC236}">
                <a16:creationId xmlns:a16="http://schemas.microsoft.com/office/drawing/2014/main" id="{24F15DF0-FDF9-4F32-BECE-8152FFF89BE2}"/>
              </a:ext>
            </a:extLst>
          </p:cNvPr>
          <p:cNvSpPr txBox="1"/>
          <p:nvPr/>
        </p:nvSpPr>
        <p:spPr>
          <a:xfrm>
            <a:off x="713340" y="5320261"/>
            <a:ext cx="4773967" cy="464871"/>
          </a:xfrm>
          <a:prstGeom prst="rect">
            <a:avLst/>
          </a:prstGeom>
          <a:noFill/>
        </p:spPr>
        <p:txBody>
          <a:bodyPr wrap="square" lIns="91440" tIns="45720" rIns="91440" bIns="45720" anchor="t">
            <a:spAutoFit/>
          </a:bodyPr>
          <a:lstStyle/>
          <a:p>
            <a:pPr>
              <a:lnSpc>
                <a:spcPct val="150000"/>
              </a:lnSpc>
              <a:defRPr/>
            </a:pPr>
            <a:r>
              <a:rPr lang="en-AU">
                <a:solidFill>
                  <a:prstClr val="black"/>
                </a:solidFill>
                <a:latin typeface="Calibri" panose="020F0502020204030204"/>
              </a:rPr>
              <a:t>he enjoyed writing</a:t>
            </a:r>
            <a:endParaRPr lang="en-AU" sz="1800" b="0" i="0" u="none" strike="noStrike" kern="1200" cap="none" spc="0" normalizeH="0" baseline="0" noProof="0" err="1">
              <a:ln>
                <a:noFill/>
              </a:ln>
              <a:solidFill>
                <a:prstClr val="black"/>
              </a:solidFill>
              <a:effectLst/>
              <a:uLnTx/>
              <a:uFillTx/>
              <a:latin typeface="Calibri" panose="020F0502020204030204"/>
              <a:cs typeface="Calibri"/>
            </a:endParaRPr>
          </a:p>
        </p:txBody>
      </p:sp>
      <p:cxnSp>
        <p:nvCxnSpPr>
          <p:cNvPr id="3" name="Straight Connector 2">
            <a:extLst>
              <a:ext uri="{FF2B5EF4-FFF2-40B4-BE49-F238E27FC236}">
                <a16:creationId xmlns:a16="http://schemas.microsoft.com/office/drawing/2014/main" id="{00A73D8D-0730-05DE-0A84-3BE0CA6D2043}"/>
              </a:ext>
            </a:extLst>
          </p:cNvPr>
          <p:cNvCxnSpPr/>
          <p:nvPr/>
        </p:nvCxnSpPr>
        <p:spPr>
          <a:xfrm>
            <a:off x="137350" y="6307494"/>
            <a:ext cx="57599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598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7" grpId="0"/>
      <p:bldP spid="18"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Review</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Turn to page 38 &amp; 39</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410964" cy="70788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Look at picture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Discuss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Generate questions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124372" y="3161370"/>
            <a:ext cx="537024" cy="560611"/>
          </a:xfrm>
          <a:prstGeom prst="rect">
            <a:avLst/>
          </a:prstGeom>
        </p:spPr>
      </p:pic>
      <p:sp>
        <p:nvSpPr>
          <p:cNvPr id="15" name="TextBox 14">
            <a:extLst>
              <a:ext uri="{FF2B5EF4-FFF2-40B4-BE49-F238E27FC236}">
                <a16:creationId xmlns:a16="http://schemas.microsoft.com/office/drawing/2014/main" id="{7004EC1A-18DE-4E51-A8C5-2438B0975CF5}"/>
              </a:ext>
            </a:extLst>
          </p:cNvPr>
          <p:cNvSpPr txBox="1"/>
          <p:nvPr/>
        </p:nvSpPr>
        <p:spPr>
          <a:xfrm>
            <a:off x="777336" y="1799780"/>
            <a:ext cx="3783834" cy="272318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Generating Questions</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Turn to pages 38 &amp; 39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en-AU" sz="1600">
                <a:solidFill>
                  <a:srgbClr val="000000"/>
                </a:solidFill>
                <a:latin typeface="Century Gothic" panose="020B0502020202020204" pitchFamily="34" charset="0"/>
              </a:rPr>
              <a:t>Read the caption as a class. </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what you see in the picture</a:t>
            </a:r>
          </a:p>
          <a:p>
            <a:pPr marL="342900" marR="0" lvl="0" indent="-342900" algn="l" defTabSz="914400" rtl="0" eaLnBrk="1" fontAlgn="auto" latinLnBrk="0" hangingPunct="1">
              <a:lnSpc>
                <a:spcPct val="150000"/>
              </a:lnSpc>
              <a:spcBef>
                <a:spcPts val="0"/>
              </a:spcBef>
              <a:spcAft>
                <a:spcPts val="0"/>
              </a:spcAft>
              <a:buClrTx/>
              <a:buSzTx/>
              <a:buFontTx/>
              <a:buAutoNum type="arabicPeriod"/>
              <a:tabLst/>
              <a:defRPr/>
            </a:pPr>
            <a:r>
              <a:rPr lang="en-AU" sz="1600">
                <a:solidFill>
                  <a:srgbClr val="000000"/>
                </a:solidFill>
                <a:latin typeface="Century Gothic" panose="020B0502020202020204" pitchFamily="34" charset="0"/>
              </a:rPr>
              <a:t>Come up with a question about the picture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Subtitle 2">
            <a:extLst>
              <a:ext uri="{FF2B5EF4-FFF2-40B4-BE49-F238E27FC236}">
                <a16:creationId xmlns:a16="http://schemas.microsoft.com/office/drawing/2014/main" id="{47FBBE72-0895-BB16-0CA8-35A98CE7E241}"/>
              </a:ext>
            </a:extLst>
          </p:cNvPr>
          <p:cNvSpPr txBox="1">
            <a:spLocks/>
          </p:cNvSpPr>
          <p:nvPr/>
        </p:nvSpPr>
        <p:spPr>
          <a:xfrm>
            <a:off x="107633" y="776412"/>
            <a:ext cx="1906905" cy="480060"/>
          </a:xfrm>
          <a:prstGeom prst="round2DiagRect">
            <a:avLst>
              <a:gd name="adj1" fmla="val 50000"/>
              <a:gd name="adj2" fmla="val 0"/>
            </a:avLst>
          </a:prstGeom>
          <a:solidFill>
            <a:schemeClr val="accent5">
              <a:lumMod val="60000"/>
              <a:lumOff val="4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a:solidFill>
                  <a:srgbClr val="FFFFFF"/>
                </a:solidFill>
                <a:latin typeface="Century Gothic" panose="020B0502020202020204" pitchFamily="34" charset="0"/>
                <a:cs typeface="Segoe UI" panose="020B0502040204020203" pitchFamily="34" charset="0"/>
              </a:rPr>
              <a:t>We Do</a:t>
            </a:r>
            <a:endPar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endParaRPr>
          </a:p>
        </p:txBody>
      </p:sp>
      <p:pic>
        <p:nvPicPr>
          <p:cNvPr id="7" name="Picture 6" descr="Logo, icon&#10;&#10;Description automatically generated">
            <a:extLst>
              <a:ext uri="{FF2B5EF4-FFF2-40B4-BE49-F238E27FC236}">
                <a16:creationId xmlns:a16="http://schemas.microsoft.com/office/drawing/2014/main" id="{F3E946BE-AFEF-6AED-73C5-7C955FCFDB13}"/>
              </a:ext>
            </a:extLst>
          </p:cNvPr>
          <p:cNvPicPr>
            <a:picLocks noChangeAspect="1"/>
          </p:cNvPicPr>
          <p:nvPr/>
        </p:nvPicPr>
        <p:blipFill>
          <a:blip r:embed="rId5"/>
          <a:stretch>
            <a:fillRect/>
          </a:stretch>
        </p:blipFill>
        <p:spPr>
          <a:xfrm>
            <a:off x="158884" y="3892079"/>
            <a:ext cx="468000" cy="468000"/>
          </a:xfrm>
          <a:prstGeom prst="rect">
            <a:avLst/>
          </a:prstGeom>
        </p:spPr>
      </p:pic>
    </p:spTree>
    <p:extLst>
      <p:ext uri="{BB962C8B-B14F-4D97-AF65-F5344CB8AC3E}">
        <p14:creationId xmlns:p14="http://schemas.microsoft.com/office/powerpoint/2010/main" val="217932688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questions can you generate about pictures related to the text?</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794750BB-1AAB-DB57-8F07-756AFABE0E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81627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99993"/>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798946" y="1363049"/>
            <a:ext cx="3622226" cy="4034887"/>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Generating Questions</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Come up with questions for the remaining pictures. Write these in your book as shown. </a:t>
            </a: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b="1" i="1">
                <a:solidFill>
                  <a:srgbClr val="000000"/>
                </a:solidFill>
                <a:latin typeface="Century Gothic" panose="020B0502020202020204" pitchFamily="34" charset="0"/>
                <a:ea typeface="Segoe UI Symbol" panose="020B0502040204020203" pitchFamily="34" charset="0"/>
              </a:rPr>
              <a:t>You need at least 1 question for each picture (2 questions for extension) </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Subtitle 2">
            <a:extLst>
              <a:ext uri="{FF2B5EF4-FFF2-40B4-BE49-F238E27FC236}">
                <a16:creationId xmlns:a16="http://schemas.microsoft.com/office/drawing/2014/main" id="{E594C13C-DC90-AF58-413B-93B6D7EC5029}"/>
              </a:ext>
            </a:extLst>
          </p:cNvPr>
          <p:cNvSpPr txBox="1">
            <a:spLocks/>
          </p:cNvSpPr>
          <p:nvPr/>
        </p:nvSpPr>
        <p:spPr>
          <a:xfrm>
            <a:off x="1397699" y="731521"/>
            <a:ext cx="1906905" cy="480060"/>
          </a:xfrm>
          <a:prstGeom prst="round2DiagRect">
            <a:avLst>
              <a:gd name="adj1" fmla="val 50000"/>
              <a:gd name="adj2" fmla="val 0"/>
            </a:avLst>
          </a:prstGeom>
          <a:solidFill>
            <a:schemeClr val="accent5">
              <a:lumMod val="60000"/>
              <a:lumOff val="40000"/>
            </a:schemeClr>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a:solidFill>
                  <a:srgbClr val="FFFFFF"/>
                </a:solidFill>
                <a:latin typeface="Century Gothic" panose="020B0502020202020204" pitchFamily="34" charset="0"/>
                <a:cs typeface="Segoe UI" panose="020B0502040204020203" pitchFamily="34" charset="0"/>
              </a:rPr>
              <a:t>You Do</a:t>
            </a:r>
            <a:endPar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endParaRPr>
          </a:p>
        </p:txBody>
      </p:sp>
      <p:pic>
        <p:nvPicPr>
          <p:cNvPr id="7" name="Picture 6">
            <a:extLst>
              <a:ext uri="{FF2B5EF4-FFF2-40B4-BE49-F238E27FC236}">
                <a16:creationId xmlns:a16="http://schemas.microsoft.com/office/drawing/2014/main" id="{BC7F742B-21CC-D7FF-8E52-EAC787563E31}"/>
              </a:ext>
            </a:extLst>
          </p:cNvPr>
          <p:cNvPicPr>
            <a:picLocks noChangeAspect="1"/>
          </p:cNvPicPr>
          <p:nvPr/>
        </p:nvPicPr>
        <p:blipFill>
          <a:blip r:embed="rId5"/>
          <a:stretch>
            <a:fillRect/>
          </a:stretch>
        </p:blipFill>
        <p:spPr>
          <a:xfrm>
            <a:off x="5155423" y="652612"/>
            <a:ext cx="4824744" cy="5849332"/>
          </a:xfrm>
          <a:prstGeom prst="rect">
            <a:avLst/>
          </a:prstGeom>
        </p:spPr>
      </p:pic>
    </p:spTree>
    <p:extLst>
      <p:ext uri="{BB962C8B-B14F-4D97-AF65-F5344CB8AC3E}">
        <p14:creationId xmlns:p14="http://schemas.microsoft.com/office/powerpoint/2010/main" val="870855848"/>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5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10</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What are the key events that led to Mr Percival being able to carry out the fishing line?</a:t>
            </a:r>
          </a:p>
        </p:txBody>
      </p:sp>
      <p:sp>
        <p:nvSpPr>
          <p:cNvPr id="2" name="TextBox 1">
            <a:extLst>
              <a:ext uri="{FF2B5EF4-FFF2-40B4-BE49-F238E27FC236}">
                <a16:creationId xmlns:a16="http://schemas.microsoft.com/office/drawing/2014/main" id="{2C80E33A-3AED-F8A6-33D8-8232084DD584}"/>
              </a:ext>
            </a:extLst>
          </p:cNvPr>
          <p:cNvSpPr txBox="1"/>
          <p:nvPr/>
        </p:nvSpPr>
        <p:spPr>
          <a:xfrm>
            <a:off x="1164771" y="3162159"/>
            <a:ext cx="9705393" cy="16151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the start of Chapter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49: ‘Wherever Storm Boy went, Mr Percival followed’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 page 54: ‘...he snickered and </a:t>
            </a: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snackered</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happily for the rest of the day’ (2 lines on the page only) </a:t>
            </a:r>
          </a:p>
        </p:txBody>
      </p:sp>
    </p:spTree>
    <p:extLst>
      <p:ext uri="{BB962C8B-B14F-4D97-AF65-F5344CB8AC3E}">
        <p14:creationId xmlns:p14="http://schemas.microsoft.com/office/powerpoint/2010/main" val="1286667181"/>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sly</a:t>
            </a:r>
          </a:p>
        </p:txBody>
      </p:sp>
      <p:sp>
        <p:nvSpPr>
          <p:cNvPr id="8" name="Oval 7">
            <a:extLst>
              <a:ext uri="{FF2B5EF4-FFF2-40B4-BE49-F238E27FC236}">
                <a16:creationId xmlns:a16="http://schemas.microsoft.com/office/drawing/2014/main" id="{B98861DE-21C5-48D4-811E-738555D6F960}"/>
              </a:ext>
            </a:extLst>
          </p:cNvPr>
          <p:cNvSpPr/>
          <p:nvPr/>
        </p:nvSpPr>
        <p:spPr>
          <a:xfrm>
            <a:off x="5990866" y="442310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6542201" y="4423104"/>
            <a:ext cx="1005063" cy="17523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5439532" y="442310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9010708"/>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being clever or tricky in a sneaky way (adjective)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109691"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sly: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2" name="TextBox 1">
            <a:extLst>
              <a:ext uri="{FF2B5EF4-FFF2-40B4-BE49-F238E27FC236}">
                <a16:creationId xmlns:a16="http://schemas.microsoft.com/office/drawing/2014/main" id="{D4BD0271-AF9E-6CD5-8796-7B3FE0EF1DC8}"/>
              </a:ext>
            </a:extLst>
          </p:cNvPr>
          <p:cNvSpPr txBox="1"/>
          <p:nvPr/>
        </p:nvSpPr>
        <p:spPr>
          <a:xfrm>
            <a:off x="693431" y="4915544"/>
            <a:ext cx="9705393" cy="1615186"/>
          </a:xfrm>
          <a:prstGeom prst="rect">
            <a:avLst/>
          </a:prstGeom>
          <a:solidFill>
            <a:schemeClr val="bg2">
              <a:lumMod val="75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Note: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Someone can by sly in a nasty way (e.g. </a:t>
            </a:r>
            <a:r>
              <a:rPr lang="en-AU" sz="1600" i="1">
                <a:solidFill>
                  <a:srgbClr val="000000"/>
                </a:solidFill>
                <a:latin typeface="Century Gothic" panose="020B0502020202020204" pitchFamily="34" charset="0"/>
              </a:rPr>
              <a:t>sneaking around to play a mean joke on someone) or they can be sly is a positive way (e.g. planning you a surprise party but telling you they’re organising what to have for dinner). </a:t>
            </a:r>
            <a:endParaRPr kumimoji="0" lang="en-AU" sz="16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823588823"/>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1778728"/>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sly</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fox tiptoed through the forest, trying to catch a glimpse of the rabbits playing nearby.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95506"/>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Emma gave a </a:t>
            </a:r>
            <a:r>
              <a:rPr lang="en-AU" sz="3600">
                <a:solidFill>
                  <a:srgbClr val="C00000"/>
                </a:solidFill>
                <a:latin typeface="Century Gothic" panose="020B0502020202020204" pitchFamily="34" charset="0"/>
                <a:cs typeface="Manjari" panose="02000503000000000000" pitchFamily="2" charset="0"/>
              </a:rPr>
              <a:t>sly</a:t>
            </a:r>
            <a:r>
              <a:rPr lang="en-AU" sz="3600">
                <a:solidFill>
                  <a:srgbClr val="003A47"/>
                </a:solidFill>
                <a:latin typeface="Century Gothic" panose="020B0502020202020204" pitchFamily="34" charset="0"/>
                <a:cs typeface="Manjari" panose="02000503000000000000" pitchFamily="2" charset="0"/>
              </a:rPr>
              <a:t> grin as she hid behind the tree, planning a surprise for her friend's birthday.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04792" y="4738185"/>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mischievous kitten looked </a:t>
            </a:r>
            <a:r>
              <a:rPr lang="en-AU" sz="3600">
                <a:solidFill>
                  <a:srgbClr val="C00000"/>
                </a:solidFill>
                <a:latin typeface="Century Gothic" panose="020B0502020202020204" pitchFamily="34" charset="0"/>
                <a:cs typeface="Manjari" panose="02000503000000000000" pitchFamily="2" charset="0"/>
              </a:rPr>
              <a:t>slyly </a:t>
            </a:r>
            <a:r>
              <a:rPr lang="en-AU" sz="3600">
                <a:solidFill>
                  <a:srgbClr val="003A47"/>
                </a:solidFill>
                <a:latin typeface="Century Gothic" panose="020B0502020202020204" pitchFamily="34" charset="0"/>
                <a:cs typeface="Manjari" panose="02000503000000000000" pitchFamily="2" charset="0"/>
              </a:rPr>
              <a:t>at the yarn, ready to pounce and play.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955927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sly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760014" y="5193392"/>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rgbClr val="000000"/>
                </a:solidFill>
                <a:latin typeface="Century Gothic" panose="020B0502020202020204" pitchFamily="34" charset="0"/>
              </a:rPr>
              <a:t>Father Christmas has a </a:t>
            </a:r>
            <a:r>
              <a:rPr lang="en-AU" sz="2800">
                <a:solidFill>
                  <a:srgbClr val="C00000"/>
                </a:solidFill>
                <a:latin typeface="Century Gothic" panose="020B0502020202020204" pitchFamily="34" charset="0"/>
              </a:rPr>
              <a:t>sly</a:t>
            </a:r>
            <a:r>
              <a:rPr lang="en-AU" sz="2800">
                <a:solidFill>
                  <a:srgbClr val="000000"/>
                </a:solidFill>
                <a:latin typeface="Century Gothic" panose="020B0502020202020204" pitchFamily="34" charset="0"/>
              </a:rPr>
              <a:t> full of present to deliver on Christmas Eve.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8" name="TextBox 17"/>
          <p:cNvSpPr txBox="1"/>
          <p:nvPr/>
        </p:nvSpPr>
        <p:spPr>
          <a:xfrm>
            <a:off x="1760014" y="3527807"/>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Jenny played a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sly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trick on her brother by placing a fake bug on his chair.</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760014" y="1713904"/>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Billy's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sly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cat quietly stalked a butterfly, hoping to catch it with a quick pounce.</a:t>
            </a:r>
          </a:p>
        </p:txBody>
      </p:sp>
    </p:spTree>
    <p:extLst>
      <p:ext uri="{BB962C8B-B14F-4D97-AF65-F5344CB8AC3E}">
        <p14:creationId xmlns:p14="http://schemas.microsoft.com/office/powerpoint/2010/main" val="2164000948"/>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1110422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being clever or tricky in a sneaky way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39003" y="3513335"/>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sly</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cunning, wily, sneaky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724057" y="2520846"/>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sly</a:t>
            </a:r>
          </a:p>
        </p:txBody>
      </p:sp>
      <p:sp>
        <p:nvSpPr>
          <p:cNvPr id="19" name="TextBox 18">
            <a:extLst>
              <a:ext uri="{FF2B5EF4-FFF2-40B4-BE49-F238E27FC236}">
                <a16:creationId xmlns:a16="http://schemas.microsoft.com/office/drawing/2014/main" id="{9E543EBE-8277-4ABF-8066-32517555B6C0}"/>
              </a:ext>
            </a:extLst>
          </p:cNvPr>
          <p:cNvSpPr txBox="1"/>
          <p:nvPr/>
        </p:nvSpPr>
        <p:spPr>
          <a:xfrm>
            <a:off x="6333273" y="3854737"/>
            <a:ext cx="4064491"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Old Norse </a:t>
            </a:r>
            <a:r>
              <a:rPr kumimoji="0" lang="en-AU" sz="1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sloegr</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"cunning, crafty, sly“ (German)</a:t>
            </a:r>
          </a:p>
        </p:txBody>
      </p:sp>
      <p:sp>
        <p:nvSpPr>
          <p:cNvPr id="21" name="Arrow: Down 20">
            <a:extLst>
              <a:ext uri="{FF2B5EF4-FFF2-40B4-BE49-F238E27FC236}">
                <a16:creationId xmlns:a16="http://schemas.microsoft.com/office/drawing/2014/main" id="{F39D9390-E0F0-4952-BAD5-29F5DBD5EE91}"/>
              </a:ext>
            </a:extLst>
          </p:cNvPr>
          <p:cNvSpPr/>
          <p:nvPr/>
        </p:nvSpPr>
        <p:spPr>
          <a:xfrm>
            <a:off x="8084017" y="3416424"/>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4E1A0CF2-6E60-9C5F-2951-2F1C7AB362CF}"/>
              </a:ext>
            </a:extLst>
          </p:cNvPr>
          <p:cNvPicPr>
            <a:picLocks noChangeAspect="1"/>
          </p:cNvPicPr>
          <p:nvPr/>
        </p:nvPicPr>
        <p:blipFill>
          <a:blip r:embed="rId5"/>
          <a:stretch>
            <a:fillRect/>
          </a:stretch>
        </p:blipFill>
        <p:spPr>
          <a:xfrm>
            <a:off x="1130151" y="833962"/>
            <a:ext cx="2629267" cy="2610214"/>
          </a:xfrm>
          <a:prstGeom prst="rect">
            <a:avLst/>
          </a:prstGeom>
        </p:spPr>
      </p:pic>
    </p:spTree>
    <p:extLst>
      <p:ext uri="{BB962C8B-B14F-4D97-AF65-F5344CB8AC3E}">
        <p14:creationId xmlns:p14="http://schemas.microsoft.com/office/powerpoint/2010/main" val="1040982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73604" y="3163402"/>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couldn’t find his iPad.</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is missing Fingerbone Bill.</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is missing Mr Percival.</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is starting to get sick.</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239093" y="964601"/>
            <a:ext cx="825294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Storm Boy is sad at the start of Chapter 4 because ...</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Storm Boy is sad at the start of Chapter 4 because he is missing Mr Percival.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07696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4" name="Picture 4">
            <a:extLst>
              <a:ext uri="{FF2B5EF4-FFF2-40B4-BE49-F238E27FC236}">
                <a16:creationId xmlns:a16="http://schemas.microsoft.com/office/drawing/2014/main" id="{95ACE90A-54BE-68C3-5D38-110CB0238A26}"/>
              </a:ext>
            </a:extLst>
          </p:cNvPr>
          <p:cNvPicPr>
            <a:picLocks noChangeAspect="1"/>
          </p:cNvPicPr>
          <p:nvPr/>
        </p:nvPicPr>
        <p:blipFill>
          <a:blip r:embed="rId5"/>
          <a:stretch>
            <a:fillRect/>
          </a:stretch>
        </p:blipFill>
        <p:spPr>
          <a:xfrm>
            <a:off x="6944548" y="2743883"/>
            <a:ext cx="5179718" cy="2151048"/>
          </a:xfrm>
          <a:prstGeom prst="rect">
            <a:avLst/>
          </a:prstGeom>
        </p:spPr>
      </p:pic>
      <p:sp>
        <p:nvSpPr>
          <p:cNvPr id="7" name="TextBox 6">
            <a:extLst>
              <a:ext uri="{FF2B5EF4-FFF2-40B4-BE49-F238E27FC236}">
                <a16:creationId xmlns:a16="http://schemas.microsoft.com/office/drawing/2014/main" id="{9AC578FF-BECA-C318-3FEF-457835C00442}"/>
              </a:ext>
            </a:extLst>
          </p:cNvPr>
          <p:cNvSpPr txBox="1"/>
          <p:nvPr/>
        </p:nvSpPr>
        <p:spPr>
          <a:xfrm>
            <a:off x="7951141" y="1845734"/>
            <a:ext cx="3166533" cy="646331"/>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a:ea typeface="+mn-ea"/>
                <a:cs typeface="+mn-cs"/>
              </a:rPr>
              <a:t>Write a summary sentence using the notes provided. </a:t>
            </a: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13DF9D9B-6C62-49ED-A293-A1136347552A}"/>
              </a:ext>
            </a:extLst>
          </p:cNvPr>
          <p:cNvPicPr>
            <a:picLocks noChangeAspect="1"/>
          </p:cNvPicPr>
          <p:nvPr/>
        </p:nvPicPr>
        <p:blipFill>
          <a:blip r:embed="rId6"/>
          <a:stretch>
            <a:fillRect/>
          </a:stretch>
        </p:blipFill>
        <p:spPr>
          <a:xfrm>
            <a:off x="137350" y="1353521"/>
            <a:ext cx="6579298" cy="5170044"/>
          </a:xfrm>
          <a:prstGeom prst="rect">
            <a:avLst/>
          </a:prstGeom>
        </p:spPr>
      </p:pic>
      <p:sp>
        <p:nvSpPr>
          <p:cNvPr id="14" name="TextBox 13">
            <a:extLst>
              <a:ext uri="{FF2B5EF4-FFF2-40B4-BE49-F238E27FC236}">
                <a16:creationId xmlns:a16="http://schemas.microsoft.com/office/drawing/2014/main" id="{3D0122E8-4F2C-4FA1-934A-E7A730FB1648}"/>
              </a:ext>
            </a:extLst>
          </p:cNvPr>
          <p:cNvSpPr txBox="1"/>
          <p:nvPr/>
        </p:nvSpPr>
        <p:spPr>
          <a:xfrm>
            <a:off x="1685774" y="3569121"/>
            <a:ext cx="4773967" cy="464871"/>
          </a:xfrm>
          <a:prstGeom prst="rect">
            <a:avLst/>
          </a:prstGeom>
          <a:noFill/>
        </p:spPr>
        <p:txBody>
          <a:bodyPr wrap="square" lIns="91440" tIns="45720" rIns="91440" bIns="45720" anchor="t">
            <a:spAutoFit/>
          </a:bodyPr>
          <a:lstStyle/>
          <a:p>
            <a:pPr>
              <a:lnSpc>
                <a:spcPct val="150000"/>
              </a:lnSpc>
              <a:defRPr/>
            </a:pPr>
            <a:r>
              <a:rPr lang="en-AU">
                <a:solidFill>
                  <a:prstClr val="black"/>
                </a:solidFill>
                <a:latin typeface="Calibri" panose="020F0502020204030204"/>
                <a:cs typeface="Calibri"/>
              </a:rPr>
              <a:t>wrote Storm Boy</a:t>
            </a:r>
            <a:endParaRPr lang="en-US">
              <a:solidFill>
                <a:prstClr val="black"/>
              </a:solidFill>
            </a:endParaRPr>
          </a:p>
        </p:txBody>
      </p:sp>
      <p:sp>
        <p:nvSpPr>
          <p:cNvPr id="16" name="Rectangle 15">
            <a:extLst>
              <a:ext uri="{FF2B5EF4-FFF2-40B4-BE49-F238E27FC236}">
                <a16:creationId xmlns:a16="http://schemas.microsoft.com/office/drawing/2014/main" id="{19F8E92F-0C37-45ED-AFBB-C7DEF53D046D}"/>
              </a:ext>
            </a:extLst>
          </p:cNvPr>
          <p:cNvSpPr/>
          <p:nvPr/>
        </p:nvSpPr>
        <p:spPr>
          <a:xfrm>
            <a:off x="3534883" y="118775"/>
            <a:ext cx="6499161" cy="830997"/>
          </a:xfrm>
          <a:prstGeom prst="rect">
            <a:avLst/>
          </a:prstGeom>
          <a:solidFill>
            <a:schemeClr val="bg1"/>
          </a:solidFill>
          <a:ln>
            <a:solidFill>
              <a:srgbClr val="000000"/>
            </a:solidFill>
          </a:ln>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r>
              <a:rPr kumimoji="0" lang="en-AU" sz="2400" b="1" i="0" u="none" strike="noStrike" kern="1200" cap="none" spc="0" normalizeH="0" baseline="0" noProof="0">
                <a:ln>
                  <a:noFill/>
                </a:ln>
                <a:solidFill>
                  <a:srgbClr val="000000"/>
                </a:solidFill>
                <a:effectLst/>
                <a:uLnTx/>
                <a:uFillTx/>
                <a:latin typeface="Century Gothic"/>
                <a:ea typeface="Segoe UI Symbol"/>
              </a:rPr>
              <a:t>Slide 1: </a:t>
            </a:r>
            <a:r>
              <a:rPr lang="en-AU" sz="2400" b="1">
                <a:solidFill>
                  <a:srgbClr val="000000"/>
                </a:solidFill>
                <a:latin typeface="Century Gothic"/>
                <a:ea typeface="Segoe UI Symbol"/>
              </a:rPr>
              <a:t>Who wrote Storm Boy and when </a:t>
            </a:r>
            <a:r>
              <a:rPr kumimoji="0" lang="en-AU" sz="2400" b="1" i="1" u="none" strike="noStrike" kern="1200" cap="none" spc="0" normalizeH="0" baseline="0" noProof="0">
                <a:ln>
                  <a:noFill/>
                </a:ln>
                <a:solidFill>
                  <a:srgbClr val="000000"/>
                </a:solidFill>
                <a:effectLst/>
                <a:uLnTx/>
                <a:uFillTx/>
                <a:latin typeface="Century Gothic"/>
                <a:ea typeface="Segoe UI Symbol"/>
              </a:rPr>
              <a:t>(no scaffolding)</a:t>
            </a:r>
            <a:r>
              <a:rPr lang="en-AU" sz="2400" b="1" i="1">
                <a:solidFill>
                  <a:srgbClr val="000000"/>
                </a:solidFill>
                <a:latin typeface="Century Gothic"/>
                <a:ea typeface="Segoe UI Symbol"/>
              </a:rPr>
              <a:t> </a:t>
            </a:r>
            <a:endParaRPr kumimoji="0" lang="en-AU" sz="24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cxnSp>
        <p:nvCxnSpPr>
          <p:cNvPr id="3" name="Straight Connector 2">
            <a:extLst>
              <a:ext uri="{FF2B5EF4-FFF2-40B4-BE49-F238E27FC236}">
                <a16:creationId xmlns:a16="http://schemas.microsoft.com/office/drawing/2014/main" id="{00A73D8D-0730-05DE-0A84-3BE0CA6D2043}"/>
              </a:ext>
            </a:extLst>
          </p:cNvPr>
          <p:cNvCxnSpPr/>
          <p:nvPr/>
        </p:nvCxnSpPr>
        <p:spPr>
          <a:xfrm>
            <a:off x="137350" y="6307494"/>
            <a:ext cx="575990" cy="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1095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81085" y="2431254"/>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flying through the air.</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sitting on top of the Lookout Post.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swimming with Mr Proud and Mr Ponder.</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from a distance at the sanctuary.</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Storm Boy saw Mr Percival...</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575863"/>
          </a:xfrm>
          <a:prstGeom prst="rect">
            <a:avLst/>
          </a:prstGeom>
          <a:solidFill>
            <a:srgbClr val="246867">
              <a:lumMod val="20000"/>
              <a:lumOff val="8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Storm Boy saw</a:t>
            </a:r>
            <a:r>
              <a:rPr kumimoji="0" lang="en-AU" sz="2400" b="1" i="0" u="none" strike="noStrike" kern="0" cap="none" spc="0" normalizeH="0" noProof="0">
                <a:ln>
                  <a:noFill/>
                </a:ln>
                <a:solidFill>
                  <a:srgbClr val="000000"/>
                </a:solidFill>
                <a:effectLst/>
                <a:uLnTx/>
                <a:uFillTx/>
                <a:latin typeface="Century Gothic" panose="020B0502020202020204" pitchFamily="34" charset="0"/>
                <a:ea typeface="+mn-ea"/>
                <a:cs typeface="+mn-cs"/>
              </a:rPr>
              <a:t> Mr Percival sitting on top of the Lookout Post.</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4098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175717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34288" y="2449816"/>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34288" y="3142456"/>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44318" y="3849008"/>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Ponder and Mr Proud didn’t come back as well.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looked after him.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mn-ea"/>
                <a:cs typeface="Arial"/>
                <a:sym typeface="Century Gothic"/>
              </a:rPr>
              <a:t>Fingerbone Bill said it was ok.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promised to behave.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Hide-Away said Mr Percival could stay if...</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Hide-Away said Mr Percival could stay if Mr Ponder and Mr Proud didn’t come back as well.   </a:t>
            </a:r>
          </a:p>
        </p:txBody>
      </p:sp>
    </p:spTree>
    <p:extLst>
      <p:ext uri="{BB962C8B-B14F-4D97-AF65-F5344CB8AC3E}">
        <p14:creationId xmlns:p14="http://schemas.microsoft.com/office/powerpoint/2010/main" val="2010343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301658" y="2396672"/>
            <a:ext cx="8992098" cy="3754834"/>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Storm Boy was happy and chatty at the start</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 landed</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on Hide-Away’s boat</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was secretly glad Mr Percival returned</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hoped Mr Proud and Mr</a:t>
            </a:r>
            <a:r>
              <a:rPr kumimoji="0" lang="en-AU" sz="2200" b="0" i="0" u="none" strike="noStrike" kern="0" cap="none" spc="0" normalizeH="0" noProof="0">
                <a:ln>
                  <a:noFill/>
                </a:ln>
                <a:solidFill>
                  <a:srgbClr val="000000"/>
                </a:solidFill>
                <a:effectLst/>
                <a:uLnTx/>
                <a:uFillTx/>
                <a:latin typeface="Century Gothic"/>
                <a:ea typeface="Century Gothic"/>
                <a:cs typeface="Century Gothic"/>
                <a:sym typeface="Century Gothic"/>
              </a:rPr>
              <a:t> Percival would stay away</a:t>
            </a:r>
            <a:r>
              <a:rPr kumimoji="0" lang="en-AU" sz="2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After</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visiting Storm Boy, Mr Percival returned to the sanctuary</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10402809" y="2396672"/>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9359750" y="385950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9386167" y="45781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10402809" y="529674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63402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201" y="2495723"/>
            <a:ext cx="7765972" cy="2479048"/>
          </a:xfrm>
        </p:spPr>
        <p:txBody>
          <a:bodyPr>
            <a:normAutofit fontScale="90000"/>
          </a:bodyPr>
          <a:lstStyle/>
          <a:p>
            <a:pPr>
              <a:lnSpc>
                <a:spcPct val="150000"/>
              </a:lnSpc>
            </a:pPr>
            <a:r>
              <a:rPr lang="en-AU" sz="4000" b="0">
                <a:latin typeface="Century Gothic" panose="020B0502020202020204" pitchFamily="34" charset="0"/>
              </a:rPr>
              <a:t>I can explain the progression used by an author to develop the skills of a character.</a:t>
            </a:r>
          </a:p>
        </p:txBody>
      </p:sp>
      <p:sp>
        <p:nvSpPr>
          <p:cNvPr id="4" name="TextBox 3">
            <a:extLst>
              <a:ext uri="{FF2B5EF4-FFF2-40B4-BE49-F238E27FC236}">
                <a16:creationId xmlns:a16="http://schemas.microsoft.com/office/drawing/2014/main" id="{26C1579B-A033-0247-196F-56E9CAC30AB0}"/>
              </a:ext>
            </a:extLst>
          </p:cNvPr>
          <p:cNvSpPr txBox="1"/>
          <p:nvPr/>
        </p:nvSpPr>
        <p:spPr>
          <a:xfrm>
            <a:off x="838200" y="5072600"/>
            <a:ext cx="9705393" cy="16151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the start of Chapter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49: ‘Wherever Storm Boy went, Mr Percival followed’</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 page 54: ‘...he snickered and </a:t>
            </a: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snackered</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happily for the rest of the day’ (2 lines on the page only) </a:t>
            </a:r>
          </a:p>
        </p:txBody>
      </p:sp>
    </p:spTree>
    <p:extLst>
      <p:ext uri="{BB962C8B-B14F-4D97-AF65-F5344CB8AC3E}">
        <p14:creationId xmlns:p14="http://schemas.microsoft.com/office/powerpoint/2010/main" val="4161892603"/>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49</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18907" y="-4622"/>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waddling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walk with short steps in a clumsy, swaying motion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perched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to be in a high position or in a position near </a:t>
            </a:r>
            <a:r>
              <a:rPr kumimoji="0" lang="en-GB" sz="1800" b="0" i="0" u="none" strike="noStrike" kern="1200" cap="none" spc="0" normalizeH="0" baseline="0" noProof="0" err="1">
                <a:ln>
                  <a:noFill/>
                </a:ln>
                <a:solidFill>
                  <a:srgbClr val="000000"/>
                </a:solidFill>
                <a:effectLst/>
                <a:uLnTx/>
                <a:uFillTx/>
                <a:latin typeface="Century Gothic" panose="020B0502020202020204" pitchFamily="34" charset="0"/>
                <a:ea typeface="Segoe UI Symbol" panose="020B0502040204020203" pitchFamily="34" charset="0"/>
                <a:cs typeface="Times" charset="0"/>
              </a:rPr>
              <a:t>th</a:t>
            </a:r>
            <a:r>
              <a:rPr lang="en-GB">
                <a:solidFill>
                  <a:srgbClr val="000000"/>
                </a:solidFill>
                <a:latin typeface="Century Gothic" panose="020B0502020202020204" pitchFamily="34" charset="0"/>
                <a:ea typeface="Segoe UI Symbol" panose="020B0502040204020203" pitchFamily="34" charset="0"/>
                <a:cs typeface="Times" charset="0"/>
              </a:rPr>
              <a:t>e edge of something</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cruised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travel smoothly at a relaxed speed</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9718907" y="504319"/>
            <a:ext cx="2473093"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Mr Percival waddled behind Storm Boy, flew above him, or sat to watch him doing things. What does this tell you about their relationship? Why do you think that?</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090946" y="504319"/>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9718907" y="1786510"/>
            <a:ext cx="2473093"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tells the reader _____. I think that because 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090946" y="2593599"/>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9718907" y="2653203"/>
            <a:ext cx="2473093"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tells</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that </a:t>
            </a:r>
            <a:r>
              <a:rPr kumimoji="0" lang="en-AU" sz="1400" b="0" i="0" u="none" strike="noStrike" kern="1200" cap="none" spc="0" normalizeH="0" noProof="0" err="1">
                <a:ln>
                  <a:noFill/>
                </a:ln>
                <a:solidFill>
                  <a:srgbClr val="000000"/>
                </a:solidFill>
                <a:effectLst/>
                <a:uLnTx/>
                <a:uFillTx/>
                <a:latin typeface="Century Gothic" panose="020B0502020202020204" pitchFamily="34" charset="0"/>
                <a:ea typeface="+mn-ea"/>
                <a:cs typeface="+mn-cs"/>
              </a:rPr>
              <a:t>readser</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Mr Percival </a:t>
            </a:r>
            <a:r>
              <a:rPr lang="en-AU" sz="1400" b="1">
                <a:solidFill>
                  <a:srgbClr val="000000"/>
                </a:solidFill>
                <a:latin typeface="Century Gothic" panose="020B0502020202020204" pitchFamily="34" charset="0"/>
              </a:rPr>
              <a:t>loves Storm Boy very much</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 think that</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because </a:t>
            </a:r>
            <a:r>
              <a:rPr lang="en-AU" sz="1400" b="1">
                <a:solidFill>
                  <a:srgbClr val="000000"/>
                </a:solidFill>
                <a:latin typeface="Century Gothic" panose="020B0502020202020204" pitchFamily="34" charset="0"/>
              </a:rPr>
              <a:t>Mr Percival wants to be near Storm Boy all the time, so he much love him.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8388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50</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534505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skimming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move quickly and lightly over the surface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serenely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in a calm, peaceful manner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spectacles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t>
            </a:r>
            <a:r>
              <a:rPr lang="en-AU">
                <a:solidFill>
                  <a:srgbClr val="000000"/>
                </a:solidFill>
                <a:latin typeface="Century Gothic" panose="020B0502020202020204" pitchFamily="34" charset="0"/>
                <a:ea typeface="Segoe UI Symbol" panose="020B0502040204020203" pitchFamily="34" charset="0"/>
                <a:cs typeface="Times" charset="0"/>
              </a:rPr>
              <a:t>pair of glasses. </a:t>
            </a: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sermon</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lecture usually given in church</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Sunday school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class held on Sundays to teach children about Christianity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merely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only; just</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3451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Storm Boy describes Mr Percival as a ‘grand old gentleman’. What does he suggest Mr Percival should be wearing? Why do you think he suggests this?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934925"/>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suggests Mr Percival should be wearing_______. I think he suggests this because _________.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212055"/>
            <a:ext cx="1979364" cy="23146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Storm Boy suggests Mr Percival should be wearing</a:t>
            </a:r>
            <a:r>
              <a:rPr lang="en-AU" sz="1400" b="1">
                <a:solidFill>
                  <a:srgbClr val="000000"/>
                </a:solidFill>
                <a:latin typeface="Century Gothic" panose="020B0502020202020204" pitchFamily="34" charset="0"/>
              </a:rPr>
              <a:t> a top hat or a back to front collar and a pair of spectacles. </a:t>
            </a:r>
            <a:r>
              <a:rPr lang="en-AU" sz="1400">
                <a:solidFill>
                  <a:srgbClr val="000000"/>
                </a:solidFill>
                <a:latin typeface="Century Gothic" panose="020B0502020202020204" pitchFamily="34" charset="0"/>
              </a:rPr>
              <a:t>I think he suggests this because </a:t>
            </a:r>
            <a:r>
              <a:rPr lang="en-AU" sz="1400" b="1">
                <a:solidFill>
                  <a:srgbClr val="000000"/>
                </a:solidFill>
                <a:latin typeface="Century Gothic" panose="020B0502020202020204" pitchFamily="34" charset="0"/>
              </a:rPr>
              <a:t>those are the items of clothing that a gentleman might wear.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86B5D58-E028-6917-66A5-96A996A607B2}"/>
              </a:ext>
            </a:extLst>
          </p:cNvPr>
          <p:cNvSpPr txBox="1"/>
          <p:nvPr/>
        </p:nvSpPr>
        <p:spPr>
          <a:xfrm>
            <a:off x="5957739" y="5275535"/>
            <a:ext cx="1379456"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Dragonship</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8194" name="Picture 2" descr="Traditional Chinese Dragon Head Pirate Sailboat Resin Crafted Boat Model  Viking Pirate Ship Art Craft Boat Ofiice Decoration : Amazon.com.au: Home">
            <a:extLst>
              <a:ext uri="{FF2B5EF4-FFF2-40B4-BE49-F238E27FC236}">
                <a16:creationId xmlns:a16="http://schemas.microsoft.com/office/drawing/2014/main" id="{89AFDE2C-2A6E-D08E-B28F-C25806B454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9944" y="2423384"/>
            <a:ext cx="2795047" cy="2795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057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51</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37528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a:solidFill>
                  <a:srgbClr val="000000"/>
                </a:solidFill>
                <a:latin typeface="Century Gothic" panose="020B0502020202020204" pitchFamily="34" charset="0"/>
                <a:ea typeface="Segoe UI Symbol" panose="020B0502040204020203" pitchFamily="34" charset="0"/>
                <a:cs typeface="Times" charset="0"/>
              </a:rPr>
              <a:t>horrified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extremely shocked</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panting</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breathing with short, quick breaths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sly</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being clever or tricky in a sneaky way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retriever</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dog who retrieves (gets) things</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Mr Percival give Storm Boy a sly smile?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298038"/>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Mr Percival gives Storm Boy a sly smile because 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368756"/>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Mr Percival gives Storm Boy a sly smile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knows not to eat the ball, he is just playing a game.</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27615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52</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02592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sinker</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weight used to sink a fishing line.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does Mr Percival keep trying to carry the sinker? </a:t>
            </a:r>
            <a:r>
              <a:rPr kumimoji="0" lang="en-AU" sz="1200" b="0" i="0" u="none" strike="noStrike" kern="1200" cap="none" spc="0" normalizeH="0" baseline="0" noProof="0">
                <a:ln>
                  <a:noFill/>
                </a:ln>
                <a:solidFill>
                  <a:srgbClr val="FFFFFF"/>
                </a:solidFill>
                <a:effectLst/>
                <a:highlight>
                  <a:srgbClr val="FFFF00"/>
                </a:highlight>
                <a:uLnTx/>
                <a:uFillTx/>
                <a:latin typeface="Century Gothic" panose="020B0502020202020204" pitchFamily="34" charset="0"/>
                <a:ea typeface="+mn-ea"/>
                <a:cs typeface="+mn-cs"/>
              </a:rPr>
              <a:t>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338971"/>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Mr Percival keeps trying to carry the sinker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50622"/>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Mr Percival keeps trying to carry the sinker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a:t>
            </a:r>
            <a:r>
              <a:rPr lang="en-AU" sz="1400" b="1">
                <a:solidFill>
                  <a:srgbClr val="000000"/>
                </a:solidFill>
                <a:latin typeface="Century Gothic" panose="020B0502020202020204" pitchFamily="34" charset="0"/>
              </a:rPr>
              <a:t>keeps being rewarded for his efforts by Storm Boy and Hide-Away. They give him fish and rub his neck.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434159"/>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pic>
        <p:nvPicPr>
          <p:cNvPr id="9218" name="Picture 2" descr="Inshore: Sinker Slides - The Fisherman">
            <a:extLst>
              <a:ext uri="{FF2B5EF4-FFF2-40B4-BE49-F238E27FC236}">
                <a16:creationId xmlns:a16="http://schemas.microsoft.com/office/drawing/2014/main" id="{8EB99FC9-AB10-5673-9914-2E880F5D4BE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141695" y="3692343"/>
            <a:ext cx="3201971" cy="240147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6263253-F7B7-5434-8FC2-FB09C9688D52}"/>
              </a:ext>
            </a:extLst>
          </p:cNvPr>
          <p:cNvSpPr txBox="1"/>
          <p:nvPr/>
        </p:nvSpPr>
        <p:spPr>
          <a:xfrm>
            <a:off x="4675880" y="6245565"/>
            <a:ext cx="2290714"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Fishing line with sinker</a:t>
            </a:r>
          </a:p>
        </p:txBody>
      </p:sp>
    </p:spTree>
    <p:extLst>
      <p:ext uri="{BB962C8B-B14F-4D97-AF65-F5344CB8AC3E}">
        <p14:creationId xmlns:p14="http://schemas.microsoft.com/office/powerpoint/2010/main" val="246332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53 &amp; 54</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6825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offshore wind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wind blowing from land to water</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sullenly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in a gloomy way</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Hide-Away was secretly glad when Mr Percival returned. Why does he like Mr Percival even more now?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624809"/>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Hide-Away likes Mr </a:t>
            </a:r>
            <a:r>
              <a:rPr lang="en-AU" sz="1400">
                <a:solidFill>
                  <a:srgbClr val="000000"/>
                </a:solidFill>
                <a:latin typeface="Century Gothic" panose="020B0502020202020204" pitchFamily="34" charset="0"/>
              </a:rPr>
              <a:t>Percival even more now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746550"/>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Hide-Away likes Mr Percival even more now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will be able to help</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him with his fishing.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86B5D58-E028-6917-66A5-96A996A607B2}"/>
              </a:ext>
            </a:extLst>
          </p:cNvPr>
          <p:cNvSpPr txBox="1"/>
          <p:nvPr/>
        </p:nvSpPr>
        <p:spPr>
          <a:xfrm>
            <a:off x="1346220" y="5586533"/>
            <a:ext cx="1336635"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Mulloway</a:t>
            </a:r>
          </a:p>
        </p:txBody>
      </p:sp>
      <p:pic>
        <p:nvPicPr>
          <p:cNvPr id="10244" name="Picture 4" descr="How to Catch Mulloway on the Beach with Soft Plastics – Daiwa Australia">
            <a:extLst>
              <a:ext uri="{FF2B5EF4-FFF2-40B4-BE49-F238E27FC236}">
                <a16:creationId xmlns:a16="http://schemas.microsoft.com/office/drawing/2014/main" id="{1877E53D-ADB8-8A27-48C7-B6D78EB19BA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287" y="3971924"/>
            <a:ext cx="3967611" cy="148320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8790D08-C954-9A11-AE96-ED6140DCC277}"/>
              </a:ext>
            </a:extLst>
          </p:cNvPr>
          <p:cNvSpPr txBox="1"/>
          <p:nvPr/>
        </p:nvSpPr>
        <p:spPr>
          <a:xfrm>
            <a:off x="4766109" y="229378"/>
            <a:ext cx="4903315" cy="4524315"/>
          </a:xfrm>
          <a:prstGeom prst="rect">
            <a:avLst/>
          </a:prstGeom>
          <a:solidFill>
            <a:schemeClr val="tx2">
              <a:lumMod val="10000"/>
              <a:lumOff val="90000"/>
            </a:schemeClr>
          </a:solidFill>
        </p:spPr>
        <p:txBody>
          <a:bodyPr wrap="square">
            <a:spAutoFit/>
          </a:bodyPr>
          <a:lstStyle/>
          <a:p>
            <a:pPr algn="l"/>
            <a:r>
              <a:rPr lang="en-AU" b="1" i="1">
                <a:solidFill>
                  <a:srgbClr val="374151"/>
                </a:solidFill>
                <a:effectLst/>
                <a:latin typeface="Söhne"/>
              </a:rPr>
              <a:t>What is a Chinese fishing bird? </a:t>
            </a:r>
          </a:p>
          <a:p>
            <a:pPr algn="l"/>
            <a:br>
              <a:rPr lang="en-AU" b="0" i="1">
                <a:solidFill>
                  <a:srgbClr val="374151"/>
                </a:solidFill>
                <a:effectLst/>
                <a:latin typeface="Söhne"/>
              </a:rPr>
            </a:br>
            <a:r>
              <a:rPr lang="en-AU" b="0" i="1" err="1">
                <a:solidFill>
                  <a:srgbClr val="374151"/>
                </a:solidFill>
                <a:effectLst/>
                <a:latin typeface="Söhne"/>
              </a:rPr>
              <a:t>A</a:t>
            </a:r>
            <a:r>
              <a:rPr lang="en-AU" b="0" i="1">
                <a:solidFill>
                  <a:srgbClr val="374151"/>
                </a:solidFill>
                <a:effectLst/>
                <a:latin typeface="Söhne"/>
              </a:rPr>
              <a:t> Chinese fishing bird, often called a cormorant, is a type of bird that helps people catch fish. These birds have a special skill – they can swim underwater to catch fish. Fishermen in China have been working with these birds for a very long time.</a:t>
            </a:r>
          </a:p>
          <a:p>
            <a:pPr algn="l"/>
            <a:endParaRPr lang="en-AU" b="0" i="1">
              <a:solidFill>
                <a:srgbClr val="374151"/>
              </a:solidFill>
              <a:effectLst/>
              <a:latin typeface="Söhne"/>
            </a:endParaRPr>
          </a:p>
          <a:p>
            <a:pPr algn="l"/>
            <a:r>
              <a:rPr lang="en-AU" b="0" i="1">
                <a:solidFill>
                  <a:srgbClr val="374151"/>
                </a:solidFill>
                <a:effectLst/>
                <a:latin typeface="Söhne"/>
              </a:rPr>
              <a:t>Here's how it works: The fishermen tie a small rope around the bird's neck, like a collar, but not too tight. The cormorant then dives into the water and catches fish with its beak. When the bird comes back to the boat, the fishermen can take the fish out of its beak. The rope around the bird's neck is loose enough for it to swallow small fish, but big enough to stop it from swallowing larger ones</a:t>
            </a:r>
          </a:p>
        </p:txBody>
      </p:sp>
      <p:pic>
        <p:nvPicPr>
          <p:cNvPr id="10246" name="Picture 6" descr="Fishing With Birds | Wild China | Cormorant Bird - YouTube">
            <a:extLst>
              <a:ext uri="{FF2B5EF4-FFF2-40B4-BE49-F238E27FC236}">
                <a16:creationId xmlns:a16="http://schemas.microsoft.com/office/drawing/2014/main" id="{F24EF875-D747-C138-E439-29A838BAAC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435521" y="4837004"/>
            <a:ext cx="2443113" cy="1832335"/>
          </a:xfrm>
          <a:prstGeom prst="rect">
            <a:avLst/>
          </a:prstGeom>
          <a:noFill/>
          <a:extLst>
            <a:ext uri="{909E8E84-426E-40DD-AFC4-6F175D3DCCD1}">
              <a14:hiddenFill xmlns:a14="http://schemas.microsoft.com/office/drawing/2010/main">
                <a:solidFill>
                  <a:srgbClr val="FFFFFF"/>
                </a:solidFill>
              </a14:hiddenFill>
            </a:ext>
          </a:extLst>
        </p:spPr>
      </p:pic>
      <p:pic>
        <p:nvPicPr>
          <p:cNvPr id="10250" name="Picture 10" descr="One man's quest to protect the tradition of cormorant fishing - CGTN">
            <a:extLst>
              <a:ext uri="{FF2B5EF4-FFF2-40B4-BE49-F238E27FC236}">
                <a16:creationId xmlns:a16="http://schemas.microsoft.com/office/drawing/2014/main" id="{0BD8FB39-FC3E-BC03-8FD6-87F9AEDD49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39293" y="4837004"/>
            <a:ext cx="2787018" cy="1783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30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the key events that led to Mr Percival being able to carry out the fishing line?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441E1730-050D-5A71-7229-2C01EABD65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32920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93134" y="89864"/>
            <a:ext cx="5107375" cy="54027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Where is Storm Boy set?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Storm Boy is set in the Coorong National Park.</a:t>
            </a:r>
          </a:p>
        </p:txBody>
      </p:sp>
      <p:sp>
        <p:nvSpPr>
          <p:cNvPr id="5" name="TextBox 4">
            <a:extLst>
              <a:ext uri="{FF2B5EF4-FFF2-40B4-BE49-F238E27FC236}">
                <a16:creationId xmlns:a16="http://schemas.microsoft.com/office/drawing/2014/main" id="{CF4968B6-246A-4E08-8508-A259D04FE912}"/>
              </a:ext>
            </a:extLst>
          </p:cNvPr>
          <p:cNvSpPr txBox="1"/>
          <p:nvPr/>
        </p:nvSpPr>
        <p:spPr>
          <a:xfrm>
            <a:off x="272412" y="1439017"/>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Identify the best topic sentence.</a:t>
            </a:r>
          </a:p>
        </p:txBody>
      </p:sp>
      <p:sp>
        <p:nvSpPr>
          <p:cNvPr id="6" name="TextBox 5">
            <a:extLst>
              <a:ext uri="{FF2B5EF4-FFF2-40B4-BE49-F238E27FC236}">
                <a16:creationId xmlns:a16="http://schemas.microsoft.com/office/drawing/2014/main" id="{271A966F-7D0A-4046-9A45-F5C1521DE911}"/>
              </a:ext>
            </a:extLst>
          </p:cNvPr>
          <p:cNvSpPr txBox="1"/>
          <p:nvPr/>
        </p:nvSpPr>
        <p:spPr>
          <a:xfrm>
            <a:off x="261254" y="3454479"/>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Storm Boy is set in</a:t>
            </a:r>
            <a:r>
              <a:rPr kumimoji="0" lang="en-AU" sz="1800" b="0" i="0" u="none" strike="noStrike" kern="1200" cap="none" spc="0" normalizeH="0" noProof="0">
                <a:ln>
                  <a:noFill/>
                </a:ln>
                <a:solidFill>
                  <a:prstClr val="black"/>
                </a:solidFill>
                <a:effectLst/>
                <a:uLnTx/>
                <a:uFillTx/>
                <a:latin typeface="Comic Sans MS" panose="030F0702030302020204" pitchFamily="66" charset="0"/>
                <a:ea typeface="+mn-ea"/>
                <a:cs typeface="+mn-cs"/>
              </a:rPr>
              <a:t> the Coorong National Park. </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A04B831D-3237-4386-95FC-0A01061A8517}"/>
              </a:ext>
            </a:extLst>
          </p:cNvPr>
          <p:cNvSpPr txBox="1"/>
          <p:nvPr/>
        </p:nvSpPr>
        <p:spPr>
          <a:xfrm>
            <a:off x="272413" y="243138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Storm Boy is a book.</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flipV="1">
            <a:off x="6164285" y="2081349"/>
            <a:ext cx="663235" cy="197365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6062751-9981-4934-BD68-04AFD47128DA}"/>
              </a:ext>
            </a:extLst>
          </p:cNvPr>
          <p:cNvSpPr txBox="1"/>
          <p:nvPr/>
        </p:nvSpPr>
        <p:spPr>
          <a:xfrm>
            <a:off x="261255" y="4498358"/>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Storm Boy</a:t>
            </a:r>
            <a:r>
              <a:rPr kumimoji="0" lang="en-AU" sz="1800" b="0" i="0" u="none" strike="noStrike" kern="1200" cap="none" spc="0" normalizeH="0" noProof="0">
                <a:ln>
                  <a:noFill/>
                </a:ln>
                <a:solidFill>
                  <a:prstClr val="black"/>
                </a:solidFill>
                <a:effectLst/>
                <a:uLnTx/>
                <a:uFillTx/>
                <a:latin typeface="Comic Sans MS" panose="030F0702030302020204" pitchFamily="66" charset="0"/>
                <a:ea typeface="+mn-ea"/>
                <a:cs typeface="+mn-cs"/>
              </a:rPr>
              <a:t> was written by Colin Thiele in 1963.</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B9FB8791-E557-4738-843B-AFDF8D46E4C2}"/>
              </a:ext>
            </a:extLst>
          </p:cNvPr>
          <p:cNvSpPr txBox="1"/>
          <p:nvPr/>
        </p:nvSpPr>
        <p:spPr>
          <a:xfrm>
            <a:off x="272414" y="555539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Storm Boy is set at</a:t>
            </a:r>
            <a:r>
              <a:rPr kumimoji="0" lang="en-AU" sz="1800" b="0" i="0" u="none" strike="noStrike" kern="1200" cap="none" spc="0" normalizeH="0" noProof="0">
                <a:ln>
                  <a:noFill/>
                </a:ln>
                <a:solidFill>
                  <a:prstClr val="black"/>
                </a:solidFill>
                <a:effectLst/>
                <a:uLnTx/>
                <a:uFillTx/>
                <a:latin typeface="Comic Sans MS" panose="030F0702030302020204" pitchFamily="66" charset="0"/>
                <a:ea typeface="+mn-ea"/>
                <a:cs typeface="+mn-cs"/>
              </a:rPr>
              <a:t> the beach. </a:t>
            </a: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2017526"/>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a:extLst>
              <a:ext uri="{FF2B5EF4-FFF2-40B4-BE49-F238E27FC236}">
                <a16:creationId xmlns:a16="http://schemas.microsoft.com/office/drawing/2014/main" id="{5803CE1D-9953-4E4E-AFF4-0820910C9A5B}"/>
              </a:ext>
            </a:extLst>
          </p:cNvPr>
          <p:cNvSpPr/>
          <p:nvPr/>
        </p:nvSpPr>
        <p:spPr>
          <a:xfrm>
            <a:off x="6711885" y="4694548"/>
            <a:ext cx="5288437" cy="6811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3400233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9" grpId="0" animBg="1"/>
      <p:bldP spid="22" grpId="0" animBg="1"/>
      <p:bldP spid="23"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1159829"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 name="Picture 1">
            <a:extLst>
              <a:ext uri="{FF2B5EF4-FFF2-40B4-BE49-F238E27FC236}">
                <a16:creationId xmlns:a16="http://schemas.microsoft.com/office/drawing/2014/main" id="{6F661CE6-2193-4D72-9240-15F03E38CF8F}"/>
              </a:ext>
            </a:extLst>
          </p:cNvPr>
          <p:cNvPicPr>
            <a:picLocks noChangeAspect="1"/>
          </p:cNvPicPr>
          <p:nvPr/>
        </p:nvPicPr>
        <p:blipFill>
          <a:blip r:embed="rId3"/>
          <a:stretch>
            <a:fillRect/>
          </a:stretch>
        </p:blipFill>
        <p:spPr>
          <a:xfrm>
            <a:off x="355087" y="3269280"/>
            <a:ext cx="1609483" cy="1615580"/>
          </a:xfrm>
          <a:prstGeom prst="rect">
            <a:avLst/>
          </a:prstGeom>
        </p:spPr>
      </p:pic>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8" name="Google Shape;1147;p37">
            <a:extLst>
              <a:ext uri="{FF2B5EF4-FFF2-40B4-BE49-F238E27FC236}">
                <a16:creationId xmlns:a16="http://schemas.microsoft.com/office/drawing/2014/main" id="{63F0BA73-A501-4C28-AB9D-115F7C944B9C}"/>
              </a:ext>
            </a:extLst>
          </p:cNvPr>
          <p:cNvSpPr txBox="1">
            <a:spLocks noGrp="1"/>
          </p:cNvSpPr>
          <p:nvPr>
            <p:ph type="title"/>
          </p:nvPr>
        </p:nvSpPr>
        <p:spPr>
          <a:xfrm>
            <a:off x="2782462" y="3414288"/>
            <a:ext cx="8508006" cy="2995334"/>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chemeClr val="lt1"/>
              </a:buClr>
              <a:buSzPts val="4400"/>
              <a:buFont typeface="Quattrocento Sans"/>
              <a:buNone/>
            </a:pPr>
            <a:r>
              <a:rPr lang="en-AU">
                <a:solidFill>
                  <a:srgbClr val="FFFF00"/>
                </a:solidFill>
              </a:rPr>
              <a:t>Your task today:</a:t>
            </a:r>
            <a:br>
              <a:rPr lang="en-AU">
                <a:solidFill>
                  <a:srgbClr val="FFFF00"/>
                </a:solidFill>
              </a:rPr>
            </a:br>
            <a:r>
              <a:rPr lang="en-AU">
                <a:solidFill>
                  <a:schemeClr val="bg1"/>
                </a:solidFill>
              </a:rPr>
              <a:t>Today we will be deciding on which sentences to use if we wanted to create a paragraph about the key events that led to Mr Percival being about to carry out the fishing line.</a:t>
            </a:r>
            <a:endParaRPr>
              <a:solidFill>
                <a:srgbClr val="FFFF00"/>
              </a:solidFill>
            </a:endParaRPr>
          </a:p>
        </p:txBody>
      </p:sp>
      <p:pic>
        <p:nvPicPr>
          <p:cNvPr id="9" name="Google Shape;1148;p37" descr="Icon&#10;&#10;Description automatically generated">
            <a:extLst>
              <a:ext uri="{FF2B5EF4-FFF2-40B4-BE49-F238E27FC236}">
                <a16:creationId xmlns:a16="http://schemas.microsoft.com/office/drawing/2014/main" id="{55713FBC-A45B-4905-A7D6-38C7D3F9303D}"/>
              </a:ext>
            </a:extLst>
          </p:cNvPr>
          <p:cNvPicPr preferRelativeResize="0"/>
          <p:nvPr/>
        </p:nvPicPr>
        <p:blipFill rotWithShape="1">
          <a:blip r:embed="rId4">
            <a:alphaModFix/>
          </a:blip>
          <a:srcRect l="10152" t="10152" r="10152" b="10152"/>
          <a:stretch/>
        </p:blipFill>
        <p:spPr>
          <a:xfrm>
            <a:off x="472242" y="5084059"/>
            <a:ext cx="1322922" cy="1325563"/>
          </a:xfrm>
          <a:prstGeom prst="ellipse">
            <a:avLst/>
          </a:prstGeom>
          <a:noFill/>
          <a:ln>
            <a:noFill/>
          </a:ln>
        </p:spPr>
      </p:pic>
      <p:sp>
        <p:nvSpPr>
          <p:cNvPr id="11" name="TextBox 10">
            <a:extLst>
              <a:ext uri="{FF2B5EF4-FFF2-40B4-BE49-F238E27FC236}">
                <a16:creationId xmlns:a16="http://schemas.microsoft.com/office/drawing/2014/main" id="{3198CD33-F1D2-4F62-B7B0-BD9D0337B298}"/>
              </a:ext>
            </a:extLst>
          </p:cNvPr>
          <p:cNvSpPr txBox="1"/>
          <p:nvPr/>
        </p:nvSpPr>
        <p:spPr>
          <a:xfrm>
            <a:off x="355087" y="788288"/>
            <a:ext cx="9053005" cy="1760290"/>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40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What are the key events </a:t>
            </a:r>
            <a:r>
              <a:rPr lang="en-AU" sz="4000" b="1" kern="0">
                <a:solidFill>
                  <a:srgbClr val="FFFFFF"/>
                </a:solidFill>
                <a:latin typeface="Quattrocento Sans"/>
                <a:ea typeface="Quattrocento Sans"/>
                <a:cs typeface="Quattrocento Sans"/>
                <a:sym typeface="Quattrocento Sans"/>
              </a:rPr>
              <a:t>that led to Mr Percival being able to carry out </a:t>
            </a:r>
            <a:r>
              <a:rPr kumimoji="0" lang="en-AU" sz="40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the fishing line?</a:t>
            </a:r>
          </a:p>
        </p:txBody>
      </p:sp>
    </p:spTree>
    <p:extLst>
      <p:ext uri="{BB962C8B-B14F-4D97-AF65-F5344CB8AC3E}">
        <p14:creationId xmlns:p14="http://schemas.microsoft.com/office/powerpoint/2010/main" val="2573018368"/>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270670" y="89864"/>
            <a:ext cx="5352301" cy="983474"/>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How did Mr Percival learn to carry out the fishing line?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lvl="0">
              <a:lnSpc>
                <a:spcPct val="150000"/>
              </a:lnSpc>
              <a:defRPr/>
            </a:pPr>
            <a:r>
              <a:rPr lang="en-AU">
                <a:solidFill>
                  <a:prstClr val="black"/>
                </a:solidFill>
              </a:rPr>
              <a:t>In this chapter, Storm Boy and Hide-Away teach Mr Percival to carry out a fishing line. </a:t>
            </a:r>
          </a:p>
        </p:txBody>
      </p:sp>
      <p:sp>
        <p:nvSpPr>
          <p:cNvPr id="5" name="TextBox 4">
            <a:extLst>
              <a:ext uri="{FF2B5EF4-FFF2-40B4-BE49-F238E27FC236}">
                <a16:creationId xmlns:a16="http://schemas.microsoft.com/office/drawing/2014/main" id="{CF4968B6-246A-4E08-8508-A259D04FE912}"/>
              </a:ext>
            </a:extLst>
          </p:cNvPr>
          <p:cNvSpPr txBox="1"/>
          <p:nvPr/>
        </p:nvSpPr>
        <p:spPr>
          <a:xfrm>
            <a:off x="300371" y="1495485"/>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Identify the best topic sentence.</a:t>
            </a:r>
          </a:p>
        </p:txBody>
      </p:sp>
      <p:sp>
        <p:nvSpPr>
          <p:cNvPr id="6" name="TextBox 5">
            <a:extLst>
              <a:ext uri="{FF2B5EF4-FFF2-40B4-BE49-F238E27FC236}">
                <a16:creationId xmlns:a16="http://schemas.microsoft.com/office/drawing/2014/main" id="{271A966F-7D0A-4046-9A45-F5C1521DE911}"/>
              </a:ext>
            </a:extLst>
          </p:cNvPr>
          <p:cNvSpPr txBox="1"/>
          <p:nvPr/>
        </p:nvSpPr>
        <p:spPr>
          <a:xfrm>
            <a:off x="261254" y="3454479"/>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noProof="0">
                <a:solidFill>
                  <a:prstClr val="black"/>
                </a:solidFill>
                <a:latin typeface="Comic Sans MS" panose="030F0702030302020204" pitchFamily="66" charset="0"/>
              </a:rPr>
              <a:t>It would be helpful for Hide-Away if Mr Percival carried out a fishing line. </a:t>
            </a: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19" name="TextBox 18">
            <a:extLst>
              <a:ext uri="{FF2B5EF4-FFF2-40B4-BE49-F238E27FC236}">
                <a16:creationId xmlns:a16="http://schemas.microsoft.com/office/drawing/2014/main" id="{A04B831D-3237-4386-95FC-0A01061A8517}"/>
              </a:ext>
            </a:extLst>
          </p:cNvPr>
          <p:cNvSpPr txBox="1"/>
          <p:nvPr/>
        </p:nvSpPr>
        <p:spPr>
          <a:xfrm>
            <a:off x="272413" y="2431386"/>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Mr Percival</a:t>
            </a:r>
            <a:r>
              <a:rPr kumimoji="0" lang="en-AU" sz="1800" b="0" i="0" u="none" strike="noStrike" kern="1200" cap="none" spc="0" normalizeH="0" noProof="0">
                <a:ln>
                  <a:noFill/>
                </a:ln>
                <a:solidFill>
                  <a:prstClr val="black"/>
                </a:solidFill>
                <a:effectLst/>
                <a:uLnTx/>
                <a:uFillTx/>
                <a:latin typeface="Comic Sans MS" panose="030F0702030302020204" pitchFamily="66" charset="0"/>
                <a:ea typeface="+mn-ea"/>
                <a:cs typeface="+mn-cs"/>
              </a:rPr>
              <a:t> and Storm Boy are very close. </a:t>
            </a: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cxnSp>
        <p:nvCxnSpPr>
          <p:cNvPr id="20" name="Straight Arrow Connector 19">
            <a:extLst>
              <a:ext uri="{FF2B5EF4-FFF2-40B4-BE49-F238E27FC236}">
                <a16:creationId xmlns:a16="http://schemas.microsoft.com/office/drawing/2014/main" id="{861D66BE-545A-4EC2-ABD2-735AF8FF32F1}"/>
              </a:ext>
            </a:extLst>
          </p:cNvPr>
          <p:cNvCxnSpPr>
            <a:cxnSpLocks/>
            <a:stCxn id="23" idx="3"/>
          </p:cNvCxnSpPr>
          <p:nvPr/>
        </p:nvCxnSpPr>
        <p:spPr>
          <a:xfrm flipV="1">
            <a:off x="6257376" y="2081349"/>
            <a:ext cx="570144" cy="39025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6062751-9981-4934-BD68-04AFD47128DA}"/>
              </a:ext>
            </a:extLst>
          </p:cNvPr>
          <p:cNvSpPr txBox="1"/>
          <p:nvPr/>
        </p:nvSpPr>
        <p:spPr>
          <a:xfrm>
            <a:off x="261255" y="4498358"/>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Hide-Away and Storm</a:t>
            </a:r>
            <a:r>
              <a:rPr kumimoji="0" lang="en-AU" sz="1800" b="0" i="0" u="none" strike="noStrike" kern="1200" cap="none" spc="0" normalizeH="0" noProof="0">
                <a:ln>
                  <a:noFill/>
                </a:ln>
                <a:solidFill>
                  <a:prstClr val="black"/>
                </a:solidFill>
                <a:effectLst/>
                <a:uLnTx/>
                <a:uFillTx/>
                <a:latin typeface="Comic Sans MS" panose="030F0702030302020204" pitchFamily="66" charset="0"/>
                <a:ea typeface="+mn-ea"/>
                <a:cs typeface="+mn-cs"/>
              </a:rPr>
              <a:t> Boy often go fishing</a:t>
            </a: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endParaRPr>
          </a:p>
        </p:txBody>
      </p:sp>
      <p:sp>
        <p:nvSpPr>
          <p:cNvPr id="23" name="TextBox 22">
            <a:extLst>
              <a:ext uri="{FF2B5EF4-FFF2-40B4-BE49-F238E27FC236}">
                <a16:creationId xmlns:a16="http://schemas.microsoft.com/office/drawing/2014/main" id="{B9FB8791-E557-4738-843B-AFDF8D46E4C2}"/>
              </a:ext>
            </a:extLst>
          </p:cNvPr>
          <p:cNvSpPr txBox="1"/>
          <p:nvPr/>
        </p:nvSpPr>
        <p:spPr>
          <a:xfrm>
            <a:off x="272413" y="5545245"/>
            <a:ext cx="5984963" cy="877356"/>
          </a:xfrm>
          <a:prstGeom prst="rect">
            <a:avLst/>
          </a:prstGeom>
          <a:solidFill>
            <a:schemeClr val="bg1"/>
          </a:solid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prstClr val="black"/>
                </a:solidFill>
                <a:latin typeface="Comic Sans MS" panose="030F0702030302020204" pitchFamily="66" charset="0"/>
              </a:rPr>
              <a:t>In this chapter, Storm Boy and Hide-Away teach Mr Percival to carry out a fishing line.</a:t>
            </a:r>
            <a:r>
              <a:rPr kumimoji="0" lang="en-AU" sz="1800" b="0" i="0" u="none" strike="noStrike" kern="1200" cap="none" spc="0" normalizeH="0" baseline="0" noProof="0">
                <a:ln>
                  <a:noFill/>
                </a:ln>
                <a:solidFill>
                  <a:prstClr val="black"/>
                </a:solidFill>
                <a:effectLst/>
                <a:uLnTx/>
                <a:uFillTx/>
                <a:latin typeface="Comic Sans MS" panose="030F0702030302020204" pitchFamily="66" charset="0"/>
                <a:ea typeface="+mn-ea"/>
                <a:cs typeface="+mn-cs"/>
              </a:rPr>
              <a:t> </a:t>
            </a:r>
          </a:p>
        </p:txBody>
      </p: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2017526"/>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1577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6" grpId="0" animBg="1"/>
      <p:bldP spid="19" grpId="0" animBg="1"/>
      <p:bldP spid="22" grpId="0" animBg="1"/>
      <p:bldP spid="23" grpId="0" animBg="1"/>
    </p:bldLst>
  </p:timing>
</p:sld>
</file>

<file path=ppt/slides/slide242.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27406" y="50325"/>
            <a:ext cx="5339627" cy="87209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28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How did Mr Percival learn to carry out the fishing line?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In this chapter, Storm Boy and Hide-Away teach Mr Percival to carry out a fishing line. </a:t>
            </a:r>
          </a:p>
        </p:txBody>
      </p:sp>
      <p:sp>
        <p:nvSpPr>
          <p:cNvPr id="5" name="TextBox 4">
            <a:extLst>
              <a:ext uri="{FF2B5EF4-FFF2-40B4-BE49-F238E27FC236}">
                <a16:creationId xmlns:a16="http://schemas.microsoft.com/office/drawing/2014/main" id="{CF4968B6-246A-4E08-8508-A259D04FE912}"/>
              </a:ext>
            </a:extLst>
          </p:cNvPr>
          <p:cNvSpPr txBox="1"/>
          <p:nvPr/>
        </p:nvSpPr>
        <p:spPr>
          <a:xfrm>
            <a:off x="261256" y="986510"/>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What 4 supporting details could we use IN ORDER?</a:t>
            </a: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a:off x="4808555" y="2716192"/>
            <a:ext cx="2232725" cy="413799"/>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1478225"/>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468BFD8-7767-4EFE-A4B0-8FBD006C2CF1}"/>
              </a:ext>
            </a:extLst>
          </p:cNvPr>
          <p:cNvSpPr txBox="1"/>
          <p:nvPr/>
        </p:nvSpPr>
        <p:spPr>
          <a:xfrm>
            <a:off x="282033" y="2472836"/>
            <a:ext cx="4773967" cy="464871"/>
          </a:xfrm>
          <a:prstGeom prst="rect">
            <a:avLst/>
          </a:prstGeom>
          <a:solidFill>
            <a:schemeClr val="bg1"/>
          </a:solidFill>
        </p:spPr>
        <p:txBody>
          <a:bodyPr wrap="square">
            <a:spAutoFit/>
          </a:bodyPr>
          <a:lstStyle/>
          <a:p>
            <a:pPr lvl="0">
              <a:lnSpc>
                <a:spcPct val="150000"/>
              </a:lnSpc>
              <a:defRPr/>
            </a:pPr>
            <a:r>
              <a:rPr lang="en-AU">
                <a:solidFill>
                  <a:prstClr val="black"/>
                </a:solidFill>
              </a:rPr>
              <a:t>SB and Mr P played together</a:t>
            </a:r>
          </a:p>
        </p:txBody>
      </p:sp>
      <p:sp>
        <p:nvSpPr>
          <p:cNvPr id="16" name="TextBox 15">
            <a:extLst>
              <a:ext uri="{FF2B5EF4-FFF2-40B4-BE49-F238E27FC236}">
                <a16:creationId xmlns:a16="http://schemas.microsoft.com/office/drawing/2014/main" id="{4444504A-D220-4CD2-AE9B-6CF16FA19A7F}"/>
              </a:ext>
            </a:extLst>
          </p:cNvPr>
          <p:cNvSpPr txBox="1"/>
          <p:nvPr/>
        </p:nvSpPr>
        <p:spPr>
          <a:xfrm>
            <a:off x="261256" y="4909518"/>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Mr P gave up with the game</a:t>
            </a:r>
          </a:p>
        </p:txBody>
      </p:sp>
      <p:sp>
        <p:nvSpPr>
          <p:cNvPr id="17" name="TextBox 16">
            <a:extLst>
              <a:ext uri="{FF2B5EF4-FFF2-40B4-BE49-F238E27FC236}">
                <a16:creationId xmlns:a16="http://schemas.microsoft.com/office/drawing/2014/main" id="{72B1880C-561D-4559-8F19-FB94BAC72D66}"/>
              </a:ext>
            </a:extLst>
          </p:cNvPr>
          <p:cNvSpPr txBox="1"/>
          <p:nvPr/>
        </p:nvSpPr>
        <p:spPr>
          <a:xfrm>
            <a:off x="261257" y="3709997"/>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HA</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had an idea for Mr P</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9390AB77-B9D2-443D-8250-2BBA13D974C8}"/>
              </a:ext>
            </a:extLst>
          </p:cNvPr>
          <p:cNvSpPr txBox="1"/>
          <p:nvPr/>
        </p:nvSpPr>
        <p:spPr>
          <a:xfrm>
            <a:off x="282032" y="1895720"/>
            <a:ext cx="4773967" cy="464871"/>
          </a:xfrm>
          <a:prstGeom prst="rect">
            <a:avLst/>
          </a:prstGeom>
          <a:solidFill>
            <a:schemeClr val="bg1"/>
          </a:solidFill>
        </p:spPr>
        <p:txBody>
          <a:bodyPr wrap="square">
            <a:spAutoFit/>
          </a:bodyPr>
          <a:lstStyle/>
          <a:p>
            <a:pPr lvl="0">
              <a:lnSpc>
                <a:spcPct val="150000"/>
              </a:lnSpc>
              <a:defRPr/>
            </a:pPr>
            <a:r>
              <a:rPr lang="en-AU">
                <a:solidFill>
                  <a:prstClr val="black"/>
                </a:solidFill>
              </a:rPr>
              <a:t>Mr P waited for Storm Boy</a:t>
            </a:r>
          </a:p>
        </p:txBody>
      </p:sp>
      <p:sp>
        <p:nvSpPr>
          <p:cNvPr id="21" name="TextBox 20">
            <a:extLst>
              <a:ext uri="{FF2B5EF4-FFF2-40B4-BE49-F238E27FC236}">
                <a16:creationId xmlns:a16="http://schemas.microsoft.com/office/drawing/2014/main" id="{C4111E31-A868-4AB8-AA24-1B15DEC91A61}"/>
              </a:ext>
            </a:extLst>
          </p:cNvPr>
          <p:cNvSpPr txBox="1"/>
          <p:nvPr/>
        </p:nvSpPr>
        <p:spPr>
          <a:xfrm>
            <a:off x="282032" y="3076925"/>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prstClr val="black"/>
                </a:solidFill>
                <a:latin typeface="Calibri" panose="020F0502020204030204"/>
              </a:rPr>
              <a:t>HA told off Mr P</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21DADE67-5DD0-40BD-8322-CEE62AABBF5E}"/>
              </a:ext>
            </a:extLst>
          </p:cNvPr>
          <p:cNvSpPr txBox="1"/>
          <p:nvPr/>
        </p:nvSpPr>
        <p:spPr>
          <a:xfrm>
            <a:off x="261257" y="5517999"/>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Mr P learned to carry out a long fishing</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line</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86F25541-869B-4763-AA1F-6B6CF0FC9120}"/>
              </a:ext>
            </a:extLst>
          </p:cNvPr>
          <p:cNvSpPr txBox="1"/>
          <p:nvPr/>
        </p:nvSpPr>
        <p:spPr>
          <a:xfrm>
            <a:off x="240481" y="6126480"/>
            <a:ext cx="4773967" cy="46307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SB and HA got upset with Mr P</a:t>
            </a:r>
          </a:p>
        </p:txBody>
      </p:sp>
      <p:sp>
        <p:nvSpPr>
          <p:cNvPr id="27" name="TextBox 26">
            <a:extLst>
              <a:ext uri="{FF2B5EF4-FFF2-40B4-BE49-F238E27FC236}">
                <a16:creationId xmlns:a16="http://schemas.microsoft.com/office/drawing/2014/main" id="{639FC409-C94A-4B39-B5DB-CFD072593D8F}"/>
              </a:ext>
            </a:extLst>
          </p:cNvPr>
          <p:cNvSpPr txBox="1"/>
          <p:nvPr/>
        </p:nvSpPr>
        <p:spPr>
          <a:xfrm>
            <a:off x="261256" y="4312203"/>
            <a:ext cx="4932913"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SB </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and HA taught Mr P to carry a small fishing line</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1EAE73D3-FC4F-4658-965F-F6559D3BC84B}"/>
              </a:ext>
            </a:extLst>
          </p:cNvPr>
          <p:cNvCxnSpPr>
            <a:cxnSpLocks/>
          </p:cNvCxnSpPr>
          <p:nvPr/>
        </p:nvCxnSpPr>
        <p:spPr>
          <a:xfrm flipV="1">
            <a:off x="4874277" y="3854863"/>
            <a:ext cx="1946482" cy="11742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B46F6148-3ECB-4D9A-A8EA-01A0B7F84BA8}"/>
              </a:ext>
            </a:extLst>
          </p:cNvPr>
          <p:cNvCxnSpPr>
            <a:cxnSpLocks/>
          </p:cNvCxnSpPr>
          <p:nvPr/>
        </p:nvCxnSpPr>
        <p:spPr>
          <a:xfrm flipV="1">
            <a:off x="5035223" y="4535601"/>
            <a:ext cx="1870674" cy="6524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05C8938-2C57-4178-82C4-A085F88732BA}"/>
              </a:ext>
            </a:extLst>
          </p:cNvPr>
          <p:cNvCxnSpPr>
            <a:cxnSpLocks/>
            <a:stCxn id="25" idx="3"/>
          </p:cNvCxnSpPr>
          <p:nvPr/>
        </p:nvCxnSpPr>
        <p:spPr>
          <a:xfrm flipV="1">
            <a:off x="5035224" y="4944267"/>
            <a:ext cx="1870673" cy="80616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lvl="0">
              <a:lnSpc>
                <a:spcPct val="150000"/>
              </a:lnSpc>
              <a:defRPr/>
            </a:pPr>
            <a:r>
              <a:rPr lang="en-AU">
                <a:solidFill>
                  <a:prstClr val="black"/>
                </a:solidFill>
              </a:rPr>
              <a:t>HA had an idea for Mr P</a:t>
            </a: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945914" cy="464871"/>
          </a:xfrm>
          <a:prstGeom prst="rect">
            <a:avLst/>
          </a:prstGeom>
          <a:noFill/>
        </p:spPr>
        <p:txBody>
          <a:bodyPr wrap="square">
            <a:spAutoFit/>
          </a:bodyPr>
          <a:lstStyle/>
          <a:p>
            <a:pPr lvl="0">
              <a:lnSpc>
                <a:spcPct val="150000"/>
              </a:lnSpc>
              <a:defRPr/>
            </a:pPr>
            <a:r>
              <a:rPr lang="en-AU">
                <a:solidFill>
                  <a:prstClr val="black"/>
                </a:solidFill>
              </a:rPr>
              <a:t>SB and HA taught Mr P to carry a small fishing line</a:t>
            </a: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lvl="0">
              <a:lnSpc>
                <a:spcPct val="150000"/>
              </a:lnSpc>
              <a:defRPr/>
            </a:pPr>
            <a:r>
              <a:rPr lang="en-AU">
                <a:solidFill>
                  <a:prstClr val="black"/>
                </a:solidFill>
              </a:rPr>
              <a:t>Mr P learned to carry out a long fishing line</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lvl="0">
              <a:lnSpc>
                <a:spcPct val="150000"/>
              </a:lnSpc>
              <a:defRPr/>
            </a:pPr>
            <a:r>
              <a:rPr lang="en-AU">
                <a:solidFill>
                  <a:prstClr val="black"/>
                </a:solidFill>
              </a:rPr>
              <a:t>SB and Mr P played together</a:t>
            </a:r>
          </a:p>
        </p:txBody>
      </p:sp>
    </p:spTree>
    <p:extLst>
      <p:ext uri="{BB962C8B-B14F-4D97-AF65-F5344CB8AC3E}">
        <p14:creationId xmlns:p14="http://schemas.microsoft.com/office/powerpoint/2010/main" val="45698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21" grpId="0" animBg="1"/>
      <p:bldP spid="25" grpId="0" animBg="1"/>
      <p:bldP spid="26" grpId="0" animBg="1"/>
      <p:bldP spid="27" grpId="0" animBg="1"/>
      <p:bldP spid="22" grpId="0"/>
      <p:bldP spid="23" grpId="0"/>
      <p:bldP spid="31" grpId="0"/>
      <p:bldP spid="32" grpId="0"/>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27406" y="50325"/>
            <a:ext cx="5339627" cy="872098"/>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28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How did Mr Percival learn to carry out the fishing line? </a:t>
            </a:r>
          </a:p>
        </p:txBody>
      </p:sp>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129586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Before King John and his nobles ended up in conflict, several factors caused tension to build between them. </a:t>
            </a:r>
          </a:p>
        </p:txBody>
      </p:sp>
      <p:cxnSp>
        <p:nvCxnSpPr>
          <p:cNvPr id="30" name="Straight Arrow Connector 29">
            <a:extLst>
              <a:ext uri="{FF2B5EF4-FFF2-40B4-BE49-F238E27FC236}">
                <a16:creationId xmlns:a16="http://schemas.microsoft.com/office/drawing/2014/main" id="{005C8938-2C57-4178-82C4-A085F88732BA}"/>
              </a:ext>
            </a:extLst>
          </p:cNvPr>
          <p:cNvCxnSpPr>
            <a:cxnSpLocks/>
          </p:cNvCxnSpPr>
          <p:nvPr/>
        </p:nvCxnSpPr>
        <p:spPr>
          <a:xfrm>
            <a:off x="4735909" y="4721520"/>
            <a:ext cx="1887064" cy="793932"/>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King John ↑ nobles tax </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 pay for war</a:t>
            </a:r>
          </a:p>
        </p:txBody>
      </p:sp>
      <p:sp>
        <p:nvSpPr>
          <p:cNvPr id="23" name="TextBox 22">
            <a:extLst>
              <a:ext uri="{FF2B5EF4-FFF2-40B4-BE49-F238E27FC236}">
                <a16:creationId xmlns:a16="http://schemas.microsoft.com/office/drawing/2014/main" id="{F9CBE878-4F23-43BE-8CCC-CF17F46C8887}"/>
              </a:ext>
            </a:extLst>
          </p:cNvPr>
          <p:cNvSpPr txBox="1"/>
          <p:nvPr/>
        </p:nvSpPr>
        <p:spPr>
          <a:xfrm>
            <a:off x="7119396"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 church services in England = nobles unhappy</a:t>
            </a:r>
          </a:p>
        </p:txBody>
      </p:sp>
      <p:sp>
        <p:nvSpPr>
          <p:cNvPr id="31" name="TextBox 30">
            <a:extLst>
              <a:ext uri="{FF2B5EF4-FFF2-40B4-BE49-F238E27FC236}">
                <a16:creationId xmlns:a16="http://schemas.microsoft.com/office/drawing/2014/main" id="{3A83FF63-8166-4ADD-BD38-E49A1C3280DD}"/>
              </a:ext>
            </a:extLst>
          </p:cNvPr>
          <p:cNvSpPr txBox="1"/>
          <p:nvPr/>
        </p:nvSpPr>
        <p:spPr>
          <a:xfrm>
            <a:off x="7098620"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King John wanted nobles land &amp; power</a:t>
            </a: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King John lost some land to France</a:t>
            </a:r>
          </a:p>
        </p:txBody>
      </p:sp>
      <p:sp>
        <p:nvSpPr>
          <p:cNvPr id="33" name="TextBox 32">
            <a:extLst>
              <a:ext uri="{FF2B5EF4-FFF2-40B4-BE49-F238E27FC236}">
                <a16:creationId xmlns:a16="http://schemas.microsoft.com/office/drawing/2014/main" id="{B93A62C8-B741-470F-AE09-F0A14D1FC451}"/>
              </a:ext>
            </a:extLst>
          </p:cNvPr>
          <p:cNvSpPr txBox="1"/>
          <p:nvPr/>
        </p:nvSpPr>
        <p:spPr>
          <a:xfrm>
            <a:off x="205738" y="1028783"/>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Concluding statements in paragraphs</a:t>
            </a:r>
          </a:p>
        </p:txBody>
      </p:sp>
      <p:pic>
        <p:nvPicPr>
          <p:cNvPr id="34" name="Picture 4">
            <a:extLst>
              <a:ext uri="{FF2B5EF4-FFF2-40B4-BE49-F238E27FC236}">
                <a16:creationId xmlns:a16="http://schemas.microsoft.com/office/drawing/2014/main" id="{5E91ABF5-A54B-413F-A7F6-23C05925F40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88" t="-3066"/>
          <a:stretch/>
        </p:blipFill>
        <p:spPr bwMode="auto">
          <a:xfrm>
            <a:off x="186891" y="1455065"/>
            <a:ext cx="663169" cy="3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 name="TextBox 34">
            <a:extLst>
              <a:ext uri="{FF2B5EF4-FFF2-40B4-BE49-F238E27FC236}">
                <a16:creationId xmlns:a16="http://schemas.microsoft.com/office/drawing/2014/main" id="{6C085715-290A-4232-A67A-0EFC1CA4ACDF}"/>
              </a:ext>
            </a:extLst>
          </p:cNvPr>
          <p:cNvSpPr txBox="1"/>
          <p:nvPr/>
        </p:nvSpPr>
        <p:spPr>
          <a:xfrm>
            <a:off x="205738" y="1841862"/>
            <a:ext cx="6096000" cy="1754326"/>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Look at your topic sentence and supporting details, as well as the kind of topic sentence you have used.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Select a different sentence type for your concluding sentence. Command, question, exclamation and statement.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Select your sentence type based on the kind of information that you will be writing about.</a:t>
            </a:r>
          </a:p>
        </p:txBody>
      </p:sp>
      <p:sp>
        <p:nvSpPr>
          <p:cNvPr id="36" name="TextBox 35">
            <a:extLst>
              <a:ext uri="{FF2B5EF4-FFF2-40B4-BE49-F238E27FC236}">
                <a16:creationId xmlns:a16="http://schemas.microsoft.com/office/drawing/2014/main" id="{FDF86F94-814E-4FC2-BC4B-8908C3522440}"/>
              </a:ext>
            </a:extLst>
          </p:cNvPr>
          <p:cNvSpPr txBox="1"/>
          <p:nvPr/>
        </p:nvSpPr>
        <p:spPr>
          <a:xfrm>
            <a:off x="319413" y="4481508"/>
            <a:ext cx="4973714" cy="506292"/>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Mr P was a very clever pelican!</a:t>
            </a:r>
          </a:p>
        </p:txBody>
      </p:sp>
      <p:sp>
        <p:nvSpPr>
          <p:cNvPr id="37" name="TextBox 36">
            <a:extLst>
              <a:ext uri="{FF2B5EF4-FFF2-40B4-BE49-F238E27FC236}">
                <a16:creationId xmlns:a16="http://schemas.microsoft.com/office/drawing/2014/main" id="{3F7748B8-559E-46C5-BA0D-00D97C8BB469}"/>
              </a:ext>
            </a:extLst>
          </p:cNvPr>
          <p:cNvSpPr txBox="1"/>
          <p:nvPr/>
        </p:nvSpPr>
        <p:spPr>
          <a:xfrm>
            <a:off x="7119395" y="5340512"/>
            <a:ext cx="4973714"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conflict between the nobles and King John was inevitable. </a:t>
            </a:r>
          </a:p>
        </p:txBody>
      </p:sp>
      <p:pic>
        <p:nvPicPr>
          <p:cNvPr id="3" name="Picture 2">
            <a:extLst>
              <a:ext uri="{FF2B5EF4-FFF2-40B4-BE49-F238E27FC236}">
                <a16:creationId xmlns:a16="http://schemas.microsoft.com/office/drawing/2014/main" id="{3F19B7EC-F437-C143-70B1-E430DB017947}"/>
              </a:ext>
            </a:extLst>
          </p:cNvPr>
          <p:cNvPicPr>
            <a:picLocks noChangeAspect="1"/>
          </p:cNvPicPr>
          <p:nvPr/>
        </p:nvPicPr>
        <p:blipFill>
          <a:blip r:embed="rId4"/>
          <a:stretch>
            <a:fillRect/>
          </a:stretch>
        </p:blipFill>
        <p:spPr>
          <a:xfrm>
            <a:off x="6622973" y="0"/>
            <a:ext cx="5548574" cy="6858000"/>
          </a:xfrm>
          <a:prstGeom prst="rect">
            <a:avLst/>
          </a:prstGeom>
        </p:spPr>
      </p:pic>
      <p:sp>
        <p:nvSpPr>
          <p:cNvPr id="4" name="TextBox 3">
            <a:extLst>
              <a:ext uri="{FF2B5EF4-FFF2-40B4-BE49-F238E27FC236}">
                <a16:creationId xmlns:a16="http://schemas.microsoft.com/office/drawing/2014/main" id="{C1904ABB-D947-0D8E-A325-E3E9D45D30B2}"/>
              </a:ext>
            </a:extLst>
          </p:cNvPr>
          <p:cNvSpPr txBox="1"/>
          <p:nvPr/>
        </p:nvSpPr>
        <p:spPr>
          <a:xfrm>
            <a:off x="7010276" y="5283016"/>
            <a:ext cx="4773967" cy="464871"/>
          </a:xfrm>
          <a:prstGeom prst="rect">
            <a:avLst/>
          </a:prstGeom>
          <a:noFill/>
        </p:spPr>
        <p:txBody>
          <a:bodyPr wrap="square">
            <a:spAutoFit/>
          </a:bodyPr>
          <a:lstStyle/>
          <a:p>
            <a:pPr lvl="0">
              <a:lnSpc>
                <a:spcPct val="150000"/>
              </a:lnSpc>
              <a:defRPr/>
            </a:pPr>
            <a:r>
              <a:rPr lang="en-AU">
                <a:solidFill>
                  <a:prstClr val="black"/>
                </a:solidFill>
              </a:rPr>
              <a:t>Mr P was a very clever pelican!</a:t>
            </a:r>
          </a:p>
        </p:txBody>
      </p:sp>
    </p:spTree>
    <p:extLst>
      <p:ext uri="{BB962C8B-B14F-4D97-AF65-F5344CB8AC3E}">
        <p14:creationId xmlns:p14="http://schemas.microsoft.com/office/powerpoint/2010/main" val="170822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1" grpId="0"/>
      <p:bldP spid="32" grpId="0"/>
      <p:bldP spid="36" grpId="0" animBg="1"/>
      <p:bldP spid="37" grpId="0"/>
      <p:bldP spid="4" grpId="0"/>
    </p:bldLst>
  </p:timing>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0"/>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 name="Picture 13">
            <a:extLst>
              <a:ext uri="{FF2B5EF4-FFF2-40B4-BE49-F238E27FC236}">
                <a16:creationId xmlns:a16="http://schemas.microsoft.com/office/drawing/2014/main" id="{94C8FB3F-4F43-4E5C-888A-14A836B53B46}"/>
              </a:ext>
            </a:extLst>
          </p:cNvPr>
          <p:cNvPicPr>
            <a:picLocks noChangeAspect="1"/>
          </p:cNvPicPr>
          <p:nvPr/>
        </p:nvPicPr>
        <p:blipFill rotWithShape="1">
          <a:blip r:embed="rId3"/>
          <a:srcRect l="308" t="-2931" r="16103" b="31369"/>
          <a:stretch/>
        </p:blipFill>
        <p:spPr>
          <a:xfrm>
            <a:off x="7353670" y="171905"/>
            <a:ext cx="4838330" cy="1094806"/>
          </a:xfrm>
          <a:prstGeom prst="rect">
            <a:avLst/>
          </a:prstGeom>
        </p:spPr>
      </p:pic>
      <p:pic>
        <p:nvPicPr>
          <p:cNvPr id="15" name="Picture 14">
            <a:extLst>
              <a:ext uri="{FF2B5EF4-FFF2-40B4-BE49-F238E27FC236}">
                <a16:creationId xmlns:a16="http://schemas.microsoft.com/office/drawing/2014/main" id="{D692A85F-4691-45C6-82DD-12D43273F222}"/>
              </a:ext>
            </a:extLst>
          </p:cNvPr>
          <p:cNvPicPr>
            <a:picLocks noChangeAspect="1"/>
          </p:cNvPicPr>
          <p:nvPr/>
        </p:nvPicPr>
        <p:blipFill rotWithShape="1">
          <a:blip r:embed="rId3"/>
          <a:srcRect l="308" t="-2931" r="16103" b="31369"/>
          <a:stretch/>
        </p:blipFill>
        <p:spPr>
          <a:xfrm>
            <a:off x="7353670" y="1162528"/>
            <a:ext cx="4838330" cy="1094806"/>
          </a:xfrm>
          <a:prstGeom prst="rect">
            <a:avLst/>
          </a:prstGeom>
        </p:spPr>
      </p:pic>
      <p:pic>
        <p:nvPicPr>
          <p:cNvPr id="16" name="Picture 15">
            <a:extLst>
              <a:ext uri="{FF2B5EF4-FFF2-40B4-BE49-F238E27FC236}">
                <a16:creationId xmlns:a16="http://schemas.microsoft.com/office/drawing/2014/main" id="{AC50B441-224B-4322-96BB-D914CE885180}"/>
              </a:ext>
            </a:extLst>
          </p:cNvPr>
          <p:cNvPicPr>
            <a:picLocks noChangeAspect="1"/>
          </p:cNvPicPr>
          <p:nvPr/>
        </p:nvPicPr>
        <p:blipFill rotWithShape="1">
          <a:blip r:embed="rId3"/>
          <a:srcRect l="308" t="-2931" r="16103" b="31369"/>
          <a:stretch/>
        </p:blipFill>
        <p:spPr>
          <a:xfrm>
            <a:off x="7353670" y="2106458"/>
            <a:ext cx="4838330" cy="1094806"/>
          </a:xfrm>
          <a:prstGeom prst="rect">
            <a:avLst/>
          </a:prstGeom>
        </p:spPr>
      </p:pic>
      <p:pic>
        <p:nvPicPr>
          <p:cNvPr id="17" name="Picture 16">
            <a:extLst>
              <a:ext uri="{FF2B5EF4-FFF2-40B4-BE49-F238E27FC236}">
                <a16:creationId xmlns:a16="http://schemas.microsoft.com/office/drawing/2014/main" id="{5E9079F4-8124-40BF-8CB6-E570476E7143}"/>
              </a:ext>
            </a:extLst>
          </p:cNvPr>
          <p:cNvPicPr>
            <a:picLocks noChangeAspect="1"/>
          </p:cNvPicPr>
          <p:nvPr/>
        </p:nvPicPr>
        <p:blipFill rotWithShape="1">
          <a:blip r:embed="rId3"/>
          <a:srcRect l="308" t="-2931" r="16103" b="31369"/>
          <a:stretch/>
        </p:blipFill>
        <p:spPr>
          <a:xfrm>
            <a:off x="7353670" y="3050770"/>
            <a:ext cx="4838330" cy="1094806"/>
          </a:xfrm>
          <a:prstGeom prst="rect">
            <a:avLst/>
          </a:prstGeom>
        </p:spPr>
      </p:pic>
      <p:pic>
        <p:nvPicPr>
          <p:cNvPr id="22" name="Picture 21">
            <a:extLst>
              <a:ext uri="{FF2B5EF4-FFF2-40B4-BE49-F238E27FC236}">
                <a16:creationId xmlns:a16="http://schemas.microsoft.com/office/drawing/2014/main" id="{BF0EE258-439A-4B91-952A-BEF5295F8712}"/>
              </a:ext>
            </a:extLst>
          </p:cNvPr>
          <p:cNvPicPr>
            <a:picLocks noChangeAspect="1"/>
          </p:cNvPicPr>
          <p:nvPr/>
        </p:nvPicPr>
        <p:blipFill rotWithShape="1">
          <a:blip r:embed="rId3"/>
          <a:srcRect l="308" t="-2931" r="16103" b="31369"/>
          <a:stretch/>
        </p:blipFill>
        <p:spPr>
          <a:xfrm>
            <a:off x="7353670" y="3992307"/>
            <a:ext cx="4838330" cy="1094806"/>
          </a:xfrm>
          <a:prstGeom prst="rect">
            <a:avLst/>
          </a:prstGeom>
        </p:spPr>
      </p:pic>
      <p:pic>
        <p:nvPicPr>
          <p:cNvPr id="24" name="Picture 23">
            <a:extLst>
              <a:ext uri="{FF2B5EF4-FFF2-40B4-BE49-F238E27FC236}">
                <a16:creationId xmlns:a16="http://schemas.microsoft.com/office/drawing/2014/main" id="{1CA57795-2B58-4ECB-A7A7-83FC4F50BBCD}"/>
              </a:ext>
            </a:extLst>
          </p:cNvPr>
          <p:cNvPicPr>
            <a:picLocks noChangeAspect="1"/>
          </p:cNvPicPr>
          <p:nvPr/>
        </p:nvPicPr>
        <p:blipFill rotWithShape="1">
          <a:blip r:embed="rId3"/>
          <a:srcRect l="308" t="-2931" r="16103" b="31369"/>
          <a:stretch/>
        </p:blipFill>
        <p:spPr>
          <a:xfrm>
            <a:off x="7353670" y="4944267"/>
            <a:ext cx="4838330" cy="1094806"/>
          </a:xfrm>
          <a:prstGeom prst="rect">
            <a:avLst/>
          </a:prstGeom>
        </p:spPr>
      </p:pic>
      <p:sp>
        <p:nvSpPr>
          <p:cNvPr id="19" name="TextBox 18">
            <a:extLst>
              <a:ext uri="{FF2B5EF4-FFF2-40B4-BE49-F238E27FC236}">
                <a16:creationId xmlns:a16="http://schemas.microsoft.com/office/drawing/2014/main" id="{5018DCCD-EDCD-4F5A-805A-F0C5C1154C48}"/>
              </a:ext>
            </a:extLst>
          </p:cNvPr>
          <p:cNvSpPr txBox="1"/>
          <p:nvPr/>
        </p:nvSpPr>
        <p:spPr>
          <a:xfrm>
            <a:off x="489559"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mountain is a geological landform that rises above the surrounding land.</a:t>
            </a:r>
          </a:p>
        </p:txBody>
      </p:sp>
      <p:sp>
        <p:nvSpPr>
          <p:cNvPr id="20" name="TextBox 19">
            <a:extLst>
              <a:ext uri="{FF2B5EF4-FFF2-40B4-BE49-F238E27FC236}">
                <a16:creationId xmlns:a16="http://schemas.microsoft.com/office/drawing/2014/main" id="{7F8382A0-9031-455F-8AB4-CA90F3FE1339}"/>
              </a:ext>
            </a:extLst>
          </p:cNvPr>
          <p:cNvSpPr txBox="1"/>
          <p:nvPr/>
        </p:nvSpPr>
        <p:spPr>
          <a:xfrm>
            <a:off x="567674" y="5340512"/>
            <a:ext cx="4973714"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It is amazing how different mountains can look, depending on their height and location!</a:t>
            </a:r>
          </a:p>
        </p:txBody>
      </p:sp>
      <p:sp>
        <p:nvSpPr>
          <p:cNvPr id="21" name="TextBox 20">
            <a:extLst>
              <a:ext uri="{FF2B5EF4-FFF2-40B4-BE49-F238E27FC236}">
                <a16:creationId xmlns:a16="http://schemas.microsoft.com/office/drawing/2014/main" id="{AC4B5511-1D8E-46BA-B3E3-234D82E1F417}"/>
              </a:ext>
            </a:extLst>
          </p:cNvPr>
          <p:cNvSpPr txBox="1"/>
          <p:nvPr/>
        </p:nvSpPr>
        <p:spPr>
          <a:xfrm>
            <a:off x="567675"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steep sloping sides, sharp or rounded ridges </a:t>
            </a:r>
          </a:p>
        </p:txBody>
      </p:sp>
      <p:sp>
        <p:nvSpPr>
          <p:cNvPr id="23" name="TextBox 22">
            <a:extLst>
              <a:ext uri="{FF2B5EF4-FFF2-40B4-BE49-F238E27FC236}">
                <a16:creationId xmlns:a16="http://schemas.microsoft.com/office/drawing/2014/main" id="{006A76F5-4C8C-40F4-A9D1-E7D8DBA68E32}"/>
              </a:ext>
            </a:extLst>
          </p:cNvPr>
          <p:cNvSpPr txBox="1"/>
          <p:nvPr/>
        </p:nvSpPr>
        <p:spPr>
          <a:xfrm>
            <a:off x="567675"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High point: a peak or summit. Low point: base</a:t>
            </a:r>
          </a:p>
        </p:txBody>
      </p:sp>
      <p:sp>
        <p:nvSpPr>
          <p:cNvPr id="25" name="TextBox 24">
            <a:extLst>
              <a:ext uri="{FF2B5EF4-FFF2-40B4-BE49-F238E27FC236}">
                <a16:creationId xmlns:a16="http://schemas.microsoft.com/office/drawing/2014/main" id="{796B7763-E4CB-4F35-8279-9887C81D8A20}"/>
              </a:ext>
            </a:extLst>
          </p:cNvPr>
          <p:cNvSpPr txBox="1"/>
          <p:nvPr/>
        </p:nvSpPr>
        <p:spPr>
          <a:xfrm>
            <a:off x="546899"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Generally higher then 600m or it is a hill</a:t>
            </a:r>
          </a:p>
        </p:txBody>
      </p:sp>
      <p:sp>
        <p:nvSpPr>
          <p:cNvPr id="26" name="TextBox 25">
            <a:extLst>
              <a:ext uri="{FF2B5EF4-FFF2-40B4-BE49-F238E27FC236}">
                <a16:creationId xmlns:a16="http://schemas.microsoft.com/office/drawing/2014/main" id="{DFB1B46B-BCB4-4701-90EC-2FD44F6C8289}"/>
              </a:ext>
            </a:extLst>
          </p:cNvPr>
          <p:cNvSpPr txBox="1"/>
          <p:nvPr/>
        </p:nvSpPr>
        <p:spPr>
          <a:xfrm>
            <a:off x="567674"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made from rocks and earth</a:t>
            </a:r>
          </a:p>
        </p:txBody>
      </p:sp>
      <p:pic>
        <p:nvPicPr>
          <p:cNvPr id="4" name="Picture 3">
            <a:extLst>
              <a:ext uri="{FF2B5EF4-FFF2-40B4-BE49-F238E27FC236}">
                <a16:creationId xmlns:a16="http://schemas.microsoft.com/office/drawing/2014/main" id="{B2E72779-00D0-5B60-55C8-D77B8A5F82A9}"/>
              </a:ext>
            </a:extLst>
          </p:cNvPr>
          <p:cNvPicPr>
            <a:picLocks noChangeAspect="1"/>
          </p:cNvPicPr>
          <p:nvPr/>
        </p:nvPicPr>
        <p:blipFill>
          <a:blip r:embed="rId4"/>
          <a:stretch>
            <a:fillRect/>
          </a:stretch>
        </p:blipFill>
        <p:spPr>
          <a:xfrm>
            <a:off x="2154510" y="225105"/>
            <a:ext cx="5070412" cy="6251783"/>
          </a:xfrm>
          <a:prstGeom prst="rect">
            <a:avLst/>
          </a:prstGeom>
        </p:spPr>
      </p:pic>
      <p:pic>
        <p:nvPicPr>
          <p:cNvPr id="6" name="Picture 5">
            <a:extLst>
              <a:ext uri="{FF2B5EF4-FFF2-40B4-BE49-F238E27FC236}">
                <a16:creationId xmlns:a16="http://schemas.microsoft.com/office/drawing/2014/main" id="{12BCDB27-DACC-791C-2F40-1FB443E972BA}"/>
              </a:ext>
            </a:extLst>
          </p:cNvPr>
          <p:cNvPicPr>
            <a:picLocks noChangeAspect="1"/>
          </p:cNvPicPr>
          <p:nvPr/>
        </p:nvPicPr>
        <p:blipFill>
          <a:blip r:embed="rId5"/>
          <a:stretch>
            <a:fillRect/>
          </a:stretch>
        </p:blipFill>
        <p:spPr>
          <a:xfrm>
            <a:off x="128845" y="2264963"/>
            <a:ext cx="1888744" cy="4264202"/>
          </a:xfrm>
          <a:prstGeom prst="rect">
            <a:avLst/>
          </a:prstGeom>
        </p:spPr>
      </p:pic>
      <p:sp>
        <p:nvSpPr>
          <p:cNvPr id="8" name="TextBox 7">
            <a:extLst>
              <a:ext uri="{FF2B5EF4-FFF2-40B4-BE49-F238E27FC236}">
                <a16:creationId xmlns:a16="http://schemas.microsoft.com/office/drawing/2014/main" id="{6A31A1D7-649E-3C4C-F8C2-E0CBED638030}"/>
              </a:ext>
            </a:extLst>
          </p:cNvPr>
          <p:cNvSpPr txBox="1"/>
          <p:nvPr/>
        </p:nvSpPr>
        <p:spPr>
          <a:xfrm>
            <a:off x="168196" y="523974"/>
            <a:ext cx="1810043" cy="1531445"/>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prstClr val="black"/>
                </a:solidFill>
                <a:effectLst/>
                <a:uLnTx/>
                <a:uFillTx/>
                <a:latin typeface="Calibri" panose="020F0502020204030204"/>
                <a:ea typeface="+mn-ea"/>
                <a:cs typeface="+mn-cs"/>
              </a:rPr>
              <a:t>Try to use some time conjunctions to link your sentences.</a:t>
            </a:r>
            <a:r>
              <a:rPr kumimoji="0" lang="en-AU" sz="1600" b="0" i="0" u="none" strike="noStrike" kern="1200" cap="none" spc="0" normalizeH="0" noProof="0">
                <a:ln>
                  <a:noFill/>
                </a:ln>
                <a:solidFill>
                  <a:prstClr val="black"/>
                </a:solidFill>
                <a:effectLst/>
                <a:uLnTx/>
                <a:uFillTx/>
                <a:latin typeface="Calibri" panose="020F0502020204030204"/>
                <a:ea typeface="+mn-ea"/>
                <a:cs typeface="+mn-cs"/>
              </a:rPr>
              <a:t> </a:t>
            </a:r>
            <a:endParaRPr kumimoji="0" lang="en-AU" sz="16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289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5.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5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11</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What are some of the language choices, that have been used by the author, to set the scene of the storm?</a:t>
            </a:r>
          </a:p>
        </p:txBody>
      </p:sp>
      <p:sp>
        <p:nvSpPr>
          <p:cNvPr id="2" name="TextBox 1">
            <a:extLst>
              <a:ext uri="{FF2B5EF4-FFF2-40B4-BE49-F238E27FC236}">
                <a16:creationId xmlns:a16="http://schemas.microsoft.com/office/drawing/2014/main" id="{5DB00EEF-6FA4-2F9A-A1C7-48B21FC57D49}"/>
              </a:ext>
            </a:extLst>
          </p:cNvPr>
          <p:cNvSpPr txBox="1"/>
          <p:nvPr/>
        </p:nvSpPr>
        <p:spPr>
          <a:xfrm>
            <a:off x="1164771" y="3162159"/>
            <a:ext cx="9705393" cy="1245854"/>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part of Chapter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54: ‘As time went by people began to talk about Storm Boy and Mr Percival.’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 page 57: ‘He shook his head. ‘Poor fellows!’’</a:t>
            </a:r>
          </a:p>
        </p:txBody>
      </p:sp>
    </p:spTree>
    <p:extLst>
      <p:ext uri="{BB962C8B-B14F-4D97-AF65-F5344CB8AC3E}">
        <p14:creationId xmlns:p14="http://schemas.microsoft.com/office/powerpoint/2010/main" val="1643086083"/>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frenzy</a:t>
            </a:r>
          </a:p>
        </p:txBody>
      </p:sp>
      <p:sp>
        <p:nvSpPr>
          <p:cNvPr id="6" name="Oval 5">
            <a:extLst>
              <a:ext uri="{FF2B5EF4-FFF2-40B4-BE49-F238E27FC236}">
                <a16:creationId xmlns:a16="http://schemas.microsoft.com/office/drawing/2014/main" id="{4EED4316-6FEF-42DE-BEA5-29313CDC04AC}"/>
              </a:ext>
            </a:extLst>
          </p:cNvPr>
          <p:cNvSpPr/>
          <p:nvPr/>
        </p:nvSpPr>
        <p:spPr>
          <a:xfrm>
            <a:off x="829641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423452" y="438401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943826"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4D430195-1F18-1554-20C5-5984A6B8F67F}"/>
              </a:ext>
            </a:extLst>
          </p:cNvPr>
          <p:cNvSpPr/>
          <p:nvPr/>
        </p:nvSpPr>
        <p:spPr>
          <a:xfrm>
            <a:off x="531562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02EE91A8-CA69-6C69-C18B-924EF9E3C572}"/>
              </a:ext>
            </a:extLst>
          </p:cNvPr>
          <p:cNvSpPr/>
          <p:nvPr/>
        </p:nvSpPr>
        <p:spPr>
          <a:xfrm>
            <a:off x="6414283" y="438401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494DC2F5-9A8D-7173-13D7-EB6877A58BEA}"/>
              </a:ext>
            </a:extLst>
          </p:cNvPr>
          <p:cNvSpPr/>
          <p:nvPr/>
        </p:nvSpPr>
        <p:spPr>
          <a:xfrm>
            <a:off x="733716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0996738"/>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 state of great excitement or wild behavior (noun)</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656445"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frenzy: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825845180"/>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800">
                <a:solidFill>
                  <a:srgbClr val="000000"/>
                </a:solidFill>
                <a:latin typeface="Century Gothic" panose="020B0502020202020204" pitchFamily="34" charset="0"/>
              </a:rPr>
              <a:t>frenzy</a:t>
            </a:r>
            <a:endPar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frenzy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frenzy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frenzy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4" descr="Music festival frenzy – The Point">
            <a:extLst>
              <a:ext uri="{FF2B5EF4-FFF2-40B4-BE49-F238E27FC236}">
                <a16:creationId xmlns:a16="http://schemas.microsoft.com/office/drawing/2014/main" id="{DC43B141-A6D1-0A35-C32A-A8311D3ABC6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6928" y="1814980"/>
            <a:ext cx="4826524" cy="321768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Spending nice time together. Group of young happy multicultural people in  casual wear laughing while sitting together on the sofa at home. They relaxing  together in the modern apartment Photos | Adobe">
            <a:extLst>
              <a:ext uri="{FF2B5EF4-FFF2-40B4-BE49-F238E27FC236}">
                <a16:creationId xmlns:a16="http://schemas.microsoft.com/office/drawing/2014/main" id="{2B324573-0426-56BD-0145-E97B01FED70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26695" y="1854776"/>
            <a:ext cx="4755144" cy="3171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656577"/>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frenzy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frenzy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3078" name="Picture 6" descr="EPIC TUNA frenzy in Panama!!! Turn up the volume!! on Make a GIF">
            <a:extLst>
              <a:ext uri="{FF2B5EF4-FFF2-40B4-BE49-F238E27FC236}">
                <a16:creationId xmlns:a16="http://schemas.microsoft.com/office/drawing/2014/main" id="{F62124AB-DD99-551D-ED93-B1AC7B72534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99517" y="2357437"/>
            <a:ext cx="5378254" cy="30252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4361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1" y="50695"/>
            <a:ext cx="5101508" cy="54027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Where is Storm Boy set? </a:t>
            </a:r>
          </a:p>
        </p:txBody>
      </p:sp>
      <p:pic>
        <p:nvPicPr>
          <p:cNvPr id="10" name="Picture 9">
            <a:extLst>
              <a:ext uri="{FF2B5EF4-FFF2-40B4-BE49-F238E27FC236}">
                <a16:creationId xmlns:a16="http://schemas.microsoft.com/office/drawing/2014/main" id="{051FD110-44C9-40B4-98F2-FC13C7E2DBB4}"/>
              </a:ext>
            </a:extLst>
          </p:cNvPr>
          <p:cNvPicPr>
            <a:picLocks noChangeAspect="1"/>
          </p:cNvPicPr>
          <p:nvPr/>
        </p:nvPicPr>
        <p:blipFill>
          <a:blip r:embed="rId3"/>
          <a:stretch>
            <a:fillRect/>
          </a:stretch>
        </p:blipFill>
        <p:spPr>
          <a:xfrm>
            <a:off x="6622973" y="0"/>
            <a:ext cx="5569027" cy="6858000"/>
          </a:xfrm>
          <a:prstGeom prst="rect">
            <a:avLst/>
          </a:prstGeom>
        </p:spPr>
      </p:pic>
      <p:sp>
        <p:nvSpPr>
          <p:cNvPr id="12" name="TextBox 11">
            <a:extLst>
              <a:ext uri="{FF2B5EF4-FFF2-40B4-BE49-F238E27FC236}">
                <a16:creationId xmlns:a16="http://schemas.microsoft.com/office/drawing/2014/main" id="{19999815-5FB4-43AB-8869-22FA3388DE22}"/>
              </a:ext>
            </a:extLst>
          </p:cNvPr>
          <p:cNvSpPr txBox="1"/>
          <p:nvPr/>
        </p:nvSpPr>
        <p:spPr>
          <a:xfrm>
            <a:off x="7041280" y="136150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Storm Boy is set in the Coorong National Park.</a:t>
            </a:r>
          </a:p>
        </p:txBody>
      </p:sp>
      <p:sp>
        <p:nvSpPr>
          <p:cNvPr id="5" name="TextBox 4">
            <a:extLst>
              <a:ext uri="{FF2B5EF4-FFF2-40B4-BE49-F238E27FC236}">
                <a16:creationId xmlns:a16="http://schemas.microsoft.com/office/drawing/2014/main" id="{CF4968B6-246A-4E08-8508-A259D04FE912}"/>
              </a:ext>
            </a:extLst>
          </p:cNvPr>
          <p:cNvSpPr txBox="1"/>
          <p:nvPr/>
        </p:nvSpPr>
        <p:spPr>
          <a:xfrm>
            <a:off x="261256" y="986510"/>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What 3 supporting details could we use?</a:t>
            </a:r>
          </a:p>
        </p:txBody>
      </p:sp>
      <p:cxnSp>
        <p:nvCxnSpPr>
          <p:cNvPr id="20" name="Straight Arrow Connector 19">
            <a:extLst>
              <a:ext uri="{FF2B5EF4-FFF2-40B4-BE49-F238E27FC236}">
                <a16:creationId xmlns:a16="http://schemas.microsoft.com/office/drawing/2014/main" id="{861D66BE-545A-4EC2-ABD2-735AF8FF32F1}"/>
              </a:ext>
            </a:extLst>
          </p:cNvPr>
          <p:cNvCxnSpPr>
            <a:cxnSpLocks/>
          </p:cNvCxnSpPr>
          <p:nvPr/>
        </p:nvCxnSpPr>
        <p:spPr>
          <a:xfrm>
            <a:off x="4850674" y="2151017"/>
            <a:ext cx="2190606" cy="97897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4" name="Picture 16">
            <a:extLst>
              <a:ext uri="{FF2B5EF4-FFF2-40B4-BE49-F238E27FC236}">
                <a16:creationId xmlns:a16="http://schemas.microsoft.com/office/drawing/2014/main" id="{0279567B-52EC-4A5F-B30F-34B11557BA8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585" t="6010"/>
          <a:stretch/>
        </p:blipFill>
        <p:spPr bwMode="auto">
          <a:xfrm>
            <a:off x="45168" y="1478225"/>
            <a:ext cx="663169" cy="260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8468BFD8-7767-4EFE-A4B0-8FBD006C2CF1}"/>
              </a:ext>
            </a:extLst>
          </p:cNvPr>
          <p:cNvSpPr txBox="1"/>
          <p:nvPr/>
        </p:nvSpPr>
        <p:spPr>
          <a:xfrm>
            <a:off x="282033" y="2472836"/>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Colin</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Thiele was in the war</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72B1880C-561D-4559-8F19-FB94BAC72D66}"/>
              </a:ext>
            </a:extLst>
          </p:cNvPr>
          <p:cNvSpPr txBox="1"/>
          <p:nvPr/>
        </p:nvSpPr>
        <p:spPr>
          <a:xfrm>
            <a:off x="261257" y="3709997"/>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he wrote the book in 1963</a:t>
            </a:r>
          </a:p>
        </p:txBody>
      </p:sp>
      <p:sp>
        <p:nvSpPr>
          <p:cNvPr id="18" name="TextBox 17">
            <a:extLst>
              <a:ext uri="{FF2B5EF4-FFF2-40B4-BE49-F238E27FC236}">
                <a16:creationId xmlns:a16="http://schemas.microsoft.com/office/drawing/2014/main" id="{9390AB77-B9D2-443D-8250-2BBA13D974C8}"/>
              </a:ext>
            </a:extLst>
          </p:cNvPr>
          <p:cNvSpPr txBox="1"/>
          <p:nvPr/>
        </p:nvSpPr>
        <p:spPr>
          <a:xfrm>
            <a:off x="282032" y="1895720"/>
            <a:ext cx="4753192"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saline lagoon 140km long</a:t>
            </a:r>
          </a:p>
        </p:txBody>
      </p:sp>
      <p:sp>
        <p:nvSpPr>
          <p:cNvPr id="21" name="TextBox 20">
            <a:extLst>
              <a:ext uri="{FF2B5EF4-FFF2-40B4-BE49-F238E27FC236}">
                <a16:creationId xmlns:a16="http://schemas.microsoft.com/office/drawing/2014/main" id="{C4111E31-A868-4AB8-AA24-1B15DEC91A61}"/>
              </a:ext>
            </a:extLst>
          </p:cNvPr>
          <p:cNvSpPr txBox="1"/>
          <p:nvPr/>
        </p:nvSpPr>
        <p:spPr>
          <a:xfrm>
            <a:off x="282032" y="3076925"/>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sanctuary </a:t>
            </a: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sym typeface="Wingdings" panose="05000000000000000000" pitchFamily="2" charset="2"/>
              </a:rPr>
              <a:t>= birds &amp;</a:t>
            </a:r>
            <a:r>
              <a:rPr kumimoji="0" lang="en-AU" sz="1800" b="0" i="0" u="none" strike="noStrike" kern="1200" cap="none" spc="0" normalizeH="0" noProof="0">
                <a:ln>
                  <a:noFill/>
                </a:ln>
                <a:solidFill>
                  <a:prstClr val="black"/>
                </a:solidFill>
                <a:effectLst/>
                <a:uLnTx/>
                <a:uFillTx/>
                <a:latin typeface="Calibri" panose="020F0502020204030204"/>
                <a:ea typeface="+mn-ea"/>
                <a:cs typeface="+mn-cs"/>
                <a:sym typeface="Wingdings" panose="05000000000000000000" pitchFamily="2" charset="2"/>
              </a:rPr>
              <a:t> animals protected</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8" name="Straight Arrow Connector 27">
            <a:extLst>
              <a:ext uri="{FF2B5EF4-FFF2-40B4-BE49-F238E27FC236}">
                <a16:creationId xmlns:a16="http://schemas.microsoft.com/office/drawing/2014/main" id="{1EAE73D3-FC4F-4658-965F-F6559D3BC84B}"/>
              </a:ext>
            </a:extLst>
          </p:cNvPr>
          <p:cNvCxnSpPr>
            <a:cxnSpLocks/>
          </p:cNvCxnSpPr>
          <p:nvPr/>
        </p:nvCxnSpPr>
        <p:spPr>
          <a:xfrm>
            <a:off x="4992573" y="3287136"/>
            <a:ext cx="2048707" cy="51478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98FF5E6C-250E-4D89-AAC6-77875532A2CC}"/>
              </a:ext>
            </a:extLst>
          </p:cNvPr>
          <p:cNvSpPr txBox="1"/>
          <p:nvPr/>
        </p:nvSpPr>
        <p:spPr>
          <a:xfrm>
            <a:off x="7119396"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sanctuary =</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birds and animals protected</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EBB56F59-082C-439B-9B64-259CBEFA33A7}"/>
              </a:ext>
            </a:extLst>
          </p:cNvPr>
          <p:cNvSpPr txBox="1"/>
          <p:nvPr/>
        </p:nvSpPr>
        <p:spPr>
          <a:xfrm>
            <a:off x="7119395"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saline lagoon 140km long</a:t>
            </a:r>
          </a:p>
        </p:txBody>
      </p:sp>
      <p:sp>
        <p:nvSpPr>
          <p:cNvPr id="2" name="Rectangle 1">
            <a:extLst>
              <a:ext uri="{FF2B5EF4-FFF2-40B4-BE49-F238E27FC236}">
                <a16:creationId xmlns:a16="http://schemas.microsoft.com/office/drawing/2014/main" id="{F635B159-E723-AB5C-83AD-D734E8DC9F83}"/>
              </a:ext>
            </a:extLst>
          </p:cNvPr>
          <p:cNvSpPr/>
          <p:nvPr/>
        </p:nvSpPr>
        <p:spPr>
          <a:xfrm>
            <a:off x="6711885" y="4616131"/>
            <a:ext cx="5288437" cy="7595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 name="TextBox 2">
            <a:extLst>
              <a:ext uri="{FF2B5EF4-FFF2-40B4-BE49-F238E27FC236}">
                <a16:creationId xmlns:a16="http://schemas.microsoft.com/office/drawing/2014/main" id="{5AFBBD4B-69A5-4389-C273-7DCE46F30A62}"/>
              </a:ext>
            </a:extLst>
          </p:cNvPr>
          <p:cNvSpPr txBox="1"/>
          <p:nvPr/>
        </p:nvSpPr>
        <p:spPr>
          <a:xfrm>
            <a:off x="261257" y="4343069"/>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part of the</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book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26F0E70C-858D-2462-9B89-9B5DF3934438}"/>
              </a:ext>
            </a:extLst>
          </p:cNvPr>
          <p:cNvSpPr txBox="1"/>
          <p:nvPr/>
        </p:nvSpPr>
        <p:spPr>
          <a:xfrm>
            <a:off x="282031" y="5045168"/>
            <a:ext cx="4773967" cy="464871"/>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prstClr val="black"/>
                </a:solidFill>
                <a:latin typeface="Calibri" panose="020F0502020204030204"/>
              </a:rPr>
              <a:t>important to Aboriginal people</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6" name="Straight Arrow Connector 5">
            <a:extLst>
              <a:ext uri="{FF2B5EF4-FFF2-40B4-BE49-F238E27FC236}">
                <a16:creationId xmlns:a16="http://schemas.microsoft.com/office/drawing/2014/main" id="{50145467-6086-9F1C-E420-64A6059C7271}"/>
              </a:ext>
            </a:extLst>
          </p:cNvPr>
          <p:cNvCxnSpPr>
            <a:cxnSpLocks/>
          </p:cNvCxnSpPr>
          <p:nvPr/>
        </p:nvCxnSpPr>
        <p:spPr>
          <a:xfrm flipV="1">
            <a:off x="5087297" y="4478505"/>
            <a:ext cx="1741000" cy="77710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526ABB06-0B58-D26E-1965-60A038D7EC5C}"/>
              </a:ext>
            </a:extLst>
          </p:cNvPr>
          <p:cNvSpPr txBox="1"/>
          <p:nvPr/>
        </p:nvSpPr>
        <p:spPr>
          <a:xfrm>
            <a:off x="7119395" y="401811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important to Aboriginal</a:t>
            </a:r>
            <a:r>
              <a:rPr kumimoji="0" lang="en-AU" sz="1800" b="0" i="0" u="none" strike="noStrike" kern="1200" cap="none" spc="0" normalizeH="0" noProof="0">
                <a:ln>
                  <a:noFill/>
                </a:ln>
                <a:solidFill>
                  <a:prstClr val="black"/>
                </a:solidFill>
                <a:effectLst/>
                <a:uLnTx/>
                <a:uFillTx/>
                <a:latin typeface="Calibri" panose="020F0502020204030204"/>
                <a:ea typeface="+mn-ea"/>
                <a:cs typeface="+mn-cs"/>
              </a:rPr>
              <a:t> people</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217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animBg="1"/>
      <p:bldP spid="18" grpId="0" animBg="1"/>
      <p:bldP spid="21" grpId="0" animBg="1"/>
      <p:bldP spid="22" grpId="0"/>
      <p:bldP spid="32" grpId="0"/>
      <p:bldP spid="3" grpId="0" animBg="1"/>
      <p:bldP spid="4" grpId="0" animBg="1"/>
      <p:bldP spid="8" grpId="0"/>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1754719"/>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puppy ran around the yard in a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frenzy</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chasing its tail with joy.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47488"/>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kids danced in a </a:t>
            </a:r>
            <a:r>
              <a:rPr lang="en-AU" sz="3600">
                <a:solidFill>
                  <a:srgbClr val="C00000"/>
                </a:solidFill>
                <a:latin typeface="Century Gothic" panose="020B0502020202020204" pitchFamily="34" charset="0"/>
                <a:cs typeface="Manjari" panose="02000503000000000000" pitchFamily="2" charset="0"/>
              </a:rPr>
              <a:t>frenzy</a:t>
            </a:r>
            <a:r>
              <a:rPr lang="en-AU" sz="3600">
                <a:solidFill>
                  <a:srgbClr val="003A47"/>
                </a:solidFill>
                <a:latin typeface="Century Gothic" panose="020B0502020202020204" pitchFamily="34" charset="0"/>
                <a:cs typeface="Manjari" panose="02000503000000000000" pitchFamily="2" charset="0"/>
              </a:rPr>
              <a:t> when they heard the ice cream truck music coming down the street.</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1594212" cy="1754326"/>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When the teacher announced a pizza party, there was a </a:t>
            </a:r>
            <a:r>
              <a:rPr lang="en-AU" sz="3600">
                <a:solidFill>
                  <a:srgbClr val="C00000"/>
                </a:solidFill>
                <a:latin typeface="Century Gothic" panose="020B0502020202020204" pitchFamily="34" charset="0"/>
                <a:cs typeface="Manjari" panose="02000503000000000000" pitchFamily="2" charset="0"/>
              </a:rPr>
              <a:t>frenzy</a:t>
            </a:r>
            <a:r>
              <a:rPr lang="en-AU" sz="3600">
                <a:solidFill>
                  <a:srgbClr val="003A47"/>
                </a:solidFill>
                <a:latin typeface="Century Gothic" panose="020B0502020202020204" pitchFamily="34" charset="0"/>
                <a:cs typeface="Manjari" panose="02000503000000000000" pitchFamily="2" charset="0"/>
              </a:rPr>
              <a:t> as everyone rushed to line up for a slice.</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187271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lang="en-AU" sz="1100" u="dotted">
                <a:solidFill>
                  <a:srgbClr val="FFFFFF"/>
                </a:solidFill>
                <a:latin typeface="Century Gothic" panose="020B0502020202020204" pitchFamily="34" charset="0"/>
              </a:rPr>
              <a:t>frenzy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frenzy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2050" name="Picture 2" descr="3 Top Tips for creating a Buying Frenzy | ChannelGrabber">
            <a:extLst>
              <a:ext uri="{FF2B5EF4-FFF2-40B4-BE49-F238E27FC236}">
                <a16:creationId xmlns:a16="http://schemas.microsoft.com/office/drawing/2014/main" id="{FD508225-7846-D7D2-FBD9-07DFB82CE3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62141" y="877218"/>
            <a:ext cx="3203435" cy="213628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5 effective hacks to calm yourself down when you're over-excited |  HealthShots">
            <a:extLst>
              <a:ext uri="{FF2B5EF4-FFF2-40B4-BE49-F238E27FC236}">
                <a16:creationId xmlns:a16="http://schemas.microsoft.com/office/drawing/2014/main" id="{E3CCFFE5-73EE-4C0F-CD21-52192C4C15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4085" y="3955275"/>
            <a:ext cx="3353074" cy="189862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The Monthly FRENZY: November">
            <a:extLst>
              <a:ext uri="{FF2B5EF4-FFF2-40B4-BE49-F238E27FC236}">
                <a16:creationId xmlns:a16="http://schemas.microsoft.com/office/drawing/2014/main" id="{66CC2B0A-36D9-0C98-44EC-D7F020027AF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02319" y="1034106"/>
            <a:ext cx="3373478" cy="188176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leeping Panda Images – Browse 7,884 Stock Photos, Vectors, and Video |  Adobe Stock">
            <a:extLst>
              <a:ext uri="{FF2B5EF4-FFF2-40B4-BE49-F238E27FC236}">
                <a16:creationId xmlns:a16="http://schemas.microsoft.com/office/drawing/2014/main" id="{1761E613-6C4B-F9A4-14B4-5B893CAE83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53779" y="3867545"/>
            <a:ext cx="3070557" cy="204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63179"/>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frenzy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frenzy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library was a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frenzy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everyone was so quiet and relaxed. </a:t>
            </a:r>
          </a:p>
        </p:txBody>
      </p:sp>
      <p:sp>
        <p:nvSpPr>
          <p:cNvPr id="18" name="TextBox 17"/>
          <p:cNvSpPr txBox="1"/>
          <p:nvPr/>
        </p:nvSpPr>
        <p:spPr>
          <a:xfrm>
            <a:off x="1894967" y="3553125"/>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During the game, there was a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frenzy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of cheers every time someone scored a goal.</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8" y="5190217"/>
            <a:ext cx="8078527"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garden was in a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frenzy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of growth during the spring, with flowers blooming and plants reaching for the sun.</a:t>
            </a:r>
          </a:p>
        </p:txBody>
      </p:sp>
    </p:spTree>
    <p:extLst>
      <p:ext uri="{BB962C8B-B14F-4D97-AF65-F5344CB8AC3E}">
        <p14:creationId xmlns:p14="http://schemas.microsoft.com/office/powerpoint/2010/main" val="745851664"/>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0" y="5066116"/>
            <a:ext cx="1240567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3800" b="0" i="0" u="none" strike="noStrike" kern="1200" cap="none" spc="0" normalizeH="0" baseline="0" noProof="0">
                <a:ln>
                  <a:noFill/>
                </a:ln>
                <a:solidFill>
                  <a:srgbClr val="000000"/>
                </a:solidFill>
                <a:effectLst/>
                <a:uLnTx/>
                <a:uFillTx/>
                <a:latin typeface="Arial" charset="0"/>
                <a:ea typeface="+mn-ea"/>
                <a:cs typeface="+mn-cs"/>
              </a:rPr>
              <a:t>a state of great excitement or wild behaviour </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61619" y="3178451"/>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altLang="en-US" sz="6000" err="1">
                <a:solidFill>
                  <a:srgbClr val="000000"/>
                </a:solidFill>
                <a:latin typeface="Century Gothic" panose="020B0502020202020204" pitchFamily="34" charset="0"/>
              </a:rPr>
              <a:t>fren</a:t>
            </a:r>
            <a:r>
              <a:rPr lang="en-AU" altLang="en-US" sz="6000">
                <a:solidFill>
                  <a:srgbClr val="000000"/>
                </a:solidFill>
                <a:latin typeface="Century Gothic" panose="020B0502020202020204" pitchFamily="34" charset="0"/>
              </a:rPr>
              <a:t>/</a:t>
            </a:r>
            <a:r>
              <a:rPr lang="en-AU" altLang="en-US" sz="6000" err="1">
                <a:solidFill>
                  <a:srgbClr val="000000"/>
                </a:solidFill>
                <a:latin typeface="Century Gothic" panose="020B0502020202020204" pitchFamily="34" charset="0"/>
              </a:rPr>
              <a:t>zy</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hysteria, rampage</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107810" y="2613442"/>
            <a:ext cx="419306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frenzy</a:t>
            </a:r>
          </a:p>
        </p:txBody>
      </p:sp>
      <p:sp>
        <p:nvSpPr>
          <p:cNvPr id="20" name="TextBox 19">
            <a:extLst>
              <a:ext uri="{FF2B5EF4-FFF2-40B4-BE49-F238E27FC236}">
                <a16:creationId xmlns:a16="http://schemas.microsoft.com/office/drawing/2014/main" id="{900027F7-27FB-4CFC-AE4E-FBF1293B2B20}"/>
              </a:ext>
            </a:extLst>
          </p:cNvPr>
          <p:cNvSpPr txBox="1"/>
          <p:nvPr/>
        </p:nvSpPr>
        <p:spPr>
          <a:xfrm>
            <a:off x="6437171" y="3863041"/>
            <a:ext cx="3466326"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Old French word ‘</a:t>
            </a: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frenesie</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meaning "frenzy, madness"</a:t>
            </a:r>
          </a:p>
        </p:txBody>
      </p:sp>
      <p:sp>
        <p:nvSpPr>
          <p:cNvPr id="22" name="Arrow: Down 21">
            <a:extLst>
              <a:ext uri="{FF2B5EF4-FFF2-40B4-BE49-F238E27FC236}">
                <a16:creationId xmlns:a16="http://schemas.microsoft.com/office/drawing/2014/main" id="{531FABFC-A656-463A-AF65-77DB05CD893E}"/>
              </a:ext>
            </a:extLst>
          </p:cNvPr>
          <p:cNvSpPr/>
          <p:nvPr/>
        </p:nvSpPr>
        <p:spPr>
          <a:xfrm>
            <a:off x="7962818" y="347832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frenzy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D3BC00D6-0140-FA59-2C86-D6B8236A7C2B}"/>
              </a:ext>
            </a:extLst>
          </p:cNvPr>
          <p:cNvPicPr>
            <a:picLocks noChangeAspect="1"/>
          </p:cNvPicPr>
          <p:nvPr/>
        </p:nvPicPr>
        <p:blipFill>
          <a:blip r:embed="rId5"/>
          <a:stretch>
            <a:fillRect/>
          </a:stretch>
        </p:blipFill>
        <p:spPr>
          <a:xfrm>
            <a:off x="440046" y="1151065"/>
            <a:ext cx="4423560" cy="2091411"/>
          </a:xfrm>
          <a:prstGeom prst="rect">
            <a:avLst/>
          </a:prstGeom>
        </p:spPr>
      </p:pic>
    </p:spTree>
    <p:extLst>
      <p:ext uri="{BB962C8B-B14F-4D97-AF65-F5344CB8AC3E}">
        <p14:creationId xmlns:p14="http://schemas.microsoft.com/office/powerpoint/2010/main" val="2526370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2592698"/>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 would watch him.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 would retrieve them.</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 thought he was silly.</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told him off.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When Storm Boy would throw things...</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err="1">
                <a:ln>
                  <a:noFill/>
                </a:ln>
                <a:solidFill>
                  <a:srgbClr val="000000"/>
                </a:solidFill>
                <a:effectLst/>
                <a:uLnTx/>
                <a:uFillTx/>
                <a:latin typeface="Century Gothic" panose="020B0502020202020204" pitchFamily="34" charset="0"/>
                <a:ea typeface="+mn-ea"/>
                <a:cs typeface="+mn-cs"/>
              </a:rPr>
              <a:t>Whe</a:t>
            </a:r>
            <a:r>
              <a:rPr lang="en-AU" sz="2400" b="1" kern="0">
                <a:solidFill>
                  <a:srgbClr val="000000"/>
                </a:solidFill>
                <a:latin typeface="Century Gothic" panose="020B0502020202020204" pitchFamily="34" charset="0"/>
              </a:rPr>
              <a:t>n Storm Boy would throw things, Mr Percival would retrieve them.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233061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93150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make lots of money.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charge people to come and watch Mr Percival play with Storm Boy.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take photos of Mr Percival.</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teach Mr Percival to carry out a fishing line.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Hide-Away had a great idea to...</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Hide-Away had a great idea to teach Mr Percival to carry out a fishing line.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88643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061867" y="175717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wanted fish and pats on the neck as a reward.</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was scared if he upset Hide-Away he would have to leave.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wanted to impress Fingerbone Bill.</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didn’t want to get into trouble.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197204" y="964601"/>
            <a:ext cx="9106293"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Mr Percival kept trying to carry out the fishing line because...</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Mr Percival kept trying to carry out the fishing line because he wanted fish and pats on the neck as a reward.</a:t>
            </a:r>
          </a:p>
        </p:txBody>
      </p:sp>
    </p:spTree>
    <p:extLst>
      <p:ext uri="{BB962C8B-B14F-4D97-AF65-F5344CB8AC3E}">
        <p14:creationId xmlns:p14="http://schemas.microsoft.com/office/powerpoint/2010/main" val="967868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492706" y="2396672"/>
            <a:ext cx="8726708" cy="3785611"/>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Mr Percival followed Storm Boy everywhere</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 swallowed the ball.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Ponder and Mr Proud came</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back</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 carried out the fishing line on his first try.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and Hide-Away rewarded Mr Percival by patting him on the neck and giving him fish.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9408352" y="236015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10389403" y="3846706"/>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10402809" y="4538128"/>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9408352" y="5322330"/>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733562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838200" y="2330901"/>
            <a:ext cx="7765973" cy="2479048"/>
          </a:xfrm>
        </p:spPr>
        <p:txBody>
          <a:bodyPr>
            <a:noAutofit/>
          </a:bodyPr>
          <a:lstStyle/>
          <a:p>
            <a:pPr>
              <a:lnSpc>
                <a:spcPct val="150000"/>
              </a:lnSpc>
            </a:pPr>
            <a:r>
              <a:rPr lang="en-AU" sz="3300" b="0">
                <a:latin typeface="Century Gothic" panose="020B0502020202020204" pitchFamily="34" charset="0"/>
              </a:rPr>
              <a:t>I can identify some of the language choices, that have been used by the author, to set the scene of the storm.</a:t>
            </a:r>
          </a:p>
        </p:txBody>
      </p:sp>
      <p:sp>
        <p:nvSpPr>
          <p:cNvPr id="4" name="TextBox 3">
            <a:extLst>
              <a:ext uri="{FF2B5EF4-FFF2-40B4-BE49-F238E27FC236}">
                <a16:creationId xmlns:a16="http://schemas.microsoft.com/office/drawing/2014/main" id="{E9342397-3B47-E3D0-7423-A994D8850286}"/>
              </a:ext>
            </a:extLst>
          </p:cNvPr>
          <p:cNvSpPr txBox="1"/>
          <p:nvPr/>
        </p:nvSpPr>
        <p:spPr>
          <a:xfrm>
            <a:off x="838200" y="5149796"/>
            <a:ext cx="9705393" cy="1245854"/>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part of Chapter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54: ‘As time went by people began to talk about Storm Boy and Mr Percival.’</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 page 57: ‘He shook his head. ‘Poor fellows!’’</a:t>
            </a:r>
          </a:p>
        </p:txBody>
      </p:sp>
    </p:spTree>
    <p:extLst>
      <p:ext uri="{BB962C8B-B14F-4D97-AF65-F5344CB8AC3E}">
        <p14:creationId xmlns:p14="http://schemas.microsoft.com/office/powerpoint/2010/main" val="1140214248"/>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54</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85691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game inspectors</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people who check that other people are following the rules regarding hunting of animals</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‘Picnickers and game inspectors and passing fishermen saw them and began to spread the story.’ What does this mean?</a:t>
            </a:r>
            <a:r>
              <a:rPr kumimoji="0" lang="en-AU" sz="1200" b="0" i="0" u="none" strike="noStrike" kern="1200" cap="none" spc="0" normalizeH="0" baseline="0" noProof="0">
                <a:ln>
                  <a:noFill/>
                </a:ln>
                <a:solidFill>
                  <a:srgbClr val="FFFFFF"/>
                </a:solidFill>
                <a:effectLst/>
                <a:highlight>
                  <a:srgbClr val="FFFF00"/>
                </a:highlight>
                <a:uLnTx/>
                <a:uFillTx/>
                <a:latin typeface="Century Gothic" panose="020B0502020202020204" pitchFamily="34" charset="0"/>
                <a:ea typeface="+mn-ea"/>
                <a:cs typeface="+mn-cs"/>
              </a:rPr>
              <a:t>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86510"/>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means that 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65574"/>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means that </a:t>
            </a:r>
            <a:r>
              <a:rPr kumimoji="0" lang="en-AU" sz="14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th</a:t>
            </a:r>
            <a:r>
              <a:rPr lang="en-AU" sz="1400" b="1">
                <a:solidFill>
                  <a:srgbClr val="000000"/>
                </a:solidFill>
                <a:latin typeface="Century Gothic" panose="020B0502020202020204" pitchFamily="34" charset="0"/>
              </a:rPr>
              <a:t>e picnickers, game inspectors and passing fishermen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told other people about Mr Percival therefore more and more people knew about him.</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643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50695"/>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 name="Title 1">
            <a:extLst>
              <a:ext uri="{FF2B5EF4-FFF2-40B4-BE49-F238E27FC236}">
                <a16:creationId xmlns:a16="http://schemas.microsoft.com/office/drawing/2014/main" id="{1BCE8B98-B941-4ADA-93CC-112E761C503F}"/>
              </a:ext>
            </a:extLst>
          </p:cNvPr>
          <p:cNvSpPr txBox="1">
            <a:spLocks/>
          </p:cNvSpPr>
          <p:nvPr/>
        </p:nvSpPr>
        <p:spPr>
          <a:xfrm>
            <a:off x="850060" y="862419"/>
            <a:ext cx="5314225" cy="421839"/>
          </a:xfrm>
          <a:prstGeom prst="rect">
            <a:avLst/>
          </a:prstGeom>
        </p:spPr>
        <p:txBody>
          <a:bodyPr vert="horz" lIns="91440" tIns="45720" rIns="91440" bIns="45720" rtlCol="0" anchor="t" anchorCtr="0">
            <a:normAutofit fontScale="92500" lnSpcReduction="10000"/>
          </a:bodyPr>
          <a:lstStyle>
            <a:lvl1pPr algn="l" defTabSz="914400" rtl="0" eaLnBrk="1" latinLnBrk="0" hangingPunct="1">
              <a:lnSpc>
                <a:spcPct val="90000"/>
              </a:lnSpc>
              <a:spcBef>
                <a:spcPct val="0"/>
              </a:spcBef>
              <a:buNone/>
              <a:defRPr sz="60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AU" sz="2800" b="1" i="0" u="sng" strike="noStrike" kern="1200" cap="none" spc="0" normalizeH="0" baseline="0" noProof="0">
                <a:ln>
                  <a:noFill/>
                </a:ln>
                <a:solidFill>
                  <a:srgbClr val="000000"/>
                </a:solidFill>
                <a:effectLst/>
                <a:uLnTx/>
                <a:uFillTx/>
                <a:latin typeface="Segoe UI Symbol" panose="020B0502040204020203" pitchFamily="34" charset="0"/>
                <a:ea typeface="+mj-ea"/>
                <a:cs typeface="+mj-cs"/>
              </a:rPr>
              <a:t>YOUR BIG QUESTION</a:t>
            </a:r>
          </a:p>
        </p:txBody>
      </p:sp>
      <p:sp>
        <p:nvSpPr>
          <p:cNvPr id="11" name="TextBox 10">
            <a:extLst>
              <a:ext uri="{FF2B5EF4-FFF2-40B4-BE49-F238E27FC236}">
                <a16:creationId xmlns:a16="http://schemas.microsoft.com/office/drawing/2014/main" id="{3198CD33-F1D2-4F62-B7B0-BD9D0337B298}"/>
              </a:ext>
            </a:extLst>
          </p:cNvPr>
          <p:cNvSpPr txBox="1"/>
          <p:nvPr/>
        </p:nvSpPr>
        <p:spPr>
          <a:xfrm>
            <a:off x="1365281" y="50695"/>
            <a:ext cx="5101508" cy="540276"/>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
                <a:srgbClr val="FFFFFF"/>
              </a:buClr>
              <a:buSzPts val="2400"/>
              <a:buFont typeface="Quattrocento Sans"/>
              <a:buNone/>
              <a:tabLst/>
              <a:defRPr/>
            </a:pPr>
            <a:r>
              <a:rPr kumimoji="0" lang="en-AU" sz="3200" b="1"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Where is Storm Boy set?</a:t>
            </a:r>
          </a:p>
        </p:txBody>
      </p:sp>
      <p:cxnSp>
        <p:nvCxnSpPr>
          <p:cNvPr id="30" name="Straight Arrow Connector 29">
            <a:extLst>
              <a:ext uri="{FF2B5EF4-FFF2-40B4-BE49-F238E27FC236}">
                <a16:creationId xmlns:a16="http://schemas.microsoft.com/office/drawing/2014/main" id="{005C8938-2C57-4178-82C4-A085F88732BA}"/>
              </a:ext>
            </a:extLst>
          </p:cNvPr>
          <p:cNvCxnSpPr>
            <a:cxnSpLocks/>
          </p:cNvCxnSpPr>
          <p:nvPr/>
        </p:nvCxnSpPr>
        <p:spPr>
          <a:xfrm>
            <a:off x="5509240" y="5059566"/>
            <a:ext cx="1113733" cy="51338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201A71A4-4FBA-42E9-B81A-0C4313A0418A}"/>
              </a:ext>
            </a:extLst>
          </p:cNvPr>
          <p:cNvSpPr txBox="1"/>
          <p:nvPr/>
        </p:nvSpPr>
        <p:spPr>
          <a:xfrm>
            <a:off x="177716" y="1016101"/>
            <a:ext cx="5984963" cy="369332"/>
          </a:xfrm>
          <a:prstGeom prst="rect">
            <a:avLst/>
          </a:prstGeom>
          <a:solidFill>
            <a:schemeClr val="accent2">
              <a:lumMod val="20000"/>
              <a:lumOff val="80000"/>
            </a:schemeClr>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Concluding statements in paragraphs</a:t>
            </a:r>
          </a:p>
        </p:txBody>
      </p:sp>
      <p:sp>
        <p:nvSpPr>
          <p:cNvPr id="34" name="TextBox 33">
            <a:extLst>
              <a:ext uri="{FF2B5EF4-FFF2-40B4-BE49-F238E27FC236}">
                <a16:creationId xmlns:a16="http://schemas.microsoft.com/office/drawing/2014/main" id="{BA30A199-69DE-421B-B0E4-15B3D984B5B4}"/>
              </a:ext>
            </a:extLst>
          </p:cNvPr>
          <p:cNvSpPr txBox="1"/>
          <p:nvPr/>
        </p:nvSpPr>
        <p:spPr>
          <a:xfrm>
            <a:off x="205738" y="1841862"/>
            <a:ext cx="6096000" cy="1754326"/>
          </a:xfrm>
          <a:prstGeom prst="rect">
            <a:avLst/>
          </a:prstGeom>
          <a:solidFill>
            <a:schemeClr val="accent6">
              <a:lumMod val="20000"/>
              <a:lumOff val="80000"/>
            </a:schemeClr>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Look at your topic sentence and supporting details, as well as the kind of topic sentence you have used.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Select a different sentence type for your concluding sentence. Command, question, exclamation and statement.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Select your sentence type based on the kind of information that you will be writing about.</a:t>
            </a:r>
          </a:p>
        </p:txBody>
      </p:sp>
      <p:pic>
        <p:nvPicPr>
          <p:cNvPr id="35" name="Picture 4">
            <a:extLst>
              <a:ext uri="{FF2B5EF4-FFF2-40B4-BE49-F238E27FC236}">
                <a16:creationId xmlns:a16="http://schemas.microsoft.com/office/drawing/2014/main" id="{0DCC6F86-5E68-4C0B-85DF-490E3A43549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288" t="-3066"/>
          <a:stretch/>
        </p:blipFill>
        <p:spPr bwMode="auto">
          <a:xfrm>
            <a:off x="186891" y="1455065"/>
            <a:ext cx="663169" cy="317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TextBox 35">
            <a:extLst>
              <a:ext uri="{FF2B5EF4-FFF2-40B4-BE49-F238E27FC236}">
                <a16:creationId xmlns:a16="http://schemas.microsoft.com/office/drawing/2014/main" id="{D100F97A-7AE8-40A7-8143-DDD558F1AA05}"/>
              </a:ext>
            </a:extLst>
          </p:cNvPr>
          <p:cNvSpPr txBox="1"/>
          <p:nvPr/>
        </p:nvSpPr>
        <p:spPr>
          <a:xfrm>
            <a:off x="319413" y="4481508"/>
            <a:ext cx="4973714" cy="506292"/>
          </a:xfrm>
          <a:prstGeom prst="rect">
            <a:avLst/>
          </a:prstGeom>
          <a:solidFill>
            <a:schemeClr val="accent4">
              <a:lumMod val="40000"/>
              <a:lumOff val="60000"/>
            </a:schemeClr>
          </a:solid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alibri" panose="020F0502020204030204"/>
                <a:ea typeface="+mn-ea"/>
                <a:cs typeface="+mn-cs"/>
              </a:rPr>
              <a:t>Coorong National</a:t>
            </a:r>
            <a:r>
              <a:rPr kumimoji="0" lang="en-AU" sz="2000" b="0" i="0" u="none" strike="noStrike" kern="1200" cap="none" spc="0" normalizeH="0" noProof="0">
                <a:ln>
                  <a:noFill/>
                </a:ln>
                <a:solidFill>
                  <a:prstClr val="black"/>
                </a:solidFill>
                <a:effectLst/>
                <a:uLnTx/>
                <a:uFillTx/>
                <a:latin typeface="Calibri" panose="020F0502020204030204"/>
                <a:ea typeface="+mn-ea"/>
                <a:cs typeface="+mn-cs"/>
              </a:rPr>
              <a:t> Park is an interesting place!</a:t>
            </a:r>
            <a:endParaRPr kumimoji="0" lang="en-AU" sz="20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7209E097-7C03-FF1C-573A-039998EB316D}"/>
              </a:ext>
            </a:extLst>
          </p:cNvPr>
          <p:cNvPicPr>
            <a:picLocks noChangeAspect="1"/>
          </p:cNvPicPr>
          <p:nvPr/>
        </p:nvPicPr>
        <p:blipFill>
          <a:blip r:embed="rId4"/>
          <a:stretch>
            <a:fillRect/>
          </a:stretch>
        </p:blipFill>
        <p:spPr>
          <a:xfrm>
            <a:off x="6622974" y="0"/>
            <a:ext cx="5501472" cy="6858000"/>
          </a:xfrm>
          <a:prstGeom prst="rect">
            <a:avLst/>
          </a:prstGeom>
        </p:spPr>
      </p:pic>
      <p:sp>
        <p:nvSpPr>
          <p:cNvPr id="4" name="TextBox 3">
            <a:extLst>
              <a:ext uri="{FF2B5EF4-FFF2-40B4-BE49-F238E27FC236}">
                <a16:creationId xmlns:a16="http://schemas.microsoft.com/office/drawing/2014/main" id="{D0DC669E-3D9B-CEB1-0804-F675C0AB1159}"/>
              </a:ext>
            </a:extLst>
          </p:cNvPr>
          <p:cNvSpPr txBox="1"/>
          <p:nvPr/>
        </p:nvSpPr>
        <p:spPr>
          <a:xfrm>
            <a:off x="7081662" y="523540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Coorong National Park is an interesting place!</a:t>
            </a:r>
          </a:p>
        </p:txBody>
      </p:sp>
    </p:spTree>
    <p:extLst>
      <p:ext uri="{BB962C8B-B14F-4D97-AF65-F5344CB8AC3E}">
        <p14:creationId xmlns:p14="http://schemas.microsoft.com/office/powerpoint/2010/main" val="185212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4" grpId="0"/>
    </p:bld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55</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551946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shrieking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making a high-pitched piercing cry or sound.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raging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continuing with great force and intensity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howling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producing a long cry or wailing sound</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a:solidFill>
                  <a:srgbClr val="000000"/>
                </a:solidFill>
                <a:latin typeface="Century Gothic" panose="020B0502020202020204" pitchFamily="34" charset="0"/>
                <a:ea typeface="Segoe UI Symbol" panose="020B0502040204020203" pitchFamily="34" charset="0"/>
                <a:cs typeface="Times" charset="0"/>
              </a:rPr>
              <a:t>railway embankment </a:t>
            </a:r>
            <a:r>
              <a:rPr lang="en-GB">
                <a:solidFill>
                  <a:srgbClr val="000000"/>
                </a:solidFill>
                <a:latin typeface="Century Gothic" panose="020B0502020202020204" pitchFamily="34" charset="0"/>
                <a:ea typeface="Segoe UI Symbol" panose="020B0502040204020203" pitchFamily="34" charset="0"/>
                <a:cs typeface="Times" charset="0"/>
              </a:rPr>
              <a:t>(noun) </a:t>
            </a:r>
            <a:r>
              <a:rPr lang="en-AU">
                <a:solidFill>
                  <a:srgbClr val="000000"/>
                </a:solidFill>
                <a:latin typeface="Century Gothic" panose="020B0502020202020204" pitchFamily="34" charset="0"/>
                <a:ea typeface="Segoe UI Symbol" panose="020B0502040204020203" pitchFamily="34" charset="0"/>
                <a:cs typeface="Times" charset="0"/>
              </a:rPr>
              <a:t>a thick wall of earth that is built to carry a road or railway over an area of low ground, </a:t>
            </a:r>
            <a:endParaRPr lang="en-GB">
              <a:solidFill>
                <a:srgbClr val="000000"/>
              </a:solidFill>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flattened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make or become flatter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lashed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strike or beat with a whip or stick.</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a:t>
            </a:r>
            <a:r>
              <a:rPr lang="en-AU" sz="1200">
                <a:solidFill>
                  <a:srgbClr val="FFFFFF"/>
                </a:solidFill>
                <a:latin typeface="Century Gothic" panose="020B0502020202020204" pitchFamily="34" charset="0"/>
              </a:rPr>
              <a:t>‘In July , the winds lost their senses’ What does this mean? Why do you think the author chosen this language? </a:t>
            </a:r>
            <a:endParaRPr kumimoji="0" lang="en-AU" sz="1200" b="0" i="0" u="none" strike="noStrike" kern="1200" cap="none" spc="0" normalizeH="0" baseline="0" noProof="0">
              <a:ln>
                <a:noFill/>
              </a:ln>
              <a:solidFill>
                <a:srgbClr val="FFFFFF"/>
              </a:solidFill>
              <a:effectLst/>
              <a:highlight>
                <a:srgbClr val="FFFF00"/>
              </a:highligh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28835"/>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winds lost their senses’ means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I think the author chose this language</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because _________.</a:t>
            </a: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285749"/>
            <a:ext cx="1979364" cy="25085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winds lost their senses’ means </a:t>
            </a:r>
            <a:r>
              <a:rPr lang="en-AU" sz="1400" b="1">
                <a:solidFill>
                  <a:srgbClr val="000000"/>
                </a:solidFill>
                <a:latin typeface="Century Gothic" panose="020B0502020202020204" pitchFamily="34" charset="0"/>
              </a:rPr>
              <a:t>that the winds were completely out of control</a:t>
            </a:r>
            <a:r>
              <a:rPr lang="en-AU" sz="1400">
                <a:solidFill>
                  <a:srgbClr val="000000"/>
                </a:solidFill>
                <a:latin typeface="Century Gothic" panose="020B0502020202020204" pitchFamily="34" charset="0"/>
              </a:rPr>
              <a:t> . I think the author chose this language because </a:t>
            </a:r>
            <a:r>
              <a:rPr lang="en-AU" sz="1400" b="1">
                <a:solidFill>
                  <a:srgbClr val="000000"/>
                </a:solidFill>
                <a:latin typeface="Century Gothic" panose="020B0502020202020204" pitchFamily="34" charset="0"/>
              </a:rPr>
              <a:t>it makes the storm sound unpredictable, which makes it even more scary.  </a:t>
            </a:r>
          </a:p>
        </p:txBody>
      </p:sp>
      <p:sp>
        <p:nvSpPr>
          <p:cNvPr id="7" name="TextBox 6">
            <a:extLst>
              <a:ext uri="{FF2B5EF4-FFF2-40B4-BE49-F238E27FC236}">
                <a16:creationId xmlns:a16="http://schemas.microsoft.com/office/drawing/2014/main" id="{686B5D58-E028-6917-66A5-96A996A607B2}"/>
              </a:ext>
            </a:extLst>
          </p:cNvPr>
          <p:cNvSpPr txBox="1"/>
          <p:nvPr/>
        </p:nvSpPr>
        <p:spPr>
          <a:xfrm>
            <a:off x="4604155" y="6325309"/>
            <a:ext cx="1778552"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Boobyalla bush</a:t>
            </a:r>
          </a:p>
        </p:txBody>
      </p:sp>
      <p:pic>
        <p:nvPicPr>
          <p:cNvPr id="1026" name="Picture 2" descr="Myoporum insulare - Growing Native Plants">
            <a:extLst>
              <a:ext uri="{FF2B5EF4-FFF2-40B4-BE49-F238E27FC236}">
                <a16:creationId xmlns:a16="http://schemas.microsoft.com/office/drawing/2014/main" id="{6390D361-EDAF-4632-E818-E33E62E5C5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07209" y="3827604"/>
            <a:ext cx="2372444" cy="2372444"/>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83B1762D-F5B6-B16A-D8E3-15ABF0297F03}"/>
              </a:ext>
            </a:extLst>
          </p:cNvPr>
          <p:cNvSpPr txBox="1">
            <a:spLocks/>
          </p:cNvSpPr>
          <p:nvPr/>
        </p:nvSpPr>
        <p:spPr>
          <a:xfrm>
            <a:off x="5607933" y="522696"/>
            <a:ext cx="3864776"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a:t>
            </a:r>
            <a:r>
              <a:rPr lang="en-AU" sz="1200">
                <a:solidFill>
                  <a:srgbClr val="FFFFFF"/>
                </a:solidFill>
                <a:latin typeface="Century Gothic" panose="020B0502020202020204" pitchFamily="34" charset="0"/>
              </a:rPr>
              <a:t>Shrieking and raging out of the south, the Antarctic winds seemed to have lost themselves and come up howling in a frenzy to find the way.’ Why do you think the author has described the winds in this way?</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8" name="Picture Placeholder 12">
            <a:extLst>
              <a:ext uri="{FF2B5EF4-FFF2-40B4-BE49-F238E27FC236}">
                <a16:creationId xmlns:a16="http://schemas.microsoft.com/office/drawing/2014/main" id="{442A4F8B-45B1-CA2A-9902-3944CD90178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5029409" y="458757"/>
            <a:ext cx="468000" cy="468000"/>
          </a:xfrm>
          <a:prstGeom prst="rect">
            <a:avLst/>
          </a:prstGeom>
        </p:spPr>
      </p:pic>
      <p:sp>
        <p:nvSpPr>
          <p:cNvPr id="9" name="Text Placeholder 1">
            <a:extLst>
              <a:ext uri="{FF2B5EF4-FFF2-40B4-BE49-F238E27FC236}">
                <a16:creationId xmlns:a16="http://schemas.microsoft.com/office/drawing/2014/main" id="{18DC8B17-9C38-544C-809F-AF3DF7EAA760}"/>
              </a:ext>
            </a:extLst>
          </p:cNvPr>
          <p:cNvSpPr txBox="1">
            <a:spLocks/>
          </p:cNvSpPr>
          <p:nvPr/>
        </p:nvSpPr>
        <p:spPr>
          <a:xfrm>
            <a:off x="5607932" y="1653143"/>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has described the winds in this way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______.</a:t>
            </a:r>
          </a:p>
        </p:txBody>
      </p:sp>
      <p:pic>
        <p:nvPicPr>
          <p:cNvPr id="10" name="Picture 9" descr="Logo, icon&#10;&#10;Description automatically generated">
            <a:extLst>
              <a:ext uri="{FF2B5EF4-FFF2-40B4-BE49-F238E27FC236}">
                <a16:creationId xmlns:a16="http://schemas.microsoft.com/office/drawing/2014/main" id="{E2C16E7D-3DD1-5FCC-904F-3106C5CD6AD2}"/>
              </a:ext>
            </a:extLst>
          </p:cNvPr>
          <p:cNvPicPr>
            <a:picLocks noChangeAspect="1"/>
          </p:cNvPicPr>
          <p:nvPr/>
        </p:nvPicPr>
        <p:blipFill>
          <a:blip r:embed="rId5"/>
          <a:stretch>
            <a:fillRect/>
          </a:stretch>
        </p:blipFill>
        <p:spPr>
          <a:xfrm>
            <a:off x="5005338" y="2263273"/>
            <a:ext cx="468000" cy="468000"/>
          </a:xfrm>
          <a:prstGeom prst="rect">
            <a:avLst/>
          </a:prstGeom>
        </p:spPr>
      </p:pic>
      <p:sp>
        <p:nvSpPr>
          <p:cNvPr id="11" name="Text Placeholder 1">
            <a:extLst>
              <a:ext uri="{FF2B5EF4-FFF2-40B4-BE49-F238E27FC236}">
                <a16:creationId xmlns:a16="http://schemas.microsoft.com/office/drawing/2014/main" id="{E9D09897-D711-7849-CFD8-BC0BBADBC8BE}"/>
              </a:ext>
            </a:extLst>
          </p:cNvPr>
          <p:cNvSpPr txBox="1">
            <a:spLocks/>
          </p:cNvSpPr>
          <p:nvPr/>
        </p:nvSpPr>
        <p:spPr>
          <a:xfrm>
            <a:off x="5607931" y="2330253"/>
            <a:ext cx="3864775"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has described the winds in this way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they sound like they are crazy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and uncontrolled. This makes the storm severe.</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2" name="Text Placeholder 1">
            <a:extLst>
              <a:ext uri="{FF2B5EF4-FFF2-40B4-BE49-F238E27FC236}">
                <a16:creationId xmlns:a16="http://schemas.microsoft.com/office/drawing/2014/main" id="{2A741BAA-E219-F876-D727-5E940CDE66E9}"/>
              </a:ext>
            </a:extLst>
          </p:cNvPr>
          <p:cNvSpPr txBox="1">
            <a:spLocks/>
          </p:cNvSpPr>
          <p:nvPr/>
        </p:nvSpPr>
        <p:spPr>
          <a:xfrm>
            <a:off x="7493342" y="3429000"/>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14" name="Text Placeholder 1">
            <a:extLst>
              <a:ext uri="{FF2B5EF4-FFF2-40B4-BE49-F238E27FC236}">
                <a16:creationId xmlns:a16="http://schemas.microsoft.com/office/drawing/2014/main" id="{EE04BA69-784F-7D67-4D92-5C5F093DD236}"/>
              </a:ext>
            </a:extLst>
          </p:cNvPr>
          <p:cNvSpPr txBox="1">
            <a:spLocks/>
          </p:cNvSpPr>
          <p:nvPr/>
        </p:nvSpPr>
        <p:spPr>
          <a:xfrm>
            <a:off x="10212636" y="5875639"/>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3835269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11" grpId="0" animBg="1"/>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8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56 &amp; 57</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9292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battened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secure or fasten something</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tugboat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t>
            </a:r>
            <a:r>
              <a:rPr lang="en-GB">
                <a:solidFill>
                  <a:srgbClr val="000000"/>
                </a:solidFill>
                <a:latin typeface="Century Gothic" panose="020B0502020202020204" pitchFamily="34" charset="0"/>
                <a:ea typeface="Segoe UI Symbol" panose="020B0502040204020203" pitchFamily="34" charset="0"/>
                <a:cs typeface="Times" charset="0"/>
              </a:rPr>
              <a:t>a small boat used for towing larger boats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aground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a:t>
            </a:r>
            <a:r>
              <a:rPr lang="en-AU">
                <a:solidFill>
                  <a:srgbClr val="000000"/>
                </a:solidFill>
                <a:latin typeface="Century Gothic" panose="020B0502020202020204" pitchFamily="34" charset="0"/>
                <a:ea typeface="Segoe UI Symbol" panose="020B0502040204020203" pitchFamily="34" charset="0"/>
                <a:cs typeface="Times" charset="0"/>
              </a:rPr>
              <a:t>a ship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lying on or touching the ground under shallow water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bellowed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shout something with a deep loud roar</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At daybreak, “the world in front was just a white roar”. What do you think this line is referring to and why?</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614182"/>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this line is referring to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I think this because 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678670"/>
            <a:ext cx="1979364" cy="25085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this line is referring to </a:t>
            </a:r>
            <a:r>
              <a:rPr lang="en-AU" sz="1400" b="1">
                <a:solidFill>
                  <a:srgbClr val="000000"/>
                </a:solidFill>
                <a:latin typeface="Century Gothic" panose="020B0502020202020204" pitchFamily="34" charset="0"/>
              </a:rPr>
              <a:t>the sea in front of them</a:t>
            </a:r>
            <a:r>
              <a:rPr lang="en-AU" sz="1400">
                <a:solidFill>
                  <a:srgbClr val="000000"/>
                </a:solidFill>
                <a:latin typeface="Century Gothic" panose="020B0502020202020204" pitchFamily="34" charset="0"/>
              </a:rPr>
              <a:t>. I think this because </a:t>
            </a:r>
            <a:r>
              <a:rPr lang="en-AU" sz="1400" b="1">
                <a:solidFill>
                  <a:srgbClr val="000000"/>
                </a:solidFill>
                <a:latin typeface="Century Gothic" panose="020B0502020202020204" pitchFamily="34" charset="0"/>
              </a:rPr>
              <a:t>the waves are crashing in the storm and creating lots of foam and mist so everything looks white and the sound of the waves is like a roar. </a:t>
            </a: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‘The humpy shivered and shook’. This is an example of personification. Why do you think the author chose to describe the humpy in this way?</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8" y="1338971"/>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chose to describe the humpy like this because ___________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764884"/>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20" y="1998884"/>
            <a:ext cx="3864775"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chose to describe the humpy like this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adds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more detail. It makes the humpy sound like a human character, and this makes the reader more worried that it may get destroyed.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5243818"/>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2" name="Text Placeholder 1">
            <a:extLst>
              <a:ext uri="{FF2B5EF4-FFF2-40B4-BE49-F238E27FC236}">
                <a16:creationId xmlns:a16="http://schemas.microsoft.com/office/drawing/2014/main" id="{A4718728-8786-B8C5-CB40-70D73AB90303}"/>
              </a:ext>
            </a:extLst>
          </p:cNvPr>
          <p:cNvSpPr txBox="1">
            <a:spLocks/>
          </p:cNvSpPr>
          <p:nvPr/>
        </p:nvSpPr>
        <p:spPr>
          <a:xfrm>
            <a:off x="5521818" y="3511607"/>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3110223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some of the language choices, that have been used by the author, to set the scene of the storm?</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CB1EB989-533D-4CE4-93FD-59C84646A2D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1070115"/>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203433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Complete the sentence expansion activities on the following 3 slides to describe the storm. Try to use some figurative language (e.g. simile, personification, alliteration, onomatopoeia etc.) if you can!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682116747"/>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1" i="0" u="none" strike="noStrike" kern="0" cap="none" spc="0" normalizeH="0" baseline="0" noProof="0">
                <a:ln>
                  <a:noFill/>
                </a:ln>
                <a:solidFill>
                  <a:srgbClr val="FFFFFF"/>
                </a:solidFill>
                <a:effectLst/>
                <a:uLnTx/>
                <a:uFillTx/>
                <a:latin typeface="Comic Sans MS"/>
                <a:ea typeface="Comic Sans MS"/>
                <a:cs typeface="Comic Sans MS"/>
                <a:sym typeface="Comic Sans MS"/>
              </a:rPr>
              <a:t>Sentence expansion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54" name="Google Shape;354;p14"/>
          <p:cNvCxnSpPr/>
          <p:nvPr/>
        </p:nvCxnSpPr>
        <p:spPr>
          <a:xfrm>
            <a:off x="390617" y="6255869"/>
            <a:ext cx="11150354" cy="0"/>
          </a:xfrm>
          <a:prstGeom prst="straightConnector1">
            <a:avLst/>
          </a:prstGeom>
          <a:noFill/>
          <a:ln w="28575" cap="flat" cmpd="sng">
            <a:solidFill>
              <a:schemeClr val="dk1"/>
            </a:solidFill>
            <a:prstDash val="solid"/>
            <a:miter lim="800000"/>
            <a:headEnd type="none" w="sm" len="sm"/>
            <a:tailEnd type="none" w="sm" len="sm"/>
          </a:ln>
        </p:spPr>
      </p:cxnSp>
      <p:cxnSp>
        <p:nvCxnSpPr>
          <p:cNvPr id="355" name="Google Shape;355;p14"/>
          <p:cNvCxnSpPr/>
          <p:nvPr/>
        </p:nvCxnSpPr>
        <p:spPr>
          <a:xfrm>
            <a:off x="390617" y="6649571"/>
            <a:ext cx="11150354" cy="0"/>
          </a:xfrm>
          <a:prstGeom prst="straightConnector1">
            <a:avLst/>
          </a:prstGeom>
          <a:noFill/>
          <a:ln w="28575" cap="flat" cmpd="sng">
            <a:solidFill>
              <a:schemeClr val="dk1"/>
            </a:solidFill>
            <a:prstDash val="solid"/>
            <a:miter lim="800000"/>
            <a:headEnd type="none" w="sm" len="sm"/>
            <a:tailEnd type="none" w="sm" len="sm"/>
          </a:ln>
        </p:spPr>
      </p:cxnSp>
      <p:sp>
        <p:nvSpPr>
          <p:cNvPr id="356" name="Google Shape;356;p14"/>
          <p:cNvSpPr txBox="1"/>
          <p:nvPr/>
        </p:nvSpPr>
        <p:spPr>
          <a:xfrm>
            <a:off x="86512" y="2366915"/>
            <a:ext cx="567156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3600" b="0" i="0" u="none" strike="noStrike" kern="0" cap="none" spc="0" normalizeH="0" baseline="0" noProof="0">
                <a:ln>
                  <a:noFill/>
                </a:ln>
                <a:solidFill>
                  <a:srgbClr val="ED7D31"/>
                </a:solidFill>
                <a:effectLst/>
                <a:uLnTx/>
                <a:uFillTx/>
                <a:latin typeface="Comic Sans MS"/>
                <a:ea typeface="Comic Sans MS"/>
                <a:cs typeface="Comic Sans MS"/>
                <a:sym typeface="Comic Sans MS"/>
              </a:rPr>
              <a:t>The wind</a:t>
            </a:r>
            <a:r>
              <a:rPr kumimoji="0" lang="en-AU" sz="3600" b="0" i="0" u="none" strike="noStrike" kern="0" cap="none" spc="0" normalizeH="0" baseline="0" noProof="0">
                <a:ln>
                  <a:noFill/>
                </a:ln>
                <a:solidFill>
                  <a:srgbClr val="2F5496"/>
                </a:solidFill>
                <a:effectLst/>
                <a:uLnTx/>
                <a:uFillTx/>
                <a:latin typeface="Comic Sans MS"/>
                <a:ea typeface="Comic Sans MS"/>
                <a:cs typeface="Comic Sans MS"/>
                <a:sym typeface="Comic Sans MS"/>
              </a:rPr>
              <a:t> </a:t>
            </a:r>
            <a:r>
              <a:rPr kumimoji="0" lang="en-AU" sz="3600" b="0" i="0" u="none" strike="noStrike" kern="0" cap="none" spc="0" normalizeH="0" baseline="0" noProof="0">
                <a:ln>
                  <a:noFill/>
                </a:ln>
                <a:solidFill>
                  <a:srgbClr val="00B050"/>
                </a:solidFill>
                <a:effectLst/>
                <a:uLnTx/>
                <a:uFillTx/>
                <a:latin typeface="Comic Sans MS"/>
                <a:ea typeface="Comic Sans MS"/>
                <a:cs typeface="Comic Sans MS"/>
                <a:sym typeface="Comic Sans MS"/>
              </a:rPr>
              <a:t>howled </a:t>
            </a:r>
            <a:endParaRPr kumimoji="0" sz="1400" b="0" i="0" u="none" strike="noStrike" kern="0" cap="none" spc="0" normalizeH="0" baseline="0" noProof="0">
              <a:ln>
                <a:noFill/>
              </a:ln>
              <a:solidFill>
                <a:srgbClr val="00B050"/>
              </a:solidFill>
              <a:effectLst/>
              <a:uLnTx/>
              <a:uFillTx/>
              <a:latin typeface="Arial"/>
              <a:ea typeface="+mn-ea"/>
              <a:cs typeface="Arial"/>
              <a:sym typeface="Arial"/>
            </a:endParaRPr>
          </a:p>
        </p:txBody>
      </p:sp>
      <p:cxnSp>
        <p:nvCxnSpPr>
          <p:cNvPr id="358" name="Google Shape;358;p14"/>
          <p:cNvCxnSpPr/>
          <p:nvPr/>
        </p:nvCxnSpPr>
        <p:spPr>
          <a:xfrm>
            <a:off x="1779982" y="3559856"/>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59" name="Google Shape;359;p14"/>
          <p:cNvCxnSpPr/>
          <p:nvPr/>
        </p:nvCxnSpPr>
        <p:spPr>
          <a:xfrm>
            <a:off x="1755712" y="4033219"/>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60" name="Google Shape;360;p14"/>
          <p:cNvCxnSpPr/>
          <p:nvPr/>
        </p:nvCxnSpPr>
        <p:spPr>
          <a:xfrm>
            <a:off x="1755712" y="4451085"/>
            <a:ext cx="4790423" cy="0"/>
          </a:xfrm>
          <a:prstGeom prst="straightConnector1">
            <a:avLst/>
          </a:prstGeom>
          <a:noFill/>
          <a:ln w="25400" cap="flat" cmpd="sng">
            <a:solidFill>
              <a:schemeClr val="dk1"/>
            </a:solidFill>
            <a:prstDash val="dot"/>
            <a:miter lim="800000"/>
            <a:headEnd type="none" w="sm" len="sm"/>
            <a:tailEnd type="none" w="sm" len="sm"/>
          </a:ln>
        </p:spPr>
      </p:cxnSp>
      <p:sp>
        <p:nvSpPr>
          <p:cNvPr id="364" name="Google Shape;364;p14"/>
          <p:cNvSpPr txBox="1"/>
          <p:nvPr/>
        </p:nvSpPr>
        <p:spPr>
          <a:xfrm>
            <a:off x="9827047" y="913049"/>
            <a:ext cx="2364954" cy="1600438"/>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000000"/>
                </a:solidFill>
                <a:effectLst/>
                <a:uLnTx/>
                <a:uFillTx/>
                <a:latin typeface="Comic Sans MS"/>
                <a:ea typeface="Comic Sans MS"/>
                <a:cs typeface="Comic Sans MS"/>
                <a:sym typeface="Comic Sans MS"/>
              </a:rPr>
              <a:t>CFU:</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Who is the subject?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What is the verb?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Where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When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How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Why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65" name="Google Shape;365;p14"/>
          <p:cNvCxnSpPr/>
          <p:nvPr/>
        </p:nvCxnSpPr>
        <p:spPr>
          <a:xfrm>
            <a:off x="1779981" y="496534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66" name="Google Shape;366;p14"/>
          <p:cNvCxnSpPr/>
          <p:nvPr/>
        </p:nvCxnSpPr>
        <p:spPr>
          <a:xfrm>
            <a:off x="1779980" y="535549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22" name="Google Shape;338;p13" descr="Icon&#10;&#10;Description automatically generated"/>
          <p:cNvPicPr preferRelativeResize="0"/>
          <p:nvPr/>
        </p:nvPicPr>
        <p:blipFill rotWithShape="1">
          <a:blip r:embed="rId3">
            <a:alphaModFix/>
          </a:blip>
          <a:srcRect/>
          <a:stretch/>
        </p:blipFill>
        <p:spPr>
          <a:xfrm>
            <a:off x="10672484" y="84971"/>
            <a:ext cx="674079" cy="674079"/>
          </a:xfrm>
          <a:prstGeom prst="rect">
            <a:avLst/>
          </a:prstGeom>
          <a:noFill/>
          <a:ln>
            <a:noFill/>
          </a:ln>
        </p:spPr>
      </p:pic>
      <p:sp>
        <p:nvSpPr>
          <p:cNvPr id="23" name="Google Shape;203;p8"/>
          <p:cNvSpPr/>
          <p:nvPr/>
        </p:nvSpPr>
        <p:spPr>
          <a:xfrm>
            <a:off x="0" y="369331"/>
            <a:ext cx="8301849" cy="1631175"/>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Answer the questions in note form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Use the notes to write the sentence- the order may be different to the order of the notes!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3.    Write your sentence using correct punctuation.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4.    Read your sentence – does it sound right?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1;p11"/>
          <p:cNvSpPr txBox="1"/>
          <p:nvPr/>
        </p:nvSpPr>
        <p:spPr>
          <a:xfrm>
            <a:off x="134667" y="3130368"/>
            <a:ext cx="1645315" cy="24006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rPr>
              <a:t>Who/what:</a:t>
            </a:r>
            <a:endParaRPr kumimoji="0"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FF0066"/>
                </a:solidFill>
                <a:effectLst/>
                <a:uLnTx/>
                <a:uFillTx/>
                <a:latin typeface="Century Gothic"/>
                <a:ea typeface="Century Gothic"/>
                <a:cs typeface="Century Gothic"/>
                <a:sym typeface="Century Gothic"/>
              </a:rPr>
              <a:t>When:</a:t>
            </a:r>
            <a:endParaRPr kumimoji="0" sz="1400" b="1" i="0" u="none" strike="noStrike" kern="0" cap="none" spc="0" normalizeH="0" baseline="0" noProof="0">
              <a:ln>
                <a:noFill/>
              </a:ln>
              <a:solidFill>
                <a:srgbClr val="FF0066"/>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Where:</a:t>
            </a:r>
            <a:endParaRPr kumimoji="0" sz="1400" b="1" i="0" u="none" strike="noStrike" kern="0" cap="none" spc="0" normalizeH="0" baseline="0" noProof="0">
              <a:ln>
                <a:noFill/>
              </a:ln>
              <a:solidFill>
                <a:srgbClr val="00206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5B9BD5"/>
                </a:solidFill>
                <a:effectLst/>
                <a:uLnTx/>
                <a:uFillTx/>
                <a:latin typeface="Century Gothic"/>
                <a:ea typeface="Century Gothic"/>
                <a:cs typeface="Century Gothic"/>
                <a:sym typeface="Century Gothic"/>
              </a:rPr>
              <a:t>How:</a:t>
            </a:r>
            <a:endParaRPr kumimoji="0" sz="1400" b="1" i="0" u="none" strike="noStrike" kern="0" cap="none" spc="0" normalizeH="0" baseline="0" noProof="0">
              <a:ln>
                <a:noFill/>
              </a:ln>
              <a:solidFill>
                <a:srgbClr val="5B9BD5"/>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7030A0"/>
                </a:solidFill>
                <a:effectLst/>
                <a:uLnTx/>
                <a:uFillTx/>
                <a:latin typeface="Century Gothic"/>
                <a:ea typeface="Century Gothic"/>
                <a:cs typeface="Century Gothic"/>
                <a:sym typeface="Century Gothic"/>
              </a:rPr>
              <a:t>Why:</a:t>
            </a:r>
            <a:endParaRPr kumimoji="0" sz="1400" b="1" i="0" u="none" strike="noStrike" kern="0" cap="none" spc="0" normalizeH="0" baseline="0" noProof="0">
              <a:ln>
                <a:noFill/>
              </a:ln>
              <a:solidFill>
                <a:srgbClr val="7030A0"/>
              </a:solidFill>
              <a:effectLst/>
              <a:uLnTx/>
              <a:uFillTx/>
              <a:latin typeface="Arial"/>
              <a:ea typeface="+mn-ea"/>
              <a:cs typeface="Arial"/>
              <a:sym typeface="Arial"/>
            </a:endParaRPr>
          </a:p>
        </p:txBody>
      </p:sp>
      <p:pic>
        <p:nvPicPr>
          <p:cNvPr id="25" name="Google Shape;95;p2" descr="Icon&#10;&#10;Description automatically generated">
            <a:extLst>
              <a:ext uri="{FF2B5EF4-FFF2-40B4-BE49-F238E27FC236}">
                <a16:creationId xmlns:a16="http://schemas.microsoft.com/office/drawing/2014/main" id="{6165A3F8-40C6-4526-9D21-9EFF87CA0305}"/>
              </a:ext>
            </a:extLst>
          </p:cNvPr>
          <p:cNvPicPr preferRelativeResize="0"/>
          <p:nvPr/>
        </p:nvPicPr>
        <p:blipFill rotWithShape="1">
          <a:blip r:embed="rId4">
            <a:alphaModFix/>
          </a:blip>
          <a:srcRect/>
          <a:stretch/>
        </p:blipFill>
        <p:spPr>
          <a:xfrm>
            <a:off x="11422653" y="84971"/>
            <a:ext cx="674078" cy="674078"/>
          </a:xfrm>
          <a:prstGeom prst="rect">
            <a:avLst/>
          </a:prstGeom>
          <a:noFill/>
          <a:ln>
            <a:noFill/>
          </a:ln>
        </p:spPr>
      </p:pic>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1" i="0" u="none" strike="noStrike" kern="0" cap="none" spc="0" normalizeH="0" baseline="0" noProof="0">
                <a:ln>
                  <a:noFill/>
                </a:ln>
                <a:solidFill>
                  <a:srgbClr val="FFFFFF"/>
                </a:solidFill>
                <a:effectLst/>
                <a:uLnTx/>
                <a:uFillTx/>
                <a:latin typeface="Comic Sans MS"/>
                <a:ea typeface="Comic Sans MS"/>
                <a:cs typeface="Comic Sans MS"/>
                <a:sym typeface="Comic Sans MS"/>
              </a:rPr>
              <a:t>Sentence expansion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54" name="Google Shape;354;p14"/>
          <p:cNvCxnSpPr/>
          <p:nvPr/>
        </p:nvCxnSpPr>
        <p:spPr>
          <a:xfrm>
            <a:off x="390617" y="6255869"/>
            <a:ext cx="11150354" cy="0"/>
          </a:xfrm>
          <a:prstGeom prst="straightConnector1">
            <a:avLst/>
          </a:prstGeom>
          <a:noFill/>
          <a:ln w="28575" cap="flat" cmpd="sng">
            <a:solidFill>
              <a:schemeClr val="dk1"/>
            </a:solidFill>
            <a:prstDash val="solid"/>
            <a:miter lim="800000"/>
            <a:headEnd type="none" w="sm" len="sm"/>
            <a:tailEnd type="none" w="sm" len="sm"/>
          </a:ln>
        </p:spPr>
      </p:cxnSp>
      <p:cxnSp>
        <p:nvCxnSpPr>
          <p:cNvPr id="355" name="Google Shape;355;p14"/>
          <p:cNvCxnSpPr/>
          <p:nvPr/>
        </p:nvCxnSpPr>
        <p:spPr>
          <a:xfrm>
            <a:off x="390617" y="6649571"/>
            <a:ext cx="11150354" cy="0"/>
          </a:xfrm>
          <a:prstGeom prst="straightConnector1">
            <a:avLst/>
          </a:prstGeom>
          <a:noFill/>
          <a:ln w="28575" cap="flat" cmpd="sng">
            <a:solidFill>
              <a:schemeClr val="dk1"/>
            </a:solidFill>
            <a:prstDash val="solid"/>
            <a:miter lim="800000"/>
            <a:headEnd type="none" w="sm" len="sm"/>
            <a:tailEnd type="none" w="sm" len="sm"/>
          </a:ln>
        </p:spPr>
      </p:cxnSp>
      <p:sp>
        <p:nvSpPr>
          <p:cNvPr id="356" name="Google Shape;356;p14"/>
          <p:cNvSpPr txBox="1"/>
          <p:nvPr/>
        </p:nvSpPr>
        <p:spPr>
          <a:xfrm>
            <a:off x="86512" y="2366915"/>
            <a:ext cx="567156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3600" b="0" i="0" u="none" strike="noStrike" kern="0" cap="none" spc="0" normalizeH="0" baseline="0" noProof="0">
                <a:ln>
                  <a:noFill/>
                </a:ln>
                <a:solidFill>
                  <a:srgbClr val="ED7D31"/>
                </a:solidFill>
                <a:effectLst/>
                <a:uLnTx/>
                <a:uFillTx/>
                <a:latin typeface="Comic Sans MS"/>
                <a:ea typeface="Comic Sans MS"/>
                <a:cs typeface="Comic Sans MS"/>
                <a:sym typeface="Comic Sans MS"/>
              </a:rPr>
              <a:t>The waves</a:t>
            </a:r>
            <a:r>
              <a:rPr kumimoji="0" lang="en-AU" sz="3600" b="0" i="0" u="none" strike="noStrike" kern="0" cap="none" spc="0" normalizeH="0" baseline="0" noProof="0">
                <a:ln>
                  <a:noFill/>
                </a:ln>
                <a:solidFill>
                  <a:srgbClr val="2F5496"/>
                </a:solidFill>
                <a:effectLst/>
                <a:uLnTx/>
                <a:uFillTx/>
                <a:latin typeface="Comic Sans MS"/>
                <a:ea typeface="Comic Sans MS"/>
                <a:cs typeface="Comic Sans MS"/>
                <a:sym typeface="Comic Sans MS"/>
              </a:rPr>
              <a:t> </a:t>
            </a:r>
            <a:r>
              <a:rPr kumimoji="0" lang="en-AU" sz="3600" b="0" i="0" u="none" strike="noStrike" kern="0" cap="none" spc="0" normalizeH="0" baseline="0" noProof="0">
                <a:ln>
                  <a:noFill/>
                </a:ln>
                <a:solidFill>
                  <a:srgbClr val="00B050"/>
                </a:solidFill>
                <a:effectLst/>
                <a:uLnTx/>
                <a:uFillTx/>
                <a:latin typeface="Comic Sans MS"/>
                <a:ea typeface="Comic Sans MS"/>
                <a:cs typeface="Comic Sans MS"/>
                <a:sym typeface="Comic Sans MS"/>
              </a:rPr>
              <a:t>smashed </a:t>
            </a:r>
            <a:endParaRPr kumimoji="0" sz="1400" b="0" i="0" u="none" strike="noStrike" kern="0" cap="none" spc="0" normalizeH="0" baseline="0" noProof="0">
              <a:ln>
                <a:noFill/>
              </a:ln>
              <a:solidFill>
                <a:srgbClr val="00B050"/>
              </a:solidFill>
              <a:effectLst/>
              <a:uLnTx/>
              <a:uFillTx/>
              <a:latin typeface="Arial"/>
              <a:ea typeface="+mn-ea"/>
              <a:cs typeface="Arial"/>
              <a:sym typeface="Arial"/>
            </a:endParaRPr>
          </a:p>
        </p:txBody>
      </p:sp>
      <p:cxnSp>
        <p:nvCxnSpPr>
          <p:cNvPr id="358" name="Google Shape;358;p14"/>
          <p:cNvCxnSpPr/>
          <p:nvPr/>
        </p:nvCxnSpPr>
        <p:spPr>
          <a:xfrm>
            <a:off x="1779982" y="3559856"/>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59" name="Google Shape;359;p14"/>
          <p:cNvCxnSpPr/>
          <p:nvPr/>
        </p:nvCxnSpPr>
        <p:spPr>
          <a:xfrm>
            <a:off x="1755712" y="4033219"/>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60" name="Google Shape;360;p14"/>
          <p:cNvCxnSpPr/>
          <p:nvPr/>
        </p:nvCxnSpPr>
        <p:spPr>
          <a:xfrm>
            <a:off x="1755712" y="4451085"/>
            <a:ext cx="4790423" cy="0"/>
          </a:xfrm>
          <a:prstGeom prst="straightConnector1">
            <a:avLst/>
          </a:prstGeom>
          <a:noFill/>
          <a:ln w="25400" cap="flat" cmpd="sng">
            <a:solidFill>
              <a:schemeClr val="dk1"/>
            </a:solidFill>
            <a:prstDash val="dot"/>
            <a:miter lim="800000"/>
            <a:headEnd type="none" w="sm" len="sm"/>
            <a:tailEnd type="none" w="sm" len="sm"/>
          </a:ln>
        </p:spPr>
      </p:cxnSp>
      <p:sp>
        <p:nvSpPr>
          <p:cNvPr id="364" name="Google Shape;364;p14"/>
          <p:cNvSpPr txBox="1"/>
          <p:nvPr/>
        </p:nvSpPr>
        <p:spPr>
          <a:xfrm>
            <a:off x="9827047" y="913049"/>
            <a:ext cx="2364954" cy="1600438"/>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000000"/>
                </a:solidFill>
                <a:effectLst/>
                <a:uLnTx/>
                <a:uFillTx/>
                <a:latin typeface="Comic Sans MS"/>
                <a:ea typeface="Comic Sans MS"/>
                <a:cs typeface="Comic Sans MS"/>
                <a:sym typeface="Comic Sans MS"/>
              </a:rPr>
              <a:t>CFU:</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Who is the subject?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What is the verb?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Where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When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How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Why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65" name="Google Shape;365;p14"/>
          <p:cNvCxnSpPr/>
          <p:nvPr/>
        </p:nvCxnSpPr>
        <p:spPr>
          <a:xfrm>
            <a:off x="1779981" y="496534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66" name="Google Shape;366;p14"/>
          <p:cNvCxnSpPr/>
          <p:nvPr/>
        </p:nvCxnSpPr>
        <p:spPr>
          <a:xfrm>
            <a:off x="1779980" y="535549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22" name="Google Shape;338;p13" descr="Icon&#10;&#10;Description automatically generated"/>
          <p:cNvPicPr preferRelativeResize="0"/>
          <p:nvPr/>
        </p:nvPicPr>
        <p:blipFill rotWithShape="1">
          <a:blip r:embed="rId3">
            <a:alphaModFix/>
          </a:blip>
          <a:srcRect/>
          <a:stretch/>
        </p:blipFill>
        <p:spPr>
          <a:xfrm>
            <a:off x="10672484" y="84971"/>
            <a:ext cx="674079" cy="674079"/>
          </a:xfrm>
          <a:prstGeom prst="rect">
            <a:avLst/>
          </a:prstGeom>
          <a:noFill/>
          <a:ln>
            <a:noFill/>
          </a:ln>
        </p:spPr>
      </p:pic>
      <p:sp>
        <p:nvSpPr>
          <p:cNvPr id="23" name="Google Shape;203;p8"/>
          <p:cNvSpPr/>
          <p:nvPr/>
        </p:nvSpPr>
        <p:spPr>
          <a:xfrm>
            <a:off x="0" y="369331"/>
            <a:ext cx="8301849" cy="1631175"/>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Answer the questions in note form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Use the notes to write the sentence- the order may be different to the order of the notes!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3.    Write your sentence using correct punctuation.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4.    Read your sentence – does it sound right?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1;p11"/>
          <p:cNvSpPr txBox="1"/>
          <p:nvPr/>
        </p:nvSpPr>
        <p:spPr>
          <a:xfrm>
            <a:off x="134667" y="3130368"/>
            <a:ext cx="1645315" cy="24006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rPr>
              <a:t>Who/what:</a:t>
            </a:r>
            <a:endParaRPr kumimoji="0"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FF0066"/>
                </a:solidFill>
                <a:effectLst/>
                <a:uLnTx/>
                <a:uFillTx/>
                <a:latin typeface="Century Gothic"/>
                <a:ea typeface="Century Gothic"/>
                <a:cs typeface="Century Gothic"/>
                <a:sym typeface="Century Gothic"/>
              </a:rPr>
              <a:t>When:</a:t>
            </a:r>
            <a:endParaRPr kumimoji="0" sz="1400" b="1" i="0" u="none" strike="noStrike" kern="0" cap="none" spc="0" normalizeH="0" baseline="0" noProof="0">
              <a:ln>
                <a:noFill/>
              </a:ln>
              <a:solidFill>
                <a:srgbClr val="FF0066"/>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Where:</a:t>
            </a:r>
            <a:endParaRPr kumimoji="0" sz="1400" b="1" i="0" u="none" strike="noStrike" kern="0" cap="none" spc="0" normalizeH="0" baseline="0" noProof="0">
              <a:ln>
                <a:noFill/>
              </a:ln>
              <a:solidFill>
                <a:srgbClr val="00206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5B9BD5"/>
                </a:solidFill>
                <a:effectLst/>
                <a:uLnTx/>
                <a:uFillTx/>
                <a:latin typeface="Century Gothic"/>
                <a:ea typeface="Century Gothic"/>
                <a:cs typeface="Century Gothic"/>
                <a:sym typeface="Century Gothic"/>
              </a:rPr>
              <a:t>How:</a:t>
            </a:r>
            <a:endParaRPr kumimoji="0" sz="1400" b="1" i="0" u="none" strike="noStrike" kern="0" cap="none" spc="0" normalizeH="0" baseline="0" noProof="0">
              <a:ln>
                <a:noFill/>
              </a:ln>
              <a:solidFill>
                <a:srgbClr val="5B9BD5"/>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7030A0"/>
                </a:solidFill>
                <a:effectLst/>
                <a:uLnTx/>
                <a:uFillTx/>
                <a:latin typeface="Century Gothic"/>
                <a:ea typeface="Century Gothic"/>
                <a:cs typeface="Century Gothic"/>
                <a:sym typeface="Century Gothic"/>
              </a:rPr>
              <a:t>Why:</a:t>
            </a:r>
            <a:endParaRPr kumimoji="0" sz="1400" b="1" i="0" u="none" strike="noStrike" kern="0" cap="none" spc="0" normalizeH="0" baseline="0" noProof="0">
              <a:ln>
                <a:noFill/>
              </a:ln>
              <a:solidFill>
                <a:srgbClr val="7030A0"/>
              </a:solidFill>
              <a:effectLst/>
              <a:uLnTx/>
              <a:uFillTx/>
              <a:latin typeface="Arial"/>
              <a:ea typeface="+mn-ea"/>
              <a:cs typeface="Arial"/>
              <a:sym typeface="Arial"/>
            </a:endParaRPr>
          </a:p>
        </p:txBody>
      </p:sp>
      <p:pic>
        <p:nvPicPr>
          <p:cNvPr id="25" name="Google Shape;95;p2" descr="Icon&#10;&#10;Description automatically generated">
            <a:extLst>
              <a:ext uri="{FF2B5EF4-FFF2-40B4-BE49-F238E27FC236}">
                <a16:creationId xmlns:a16="http://schemas.microsoft.com/office/drawing/2014/main" id="{6165A3F8-40C6-4526-9D21-9EFF87CA0305}"/>
              </a:ext>
            </a:extLst>
          </p:cNvPr>
          <p:cNvPicPr preferRelativeResize="0"/>
          <p:nvPr/>
        </p:nvPicPr>
        <p:blipFill rotWithShape="1">
          <a:blip r:embed="rId4">
            <a:alphaModFix/>
          </a:blip>
          <a:srcRect/>
          <a:stretch/>
        </p:blipFill>
        <p:spPr>
          <a:xfrm>
            <a:off x="11422653" y="84971"/>
            <a:ext cx="674078" cy="674078"/>
          </a:xfrm>
          <a:prstGeom prst="rect">
            <a:avLst/>
          </a:prstGeom>
          <a:noFill/>
          <a:ln>
            <a:noFill/>
          </a:ln>
        </p:spPr>
      </p:pic>
    </p:spTree>
    <p:extLst>
      <p:ext uri="{BB962C8B-B14F-4D97-AF65-F5344CB8AC3E}">
        <p14:creationId xmlns:p14="http://schemas.microsoft.com/office/powerpoint/2010/main" val="869560270"/>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1" i="0" u="none" strike="noStrike" kern="0" cap="none" spc="0" normalizeH="0" baseline="0" noProof="0">
                <a:ln>
                  <a:noFill/>
                </a:ln>
                <a:solidFill>
                  <a:srgbClr val="FFFFFF"/>
                </a:solidFill>
                <a:effectLst/>
                <a:uLnTx/>
                <a:uFillTx/>
                <a:latin typeface="Comic Sans MS"/>
                <a:ea typeface="Comic Sans MS"/>
                <a:cs typeface="Comic Sans MS"/>
                <a:sym typeface="Comic Sans MS"/>
              </a:rPr>
              <a:t>Sentence expansion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54" name="Google Shape;354;p14"/>
          <p:cNvCxnSpPr/>
          <p:nvPr/>
        </p:nvCxnSpPr>
        <p:spPr>
          <a:xfrm>
            <a:off x="390617" y="6255869"/>
            <a:ext cx="11150354" cy="0"/>
          </a:xfrm>
          <a:prstGeom prst="straightConnector1">
            <a:avLst/>
          </a:prstGeom>
          <a:noFill/>
          <a:ln w="28575" cap="flat" cmpd="sng">
            <a:solidFill>
              <a:schemeClr val="dk1"/>
            </a:solidFill>
            <a:prstDash val="solid"/>
            <a:miter lim="800000"/>
            <a:headEnd type="none" w="sm" len="sm"/>
            <a:tailEnd type="none" w="sm" len="sm"/>
          </a:ln>
        </p:spPr>
      </p:cxnSp>
      <p:cxnSp>
        <p:nvCxnSpPr>
          <p:cNvPr id="355" name="Google Shape;355;p14"/>
          <p:cNvCxnSpPr/>
          <p:nvPr/>
        </p:nvCxnSpPr>
        <p:spPr>
          <a:xfrm>
            <a:off x="390617" y="6649571"/>
            <a:ext cx="11150354" cy="0"/>
          </a:xfrm>
          <a:prstGeom prst="straightConnector1">
            <a:avLst/>
          </a:prstGeom>
          <a:noFill/>
          <a:ln w="28575" cap="flat" cmpd="sng">
            <a:solidFill>
              <a:schemeClr val="dk1"/>
            </a:solidFill>
            <a:prstDash val="solid"/>
            <a:miter lim="800000"/>
            <a:headEnd type="none" w="sm" len="sm"/>
            <a:tailEnd type="none" w="sm" len="sm"/>
          </a:ln>
        </p:spPr>
      </p:cxnSp>
      <p:sp>
        <p:nvSpPr>
          <p:cNvPr id="356" name="Google Shape;356;p14"/>
          <p:cNvSpPr txBox="1"/>
          <p:nvPr/>
        </p:nvSpPr>
        <p:spPr>
          <a:xfrm>
            <a:off x="86512" y="2366915"/>
            <a:ext cx="567156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3600" b="0" i="0" u="none" strike="noStrike" kern="0" cap="none" spc="0" normalizeH="0" baseline="0" noProof="0">
                <a:ln>
                  <a:noFill/>
                </a:ln>
                <a:solidFill>
                  <a:srgbClr val="ED7D31"/>
                </a:solidFill>
                <a:effectLst/>
                <a:uLnTx/>
                <a:uFillTx/>
                <a:latin typeface="Comic Sans MS"/>
                <a:ea typeface="Comic Sans MS"/>
                <a:cs typeface="Comic Sans MS"/>
                <a:sym typeface="Comic Sans MS"/>
              </a:rPr>
              <a:t>The bushes</a:t>
            </a:r>
            <a:r>
              <a:rPr kumimoji="0" lang="en-AU" sz="3600" b="0" i="0" u="none" strike="noStrike" kern="0" cap="none" spc="0" normalizeH="0" baseline="0" noProof="0">
                <a:ln>
                  <a:noFill/>
                </a:ln>
                <a:solidFill>
                  <a:srgbClr val="2F5496"/>
                </a:solidFill>
                <a:effectLst/>
                <a:uLnTx/>
                <a:uFillTx/>
                <a:latin typeface="Comic Sans MS"/>
                <a:ea typeface="Comic Sans MS"/>
                <a:cs typeface="Comic Sans MS"/>
                <a:sym typeface="Comic Sans MS"/>
              </a:rPr>
              <a:t> </a:t>
            </a:r>
            <a:r>
              <a:rPr kumimoji="0" lang="en-AU" sz="3600" b="0" i="0" u="none" strike="noStrike" kern="0" cap="none" spc="0" normalizeH="0" baseline="0" noProof="0">
                <a:ln>
                  <a:noFill/>
                </a:ln>
                <a:solidFill>
                  <a:srgbClr val="00B050"/>
                </a:solidFill>
                <a:effectLst/>
                <a:uLnTx/>
                <a:uFillTx/>
                <a:latin typeface="Comic Sans MS"/>
                <a:ea typeface="Comic Sans MS"/>
                <a:cs typeface="Comic Sans MS"/>
                <a:sym typeface="Comic Sans MS"/>
              </a:rPr>
              <a:t>snapped. </a:t>
            </a:r>
            <a:endParaRPr kumimoji="0" lang="en-US" sz="1400" b="0" i="0" u="none" strike="noStrike" kern="0" cap="none" spc="0" normalizeH="0" baseline="0" noProof="0">
              <a:ln>
                <a:noFill/>
              </a:ln>
              <a:solidFill>
                <a:srgbClr val="00B050"/>
              </a:solidFill>
              <a:effectLst/>
              <a:uLnTx/>
              <a:uFillTx/>
              <a:latin typeface="Arial"/>
              <a:ea typeface="+mn-ea"/>
              <a:cs typeface="Arial"/>
            </a:endParaRPr>
          </a:p>
        </p:txBody>
      </p:sp>
      <p:cxnSp>
        <p:nvCxnSpPr>
          <p:cNvPr id="358" name="Google Shape;358;p14"/>
          <p:cNvCxnSpPr/>
          <p:nvPr/>
        </p:nvCxnSpPr>
        <p:spPr>
          <a:xfrm>
            <a:off x="1779982" y="3559856"/>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59" name="Google Shape;359;p14"/>
          <p:cNvCxnSpPr/>
          <p:nvPr/>
        </p:nvCxnSpPr>
        <p:spPr>
          <a:xfrm>
            <a:off x="1755712" y="4033219"/>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60" name="Google Shape;360;p14"/>
          <p:cNvCxnSpPr/>
          <p:nvPr/>
        </p:nvCxnSpPr>
        <p:spPr>
          <a:xfrm>
            <a:off x="1755712" y="4451085"/>
            <a:ext cx="4790423" cy="0"/>
          </a:xfrm>
          <a:prstGeom prst="straightConnector1">
            <a:avLst/>
          </a:prstGeom>
          <a:noFill/>
          <a:ln w="25400" cap="flat" cmpd="sng">
            <a:solidFill>
              <a:schemeClr val="dk1"/>
            </a:solidFill>
            <a:prstDash val="dot"/>
            <a:miter lim="800000"/>
            <a:headEnd type="none" w="sm" len="sm"/>
            <a:tailEnd type="none" w="sm" len="sm"/>
          </a:ln>
        </p:spPr>
      </p:cxnSp>
      <p:sp>
        <p:nvSpPr>
          <p:cNvPr id="364" name="Google Shape;364;p14"/>
          <p:cNvSpPr txBox="1"/>
          <p:nvPr/>
        </p:nvSpPr>
        <p:spPr>
          <a:xfrm>
            <a:off x="9827047" y="913049"/>
            <a:ext cx="2364954" cy="1600438"/>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000000"/>
                </a:solidFill>
                <a:effectLst/>
                <a:uLnTx/>
                <a:uFillTx/>
                <a:latin typeface="Comic Sans MS"/>
                <a:ea typeface="Comic Sans MS"/>
                <a:cs typeface="Comic Sans MS"/>
                <a:sym typeface="Comic Sans MS"/>
              </a:rPr>
              <a:t>CFU:</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Who is the subject?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What is the verb?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Where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When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How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Why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65" name="Google Shape;365;p14"/>
          <p:cNvCxnSpPr/>
          <p:nvPr/>
        </p:nvCxnSpPr>
        <p:spPr>
          <a:xfrm>
            <a:off x="1779981" y="496534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66" name="Google Shape;366;p14"/>
          <p:cNvCxnSpPr/>
          <p:nvPr/>
        </p:nvCxnSpPr>
        <p:spPr>
          <a:xfrm>
            <a:off x="1779980" y="535549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22" name="Google Shape;338;p13" descr="Icon&#10;&#10;Description automatically generated"/>
          <p:cNvPicPr preferRelativeResize="0"/>
          <p:nvPr/>
        </p:nvPicPr>
        <p:blipFill rotWithShape="1">
          <a:blip r:embed="rId3">
            <a:alphaModFix/>
          </a:blip>
          <a:srcRect/>
          <a:stretch/>
        </p:blipFill>
        <p:spPr>
          <a:xfrm>
            <a:off x="10672484" y="84971"/>
            <a:ext cx="674079" cy="674079"/>
          </a:xfrm>
          <a:prstGeom prst="rect">
            <a:avLst/>
          </a:prstGeom>
          <a:noFill/>
          <a:ln>
            <a:noFill/>
          </a:ln>
        </p:spPr>
      </p:pic>
      <p:sp>
        <p:nvSpPr>
          <p:cNvPr id="23" name="Google Shape;203;p8"/>
          <p:cNvSpPr/>
          <p:nvPr/>
        </p:nvSpPr>
        <p:spPr>
          <a:xfrm>
            <a:off x="0" y="369331"/>
            <a:ext cx="8301849" cy="1631175"/>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Answer the questions in note form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Use the notes to write the sentence- the order may be different to the order of the notes!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3.    Write your sentence using correct punctuation.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4.    Read your sentence – does it sound right?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1;p11"/>
          <p:cNvSpPr txBox="1"/>
          <p:nvPr/>
        </p:nvSpPr>
        <p:spPr>
          <a:xfrm>
            <a:off x="134667" y="3130368"/>
            <a:ext cx="1645315" cy="24006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rPr>
              <a:t>Who/what:</a:t>
            </a:r>
            <a:endParaRPr kumimoji="0"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FF0066"/>
                </a:solidFill>
                <a:effectLst/>
                <a:uLnTx/>
                <a:uFillTx/>
                <a:latin typeface="Century Gothic"/>
                <a:ea typeface="Century Gothic"/>
                <a:cs typeface="Century Gothic"/>
                <a:sym typeface="Century Gothic"/>
              </a:rPr>
              <a:t>When:</a:t>
            </a:r>
            <a:endParaRPr kumimoji="0" sz="1400" b="1" i="0" u="none" strike="noStrike" kern="0" cap="none" spc="0" normalizeH="0" baseline="0" noProof="0">
              <a:ln>
                <a:noFill/>
              </a:ln>
              <a:solidFill>
                <a:srgbClr val="FF0066"/>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Where:</a:t>
            </a:r>
            <a:endParaRPr kumimoji="0" sz="1400" b="1" i="0" u="none" strike="noStrike" kern="0" cap="none" spc="0" normalizeH="0" baseline="0" noProof="0">
              <a:ln>
                <a:noFill/>
              </a:ln>
              <a:solidFill>
                <a:srgbClr val="00206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5B9BD5"/>
                </a:solidFill>
                <a:effectLst/>
                <a:uLnTx/>
                <a:uFillTx/>
                <a:latin typeface="Century Gothic"/>
                <a:ea typeface="Century Gothic"/>
                <a:cs typeface="Century Gothic"/>
                <a:sym typeface="Century Gothic"/>
              </a:rPr>
              <a:t>How:</a:t>
            </a:r>
            <a:endParaRPr kumimoji="0" sz="1400" b="1" i="0" u="none" strike="noStrike" kern="0" cap="none" spc="0" normalizeH="0" baseline="0" noProof="0">
              <a:ln>
                <a:noFill/>
              </a:ln>
              <a:solidFill>
                <a:srgbClr val="5B9BD5"/>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7030A0"/>
                </a:solidFill>
                <a:effectLst/>
                <a:uLnTx/>
                <a:uFillTx/>
                <a:latin typeface="Century Gothic"/>
                <a:ea typeface="Century Gothic"/>
                <a:cs typeface="Century Gothic"/>
                <a:sym typeface="Century Gothic"/>
              </a:rPr>
              <a:t>Why:</a:t>
            </a:r>
            <a:endParaRPr kumimoji="0" sz="1400" b="1" i="0" u="none" strike="noStrike" kern="0" cap="none" spc="0" normalizeH="0" baseline="0" noProof="0">
              <a:ln>
                <a:noFill/>
              </a:ln>
              <a:solidFill>
                <a:srgbClr val="7030A0"/>
              </a:solidFill>
              <a:effectLst/>
              <a:uLnTx/>
              <a:uFillTx/>
              <a:latin typeface="Arial"/>
              <a:ea typeface="+mn-ea"/>
              <a:cs typeface="Arial"/>
              <a:sym typeface="Arial"/>
            </a:endParaRPr>
          </a:p>
        </p:txBody>
      </p:sp>
      <p:pic>
        <p:nvPicPr>
          <p:cNvPr id="25" name="Google Shape;95;p2" descr="Icon&#10;&#10;Description automatically generated">
            <a:extLst>
              <a:ext uri="{FF2B5EF4-FFF2-40B4-BE49-F238E27FC236}">
                <a16:creationId xmlns:a16="http://schemas.microsoft.com/office/drawing/2014/main" id="{6165A3F8-40C6-4526-9D21-9EFF87CA0305}"/>
              </a:ext>
            </a:extLst>
          </p:cNvPr>
          <p:cNvPicPr preferRelativeResize="0"/>
          <p:nvPr/>
        </p:nvPicPr>
        <p:blipFill rotWithShape="1">
          <a:blip r:embed="rId4">
            <a:alphaModFix/>
          </a:blip>
          <a:srcRect/>
          <a:stretch/>
        </p:blipFill>
        <p:spPr>
          <a:xfrm>
            <a:off x="11422653" y="84971"/>
            <a:ext cx="674078" cy="674078"/>
          </a:xfrm>
          <a:prstGeom prst="rect">
            <a:avLst/>
          </a:prstGeom>
          <a:noFill/>
          <a:ln>
            <a:noFill/>
          </a:ln>
        </p:spPr>
      </p:pic>
    </p:spTree>
    <p:extLst>
      <p:ext uri="{BB962C8B-B14F-4D97-AF65-F5344CB8AC3E}">
        <p14:creationId xmlns:p14="http://schemas.microsoft.com/office/powerpoint/2010/main" val="3956561714"/>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4"/>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800" b="1" i="0" u="none" strike="noStrike" kern="0" cap="none" spc="0" normalizeH="0" baseline="0" noProof="0">
                <a:ln>
                  <a:noFill/>
                </a:ln>
                <a:solidFill>
                  <a:srgbClr val="FFFFFF"/>
                </a:solidFill>
                <a:effectLst/>
                <a:uLnTx/>
                <a:uFillTx/>
                <a:latin typeface="Comic Sans MS"/>
                <a:ea typeface="Comic Sans MS"/>
                <a:cs typeface="Comic Sans MS"/>
                <a:sym typeface="Comic Sans MS"/>
              </a:rPr>
              <a:t>Sentence expansion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54" name="Google Shape;354;p14"/>
          <p:cNvCxnSpPr/>
          <p:nvPr/>
        </p:nvCxnSpPr>
        <p:spPr>
          <a:xfrm>
            <a:off x="390617" y="6255869"/>
            <a:ext cx="11150354" cy="0"/>
          </a:xfrm>
          <a:prstGeom prst="straightConnector1">
            <a:avLst/>
          </a:prstGeom>
          <a:noFill/>
          <a:ln w="28575" cap="flat" cmpd="sng">
            <a:solidFill>
              <a:schemeClr val="dk1"/>
            </a:solidFill>
            <a:prstDash val="solid"/>
            <a:miter lim="800000"/>
            <a:headEnd type="none" w="sm" len="sm"/>
            <a:tailEnd type="none" w="sm" len="sm"/>
          </a:ln>
        </p:spPr>
      </p:cxnSp>
      <p:cxnSp>
        <p:nvCxnSpPr>
          <p:cNvPr id="355" name="Google Shape;355;p14"/>
          <p:cNvCxnSpPr/>
          <p:nvPr/>
        </p:nvCxnSpPr>
        <p:spPr>
          <a:xfrm>
            <a:off x="390617" y="6649571"/>
            <a:ext cx="11150354" cy="0"/>
          </a:xfrm>
          <a:prstGeom prst="straightConnector1">
            <a:avLst/>
          </a:prstGeom>
          <a:noFill/>
          <a:ln w="28575" cap="flat" cmpd="sng">
            <a:solidFill>
              <a:schemeClr val="dk1"/>
            </a:solidFill>
            <a:prstDash val="solid"/>
            <a:miter lim="800000"/>
            <a:headEnd type="none" w="sm" len="sm"/>
            <a:tailEnd type="none" w="sm" len="sm"/>
          </a:ln>
        </p:spPr>
      </p:cxnSp>
      <p:sp>
        <p:nvSpPr>
          <p:cNvPr id="356" name="Google Shape;356;p14"/>
          <p:cNvSpPr txBox="1"/>
          <p:nvPr/>
        </p:nvSpPr>
        <p:spPr>
          <a:xfrm>
            <a:off x="86512" y="2366915"/>
            <a:ext cx="5671564" cy="64633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3600" b="0" i="0" u="none" strike="noStrike" kern="0" cap="none" spc="0" normalizeH="0" baseline="0" noProof="0">
                <a:ln>
                  <a:noFill/>
                </a:ln>
                <a:solidFill>
                  <a:srgbClr val="ED7D31"/>
                </a:solidFill>
                <a:effectLst/>
                <a:uLnTx/>
                <a:uFillTx/>
                <a:latin typeface="Comic Sans MS"/>
                <a:ea typeface="Comic Sans MS"/>
                <a:cs typeface="Comic Sans MS"/>
                <a:sym typeface="Comic Sans MS"/>
              </a:rPr>
              <a:t>The humpy</a:t>
            </a:r>
            <a:r>
              <a:rPr kumimoji="0" lang="en-AU" sz="3600" b="0" i="0" u="none" strike="noStrike" kern="0" cap="none" spc="0" normalizeH="0" baseline="0" noProof="0">
                <a:ln>
                  <a:noFill/>
                </a:ln>
                <a:solidFill>
                  <a:srgbClr val="2F5496"/>
                </a:solidFill>
                <a:effectLst/>
                <a:uLnTx/>
                <a:uFillTx/>
                <a:latin typeface="Comic Sans MS"/>
                <a:ea typeface="Comic Sans MS"/>
                <a:cs typeface="Comic Sans MS"/>
                <a:sym typeface="Comic Sans MS"/>
              </a:rPr>
              <a:t> </a:t>
            </a:r>
            <a:r>
              <a:rPr kumimoji="0" lang="en-AU" sz="3600" b="0" i="0" u="none" strike="noStrike" kern="0" cap="none" spc="0" normalizeH="0" baseline="0" noProof="0">
                <a:ln>
                  <a:noFill/>
                </a:ln>
                <a:solidFill>
                  <a:srgbClr val="00B050"/>
                </a:solidFill>
                <a:effectLst/>
                <a:uLnTx/>
                <a:uFillTx/>
                <a:latin typeface="Comic Sans MS"/>
                <a:ea typeface="Comic Sans MS"/>
                <a:cs typeface="Comic Sans MS"/>
                <a:sym typeface="Comic Sans MS"/>
              </a:rPr>
              <a:t>shook. </a:t>
            </a:r>
            <a:endParaRPr kumimoji="0" lang="en-US" sz="1400" b="0" i="0" u="none" strike="noStrike" kern="0" cap="none" spc="0" normalizeH="0" baseline="0" noProof="0">
              <a:ln>
                <a:noFill/>
              </a:ln>
              <a:solidFill>
                <a:srgbClr val="00B050"/>
              </a:solidFill>
              <a:effectLst/>
              <a:uLnTx/>
              <a:uFillTx/>
              <a:latin typeface="Arial"/>
              <a:ea typeface="+mn-ea"/>
              <a:cs typeface="Arial"/>
            </a:endParaRPr>
          </a:p>
        </p:txBody>
      </p:sp>
      <p:cxnSp>
        <p:nvCxnSpPr>
          <p:cNvPr id="358" name="Google Shape;358;p14"/>
          <p:cNvCxnSpPr/>
          <p:nvPr/>
        </p:nvCxnSpPr>
        <p:spPr>
          <a:xfrm>
            <a:off x="1779982" y="3559856"/>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59" name="Google Shape;359;p14"/>
          <p:cNvCxnSpPr/>
          <p:nvPr/>
        </p:nvCxnSpPr>
        <p:spPr>
          <a:xfrm>
            <a:off x="1755712" y="4033219"/>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60" name="Google Shape;360;p14"/>
          <p:cNvCxnSpPr/>
          <p:nvPr/>
        </p:nvCxnSpPr>
        <p:spPr>
          <a:xfrm>
            <a:off x="1755712" y="4451085"/>
            <a:ext cx="4790423" cy="0"/>
          </a:xfrm>
          <a:prstGeom prst="straightConnector1">
            <a:avLst/>
          </a:prstGeom>
          <a:noFill/>
          <a:ln w="25400" cap="flat" cmpd="sng">
            <a:solidFill>
              <a:schemeClr val="dk1"/>
            </a:solidFill>
            <a:prstDash val="dot"/>
            <a:miter lim="800000"/>
            <a:headEnd type="none" w="sm" len="sm"/>
            <a:tailEnd type="none" w="sm" len="sm"/>
          </a:ln>
        </p:spPr>
      </p:cxnSp>
      <p:sp>
        <p:nvSpPr>
          <p:cNvPr id="364" name="Google Shape;364;p14"/>
          <p:cNvSpPr txBox="1"/>
          <p:nvPr/>
        </p:nvSpPr>
        <p:spPr>
          <a:xfrm>
            <a:off x="9827047" y="913049"/>
            <a:ext cx="2364954" cy="1600438"/>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000000"/>
                </a:solidFill>
                <a:effectLst/>
                <a:uLnTx/>
                <a:uFillTx/>
                <a:latin typeface="Comic Sans MS"/>
                <a:ea typeface="Comic Sans MS"/>
                <a:cs typeface="Comic Sans MS"/>
                <a:sym typeface="Comic Sans MS"/>
              </a:rPr>
              <a:t>CFU:</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Who is the subject?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What is the verb?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Where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When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How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0" i="0" u="none" strike="noStrike" kern="0" cap="none" spc="0" normalizeH="0" baseline="0" noProof="0">
                <a:ln>
                  <a:noFill/>
                </a:ln>
                <a:solidFill>
                  <a:srgbClr val="000000"/>
                </a:solidFill>
                <a:effectLst/>
                <a:uLnTx/>
                <a:uFillTx/>
                <a:latin typeface="Comic Sans MS"/>
                <a:ea typeface="Comic Sans MS"/>
                <a:cs typeface="Comic Sans MS"/>
                <a:sym typeface="Comic Sans MS"/>
              </a:rPr>
              <a:t>Why does it happen?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cxnSp>
        <p:nvCxnSpPr>
          <p:cNvPr id="365" name="Google Shape;365;p14"/>
          <p:cNvCxnSpPr/>
          <p:nvPr/>
        </p:nvCxnSpPr>
        <p:spPr>
          <a:xfrm>
            <a:off x="1779981" y="4965340"/>
            <a:ext cx="4790423" cy="0"/>
          </a:xfrm>
          <a:prstGeom prst="straightConnector1">
            <a:avLst/>
          </a:prstGeom>
          <a:noFill/>
          <a:ln w="25400" cap="flat" cmpd="sng">
            <a:solidFill>
              <a:schemeClr val="dk1"/>
            </a:solidFill>
            <a:prstDash val="dot"/>
            <a:miter lim="800000"/>
            <a:headEnd type="none" w="sm" len="sm"/>
            <a:tailEnd type="none" w="sm" len="sm"/>
          </a:ln>
        </p:spPr>
      </p:cxnSp>
      <p:cxnSp>
        <p:nvCxnSpPr>
          <p:cNvPr id="366" name="Google Shape;366;p14"/>
          <p:cNvCxnSpPr/>
          <p:nvPr/>
        </p:nvCxnSpPr>
        <p:spPr>
          <a:xfrm>
            <a:off x="1779980" y="5355497"/>
            <a:ext cx="4790423" cy="0"/>
          </a:xfrm>
          <a:prstGeom prst="straightConnector1">
            <a:avLst/>
          </a:prstGeom>
          <a:noFill/>
          <a:ln w="25400" cap="flat" cmpd="sng">
            <a:solidFill>
              <a:schemeClr val="dk1"/>
            </a:solidFill>
            <a:prstDash val="dot"/>
            <a:miter lim="800000"/>
            <a:headEnd type="none" w="sm" len="sm"/>
            <a:tailEnd type="none" w="sm" len="sm"/>
          </a:ln>
        </p:spPr>
      </p:cxnSp>
      <p:pic>
        <p:nvPicPr>
          <p:cNvPr id="22" name="Google Shape;338;p13" descr="Icon&#10;&#10;Description automatically generated"/>
          <p:cNvPicPr preferRelativeResize="0"/>
          <p:nvPr/>
        </p:nvPicPr>
        <p:blipFill rotWithShape="1">
          <a:blip r:embed="rId3">
            <a:alphaModFix/>
          </a:blip>
          <a:srcRect/>
          <a:stretch/>
        </p:blipFill>
        <p:spPr>
          <a:xfrm>
            <a:off x="10672484" y="84971"/>
            <a:ext cx="674079" cy="674079"/>
          </a:xfrm>
          <a:prstGeom prst="rect">
            <a:avLst/>
          </a:prstGeom>
          <a:noFill/>
          <a:ln>
            <a:noFill/>
          </a:ln>
        </p:spPr>
      </p:pic>
      <p:sp>
        <p:nvSpPr>
          <p:cNvPr id="23" name="Google Shape;203;p8"/>
          <p:cNvSpPr/>
          <p:nvPr/>
        </p:nvSpPr>
        <p:spPr>
          <a:xfrm>
            <a:off x="0" y="369331"/>
            <a:ext cx="8301849" cy="1631175"/>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Answer the questions in note form</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Use the notes to write the sentence- the order may be different to the order of the notes!</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3.    Write your sentence using correct punctuation.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omic Sans MS"/>
                <a:ea typeface="Comic Sans MS"/>
                <a:cs typeface="Comic Sans MS"/>
                <a:sym typeface="Comic Sans MS"/>
              </a:rPr>
              <a:t>4.    Read your sentence – does it sound right?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4" name="Google Shape;281;p11"/>
          <p:cNvSpPr txBox="1"/>
          <p:nvPr/>
        </p:nvSpPr>
        <p:spPr>
          <a:xfrm>
            <a:off x="134667" y="3130368"/>
            <a:ext cx="1645315" cy="2400617"/>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rPr>
              <a:t>Who/what:</a:t>
            </a:r>
            <a:endParaRPr kumimoji="0" sz="2000" b="1" i="0" u="none" strike="noStrike" kern="0" cap="none" spc="0" normalizeH="0" baseline="0" noProof="0">
              <a:ln>
                <a:noFill/>
              </a:ln>
              <a:solidFill>
                <a:srgbClr val="ED7D31"/>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FF0066"/>
                </a:solidFill>
                <a:effectLst/>
                <a:uLnTx/>
                <a:uFillTx/>
                <a:latin typeface="Century Gothic"/>
                <a:ea typeface="Century Gothic"/>
                <a:cs typeface="Century Gothic"/>
                <a:sym typeface="Century Gothic"/>
              </a:rPr>
              <a:t>When:</a:t>
            </a:r>
            <a:endParaRPr kumimoji="0" sz="1400" b="1" i="0" u="none" strike="noStrike" kern="0" cap="none" spc="0" normalizeH="0" baseline="0" noProof="0">
              <a:ln>
                <a:noFill/>
              </a:ln>
              <a:solidFill>
                <a:srgbClr val="FF0066"/>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2060"/>
                </a:solidFill>
                <a:effectLst/>
                <a:uLnTx/>
                <a:uFillTx/>
                <a:latin typeface="Century Gothic"/>
                <a:ea typeface="Century Gothic"/>
                <a:cs typeface="Century Gothic"/>
                <a:sym typeface="Century Gothic"/>
              </a:rPr>
              <a:t>Where:</a:t>
            </a:r>
            <a:endParaRPr kumimoji="0" sz="1400" b="1" i="0" u="none" strike="noStrike" kern="0" cap="none" spc="0" normalizeH="0" baseline="0" noProof="0">
              <a:ln>
                <a:noFill/>
              </a:ln>
              <a:solidFill>
                <a:srgbClr val="002060"/>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5B9BD5"/>
                </a:solidFill>
                <a:effectLst/>
                <a:uLnTx/>
                <a:uFillTx/>
                <a:latin typeface="Century Gothic"/>
                <a:ea typeface="Century Gothic"/>
                <a:cs typeface="Century Gothic"/>
                <a:sym typeface="Century Gothic"/>
              </a:rPr>
              <a:t>How:</a:t>
            </a:r>
            <a:endParaRPr kumimoji="0" sz="1400" b="1" i="0" u="none" strike="noStrike" kern="0" cap="none" spc="0" normalizeH="0" baseline="0" noProof="0">
              <a:ln>
                <a:noFill/>
              </a:ln>
              <a:solidFill>
                <a:srgbClr val="5B9BD5"/>
              </a:solidFill>
              <a:effectLst/>
              <a:uLnTx/>
              <a:uFillTx/>
              <a:latin typeface="Arial"/>
              <a:ea typeface="+mn-ea"/>
              <a:cs typeface="Arial"/>
              <a:sym typeface="Arial"/>
            </a:endParaRPr>
          </a:p>
          <a:p>
            <a:pPr marL="0" marR="0" lvl="0" indent="0" algn="l" defTabSz="914400" rtl="0" eaLnBrk="1" fontAlgn="auto" latinLnBrk="0" hangingPunct="1">
              <a:lnSpc>
                <a:spcPct val="15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7030A0"/>
                </a:solidFill>
                <a:effectLst/>
                <a:uLnTx/>
                <a:uFillTx/>
                <a:latin typeface="Century Gothic"/>
                <a:ea typeface="Century Gothic"/>
                <a:cs typeface="Century Gothic"/>
                <a:sym typeface="Century Gothic"/>
              </a:rPr>
              <a:t>Why:</a:t>
            </a:r>
            <a:endParaRPr kumimoji="0" sz="1400" b="1" i="0" u="none" strike="noStrike" kern="0" cap="none" spc="0" normalizeH="0" baseline="0" noProof="0">
              <a:ln>
                <a:noFill/>
              </a:ln>
              <a:solidFill>
                <a:srgbClr val="7030A0"/>
              </a:solidFill>
              <a:effectLst/>
              <a:uLnTx/>
              <a:uFillTx/>
              <a:latin typeface="Arial"/>
              <a:ea typeface="+mn-ea"/>
              <a:cs typeface="Arial"/>
              <a:sym typeface="Arial"/>
            </a:endParaRPr>
          </a:p>
        </p:txBody>
      </p:sp>
      <p:pic>
        <p:nvPicPr>
          <p:cNvPr id="25" name="Google Shape;95;p2" descr="Icon&#10;&#10;Description automatically generated">
            <a:extLst>
              <a:ext uri="{FF2B5EF4-FFF2-40B4-BE49-F238E27FC236}">
                <a16:creationId xmlns:a16="http://schemas.microsoft.com/office/drawing/2014/main" id="{6165A3F8-40C6-4526-9D21-9EFF87CA0305}"/>
              </a:ext>
            </a:extLst>
          </p:cNvPr>
          <p:cNvPicPr preferRelativeResize="0"/>
          <p:nvPr/>
        </p:nvPicPr>
        <p:blipFill rotWithShape="1">
          <a:blip r:embed="rId4">
            <a:alphaModFix/>
          </a:blip>
          <a:srcRect/>
          <a:stretch/>
        </p:blipFill>
        <p:spPr>
          <a:xfrm>
            <a:off x="11422653" y="84971"/>
            <a:ext cx="674078" cy="674078"/>
          </a:xfrm>
          <a:prstGeom prst="rect">
            <a:avLst/>
          </a:prstGeom>
          <a:noFill/>
          <a:ln>
            <a:noFill/>
          </a:ln>
        </p:spPr>
      </p:pic>
    </p:spTree>
    <p:extLst>
      <p:ext uri="{BB962C8B-B14F-4D97-AF65-F5344CB8AC3E}">
        <p14:creationId xmlns:p14="http://schemas.microsoft.com/office/powerpoint/2010/main" val="2731714664"/>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2561559"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Extension 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0" y="1291571"/>
            <a:ext cx="12191999" cy="434266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Answer the following questions in FULL SENTENCE ANSWERS</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1.‘Shrieking and raging out of the south, the Antarctic winds seemed to have lost themselves and come up howling in a frenzy to find the way.’ Why do you think the author has described the winds in this way?</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I think the author has described the winds in this way because ______.</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2. ‘In July , the winds lost their senses’ What does this mean? Why do you think the author chosen this language?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19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‘The winds lost their senses’ means _____. I think the author chose this language because ______</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
        <p:nvSpPr>
          <p:cNvPr id="2" name="TextBox 1">
            <a:extLst>
              <a:ext uri="{FF2B5EF4-FFF2-40B4-BE49-F238E27FC236}">
                <a16:creationId xmlns:a16="http://schemas.microsoft.com/office/drawing/2014/main" id="{3E094735-D859-B316-ABEA-365B50CE22D3}"/>
              </a:ext>
            </a:extLst>
          </p:cNvPr>
          <p:cNvSpPr txBox="1"/>
          <p:nvPr/>
        </p:nvSpPr>
        <p:spPr>
          <a:xfrm>
            <a:off x="294166" y="6095900"/>
            <a:ext cx="9943343" cy="584775"/>
          </a:xfrm>
          <a:prstGeom prst="rect">
            <a:avLst/>
          </a:prstGeom>
          <a:solidFill>
            <a:srgbClr val="FFFF00"/>
          </a:solid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600" b="0" i="1"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As this section is quite short, if you have time left over, ask the students to write full sentence answers to the questions discussed through the reading of the text. This can be quite challenging! </a:t>
            </a:r>
          </a:p>
        </p:txBody>
      </p:sp>
    </p:spTree>
    <p:extLst>
      <p:ext uri="{BB962C8B-B14F-4D97-AF65-F5344CB8AC3E}">
        <p14:creationId xmlns:p14="http://schemas.microsoft.com/office/powerpoint/2010/main" val="3473090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69.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5 Part 3</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12</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How has the author created suspense as the rescue of the crew of the tugboat begins?</a:t>
            </a:r>
          </a:p>
        </p:txBody>
      </p:sp>
      <p:sp>
        <p:nvSpPr>
          <p:cNvPr id="2" name="TextBox 1">
            <a:extLst>
              <a:ext uri="{FF2B5EF4-FFF2-40B4-BE49-F238E27FC236}">
                <a16:creationId xmlns:a16="http://schemas.microsoft.com/office/drawing/2014/main" id="{02A86DAF-DE7D-A86E-3C2E-42F6D59C8231}"/>
              </a:ext>
            </a:extLst>
          </p:cNvPr>
          <p:cNvSpPr txBox="1"/>
          <p:nvPr/>
        </p:nvSpPr>
        <p:spPr>
          <a:xfrm>
            <a:off x="1164771" y="3162159"/>
            <a:ext cx="9705393" cy="1245854"/>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part of Chapter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57: ‘When morning came over the world at last they could see the tugboat clearly...’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 page 62: ‘The rescue was ready to start.’’</a:t>
            </a:r>
          </a:p>
        </p:txBody>
      </p:sp>
    </p:spTree>
    <p:extLst>
      <p:ext uri="{BB962C8B-B14F-4D97-AF65-F5344CB8AC3E}">
        <p14:creationId xmlns:p14="http://schemas.microsoft.com/office/powerpoint/2010/main" val="3029494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1146"/>
        <p:cNvGrpSpPr/>
        <p:nvPr/>
      </p:nvGrpSpPr>
      <p:grpSpPr>
        <a:xfrm>
          <a:off x="0" y="0"/>
          <a:ext cx="0" cy="0"/>
          <a:chOff x="0" y="0"/>
          <a:chExt cx="0" cy="0"/>
        </a:xfrm>
      </p:grpSpPr>
      <p:sp>
        <p:nvSpPr>
          <p:cNvPr id="1160" name="Google Shape;1160;p37"/>
          <p:cNvSpPr txBox="1"/>
          <p:nvPr/>
        </p:nvSpPr>
        <p:spPr>
          <a:xfrm>
            <a:off x="0" y="0"/>
            <a:ext cx="1270670" cy="314430"/>
          </a:xfrm>
          <a:prstGeom prst="rect">
            <a:avLst/>
          </a:prstGeom>
          <a:solidFill>
            <a:schemeClr val="accent1"/>
          </a:solidFill>
          <a:ln>
            <a:noFill/>
          </a:ln>
        </p:spPr>
        <p:txBody>
          <a:bodyPr spcFirstLastPara="1" wrap="square" lIns="91425" tIns="45700" rIns="91425" bIns="45700" anchor="t" anchorCtr="0">
            <a:noAutofit/>
          </a:bodyPr>
          <a:lstStyle/>
          <a:p>
            <a:pPr marL="0" marR="0" lvl="0" indent="0" algn="ctr" defTabSz="914400" rtl="0" eaLnBrk="1" fontAlgn="auto" latinLnBrk="0" hangingPunct="1">
              <a:lnSpc>
                <a:spcPct val="90000"/>
              </a:lnSpc>
              <a:spcBef>
                <a:spcPts val="0"/>
              </a:spcBef>
              <a:spcAft>
                <a:spcPts val="0"/>
              </a:spcAft>
              <a:buClr>
                <a:srgbClr val="FFFFFF"/>
              </a:buClr>
              <a:buSzPts val="1000"/>
              <a:buFont typeface="Arial"/>
              <a:buNone/>
              <a:tabLst/>
              <a:defRPr/>
            </a:pPr>
            <a:r>
              <a:rPr kumimoji="0" lang="en-AU" sz="1000" b="0" i="0" u="none" strike="noStrike" kern="0" cap="none" spc="0" normalizeH="0" baseline="0" noProof="0">
                <a:ln>
                  <a:noFill/>
                </a:ln>
                <a:solidFill>
                  <a:srgbClr val="FFFFFF"/>
                </a:solidFill>
                <a:effectLst/>
                <a:uLnTx/>
                <a:uFillTx/>
                <a:latin typeface="Quattrocento Sans"/>
                <a:ea typeface="Quattrocento Sans"/>
                <a:cs typeface="Quattrocento Sans"/>
                <a:sym typeface="Quattrocento Sans"/>
              </a:rPr>
              <a:t>SKILL/CONCEPT CLOSURE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4" name="Picture 13">
            <a:extLst>
              <a:ext uri="{FF2B5EF4-FFF2-40B4-BE49-F238E27FC236}">
                <a16:creationId xmlns:a16="http://schemas.microsoft.com/office/drawing/2014/main" id="{94C8FB3F-4F43-4E5C-888A-14A836B53B46}"/>
              </a:ext>
            </a:extLst>
          </p:cNvPr>
          <p:cNvPicPr>
            <a:picLocks noChangeAspect="1"/>
          </p:cNvPicPr>
          <p:nvPr/>
        </p:nvPicPr>
        <p:blipFill rotWithShape="1">
          <a:blip r:embed="rId3"/>
          <a:srcRect l="308" t="-2931" r="16103" b="31369"/>
          <a:stretch/>
        </p:blipFill>
        <p:spPr>
          <a:xfrm>
            <a:off x="7093258" y="157215"/>
            <a:ext cx="4838330" cy="1094806"/>
          </a:xfrm>
          <a:prstGeom prst="rect">
            <a:avLst/>
          </a:prstGeom>
        </p:spPr>
      </p:pic>
      <p:pic>
        <p:nvPicPr>
          <p:cNvPr id="15" name="Picture 14">
            <a:extLst>
              <a:ext uri="{FF2B5EF4-FFF2-40B4-BE49-F238E27FC236}">
                <a16:creationId xmlns:a16="http://schemas.microsoft.com/office/drawing/2014/main" id="{D692A85F-4691-45C6-82DD-12D43273F222}"/>
              </a:ext>
            </a:extLst>
          </p:cNvPr>
          <p:cNvPicPr>
            <a:picLocks noChangeAspect="1"/>
          </p:cNvPicPr>
          <p:nvPr/>
        </p:nvPicPr>
        <p:blipFill rotWithShape="1">
          <a:blip r:embed="rId3"/>
          <a:srcRect l="308" t="-2931" r="16103" b="31369"/>
          <a:stretch/>
        </p:blipFill>
        <p:spPr>
          <a:xfrm>
            <a:off x="7093258" y="1131399"/>
            <a:ext cx="4838330" cy="1094806"/>
          </a:xfrm>
          <a:prstGeom prst="rect">
            <a:avLst/>
          </a:prstGeom>
        </p:spPr>
      </p:pic>
      <p:pic>
        <p:nvPicPr>
          <p:cNvPr id="16" name="Picture 15">
            <a:extLst>
              <a:ext uri="{FF2B5EF4-FFF2-40B4-BE49-F238E27FC236}">
                <a16:creationId xmlns:a16="http://schemas.microsoft.com/office/drawing/2014/main" id="{AC50B441-224B-4322-96BB-D914CE885180}"/>
              </a:ext>
            </a:extLst>
          </p:cNvPr>
          <p:cNvPicPr>
            <a:picLocks noChangeAspect="1"/>
          </p:cNvPicPr>
          <p:nvPr/>
        </p:nvPicPr>
        <p:blipFill rotWithShape="1">
          <a:blip r:embed="rId3"/>
          <a:srcRect l="308" t="-2931" r="16103" b="31369"/>
          <a:stretch/>
        </p:blipFill>
        <p:spPr>
          <a:xfrm>
            <a:off x="7093258" y="2076204"/>
            <a:ext cx="4838330" cy="1094806"/>
          </a:xfrm>
          <a:prstGeom prst="rect">
            <a:avLst/>
          </a:prstGeom>
        </p:spPr>
      </p:pic>
      <p:pic>
        <p:nvPicPr>
          <p:cNvPr id="17" name="Picture 16">
            <a:extLst>
              <a:ext uri="{FF2B5EF4-FFF2-40B4-BE49-F238E27FC236}">
                <a16:creationId xmlns:a16="http://schemas.microsoft.com/office/drawing/2014/main" id="{5E9079F4-8124-40BF-8CB6-E570476E7143}"/>
              </a:ext>
            </a:extLst>
          </p:cNvPr>
          <p:cNvPicPr>
            <a:picLocks noChangeAspect="1"/>
          </p:cNvPicPr>
          <p:nvPr/>
        </p:nvPicPr>
        <p:blipFill rotWithShape="1">
          <a:blip r:embed="rId3"/>
          <a:srcRect l="308" t="-2931" r="16103" b="31369"/>
          <a:stretch/>
        </p:blipFill>
        <p:spPr>
          <a:xfrm>
            <a:off x="7093258" y="3050388"/>
            <a:ext cx="4838330" cy="1094806"/>
          </a:xfrm>
          <a:prstGeom prst="rect">
            <a:avLst/>
          </a:prstGeom>
        </p:spPr>
      </p:pic>
      <p:pic>
        <p:nvPicPr>
          <p:cNvPr id="22" name="Picture 21">
            <a:extLst>
              <a:ext uri="{FF2B5EF4-FFF2-40B4-BE49-F238E27FC236}">
                <a16:creationId xmlns:a16="http://schemas.microsoft.com/office/drawing/2014/main" id="{BF0EE258-439A-4B91-952A-BEF5295F8712}"/>
              </a:ext>
            </a:extLst>
          </p:cNvPr>
          <p:cNvPicPr>
            <a:picLocks noChangeAspect="1"/>
          </p:cNvPicPr>
          <p:nvPr/>
        </p:nvPicPr>
        <p:blipFill rotWithShape="1">
          <a:blip r:embed="rId3"/>
          <a:srcRect l="308" t="-2931" r="16103" b="31369"/>
          <a:stretch/>
        </p:blipFill>
        <p:spPr>
          <a:xfrm>
            <a:off x="7093258" y="3995193"/>
            <a:ext cx="4838330" cy="1094806"/>
          </a:xfrm>
          <a:prstGeom prst="rect">
            <a:avLst/>
          </a:prstGeom>
        </p:spPr>
      </p:pic>
      <p:pic>
        <p:nvPicPr>
          <p:cNvPr id="24" name="Picture 23">
            <a:extLst>
              <a:ext uri="{FF2B5EF4-FFF2-40B4-BE49-F238E27FC236}">
                <a16:creationId xmlns:a16="http://schemas.microsoft.com/office/drawing/2014/main" id="{1CA57795-2B58-4ECB-A7A7-83FC4F50BBCD}"/>
              </a:ext>
            </a:extLst>
          </p:cNvPr>
          <p:cNvPicPr>
            <a:picLocks noChangeAspect="1"/>
          </p:cNvPicPr>
          <p:nvPr/>
        </p:nvPicPr>
        <p:blipFill rotWithShape="1">
          <a:blip r:embed="rId3"/>
          <a:srcRect l="308" t="-2931" r="16103" b="31369"/>
          <a:stretch/>
        </p:blipFill>
        <p:spPr>
          <a:xfrm>
            <a:off x="7093258" y="4969377"/>
            <a:ext cx="4838330" cy="1094806"/>
          </a:xfrm>
          <a:prstGeom prst="rect">
            <a:avLst/>
          </a:prstGeom>
        </p:spPr>
      </p:pic>
      <p:sp>
        <p:nvSpPr>
          <p:cNvPr id="19" name="TextBox 18">
            <a:extLst>
              <a:ext uri="{FF2B5EF4-FFF2-40B4-BE49-F238E27FC236}">
                <a16:creationId xmlns:a16="http://schemas.microsoft.com/office/drawing/2014/main" id="{5018DCCD-EDCD-4F5A-805A-F0C5C1154C48}"/>
              </a:ext>
            </a:extLst>
          </p:cNvPr>
          <p:cNvSpPr txBox="1"/>
          <p:nvPr/>
        </p:nvSpPr>
        <p:spPr>
          <a:xfrm>
            <a:off x="489559" y="1361501"/>
            <a:ext cx="4773967"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A mountain is a geological landform that rises above the surrounding land.</a:t>
            </a:r>
          </a:p>
        </p:txBody>
      </p:sp>
      <p:sp>
        <p:nvSpPr>
          <p:cNvPr id="20" name="TextBox 19">
            <a:extLst>
              <a:ext uri="{FF2B5EF4-FFF2-40B4-BE49-F238E27FC236}">
                <a16:creationId xmlns:a16="http://schemas.microsoft.com/office/drawing/2014/main" id="{7F8382A0-9031-455F-8AB4-CA90F3FE1339}"/>
              </a:ext>
            </a:extLst>
          </p:cNvPr>
          <p:cNvSpPr txBox="1"/>
          <p:nvPr/>
        </p:nvSpPr>
        <p:spPr>
          <a:xfrm>
            <a:off x="567674" y="5340512"/>
            <a:ext cx="4973714" cy="880369"/>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It is amazing how different mountains can look, depending on their height and location!</a:t>
            </a:r>
          </a:p>
        </p:txBody>
      </p:sp>
      <p:sp>
        <p:nvSpPr>
          <p:cNvPr id="21" name="TextBox 20">
            <a:extLst>
              <a:ext uri="{FF2B5EF4-FFF2-40B4-BE49-F238E27FC236}">
                <a16:creationId xmlns:a16="http://schemas.microsoft.com/office/drawing/2014/main" id="{AC4B5511-1D8E-46BA-B3E3-234D82E1F417}"/>
              </a:ext>
            </a:extLst>
          </p:cNvPr>
          <p:cNvSpPr txBox="1"/>
          <p:nvPr/>
        </p:nvSpPr>
        <p:spPr>
          <a:xfrm>
            <a:off x="567675" y="347467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steep sloping sides, sharp or rounded ridges </a:t>
            </a:r>
          </a:p>
        </p:txBody>
      </p:sp>
      <p:sp>
        <p:nvSpPr>
          <p:cNvPr id="23" name="TextBox 22">
            <a:extLst>
              <a:ext uri="{FF2B5EF4-FFF2-40B4-BE49-F238E27FC236}">
                <a16:creationId xmlns:a16="http://schemas.microsoft.com/office/drawing/2014/main" id="{006A76F5-4C8C-40F4-A9D1-E7D8DBA68E32}"/>
              </a:ext>
            </a:extLst>
          </p:cNvPr>
          <p:cNvSpPr txBox="1"/>
          <p:nvPr/>
        </p:nvSpPr>
        <p:spPr>
          <a:xfrm>
            <a:off x="567675" y="4103351"/>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High point: a peak or summit. Low point: base</a:t>
            </a:r>
          </a:p>
        </p:txBody>
      </p:sp>
      <p:sp>
        <p:nvSpPr>
          <p:cNvPr id="25" name="TextBox 24">
            <a:extLst>
              <a:ext uri="{FF2B5EF4-FFF2-40B4-BE49-F238E27FC236}">
                <a16:creationId xmlns:a16="http://schemas.microsoft.com/office/drawing/2014/main" id="{796B7763-E4CB-4F35-8279-9887C81D8A20}"/>
              </a:ext>
            </a:extLst>
          </p:cNvPr>
          <p:cNvSpPr txBox="1"/>
          <p:nvPr/>
        </p:nvSpPr>
        <p:spPr>
          <a:xfrm>
            <a:off x="546899" y="4711832"/>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Generally higher then 600m or it is a hill</a:t>
            </a:r>
          </a:p>
        </p:txBody>
      </p:sp>
      <p:sp>
        <p:nvSpPr>
          <p:cNvPr id="26" name="TextBox 25">
            <a:extLst>
              <a:ext uri="{FF2B5EF4-FFF2-40B4-BE49-F238E27FC236}">
                <a16:creationId xmlns:a16="http://schemas.microsoft.com/office/drawing/2014/main" id="{DFB1B46B-BCB4-4701-90EC-2FD44F6C8289}"/>
              </a:ext>
            </a:extLst>
          </p:cNvPr>
          <p:cNvSpPr txBox="1"/>
          <p:nvPr/>
        </p:nvSpPr>
        <p:spPr>
          <a:xfrm>
            <a:off x="567674" y="2897555"/>
            <a:ext cx="4773967" cy="464871"/>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800" b="0" i="0" u="none" strike="noStrike" kern="1200" cap="none" spc="0" normalizeH="0" baseline="0" noProof="0">
                <a:ln>
                  <a:noFill/>
                </a:ln>
                <a:solidFill>
                  <a:prstClr val="black"/>
                </a:solidFill>
                <a:effectLst/>
                <a:uLnTx/>
                <a:uFillTx/>
                <a:latin typeface="Calibri" panose="020F0502020204030204"/>
                <a:ea typeface="+mn-ea"/>
                <a:cs typeface="+mn-cs"/>
              </a:rPr>
              <a:t>made from rocks and earth</a:t>
            </a:r>
          </a:p>
        </p:txBody>
      </p:sp>
      <p:pic>
        <p:nvPicPr>
          <p:cNvPr id="4" name="Picture 3">
            <a:extLst>
              <a:ext uri="{FF2B5EF4-FFF2-40B4-BE49-F238E27FC236}">
                <a16:creationId xmlns:a16="http://schemas.microsoft.com/office/drawing/2014/main" id="{988F0743-8DCB-91CF-7F21-DAF5F881BF1E}"/>
              </a:ext>
            </a:extLst>
          </p:cNvPr>
          <p:cNvPicPr>
            <a:picLocks noChangeAspect="1"/>
          </p:cNvPicPr>
          <p:nvPr/>
        </p:nvPicPr>
        <p:blipFill>
          <a:blip r:embed="rId4"/>
          <a:stretch>
            <a:fillRect/>
          </a:stretch>
        </p:blipFill>
        <p:spPr>
          <a:xfrm>
            <a:off x="1175582" y="0"/>
            <a:ext cx="5475032" cy="6858000"/>
          </a:xfrm>
          <a:prstGeom prst="rect">
            <a:avLst/>
          </a:prstGeom>
        </p:spPr>
      </p:pic>
    </p:spTree>
    <p:extLst>
      <p:ext uri="{BB962C8B-B14F-4D97-AF65-F5344CB8AC3E}">
        <p14:creationId xmlns:p14="http://schemas.microsoft.com/office/powerpoint/2010/main" val="69525065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fasten</a:t>
            </a:r>
          </a:p>
        </p:txBody>
      </p:sp>
      <p:sp>
        <p:nvSpPr>
          <p:cNvPr id="6" name="Oval 5">
            <a:extLst>
              <a:ext uri="{FF2B5EF4-FFF2-40B4-BE49-F238E27FC236}">
                <a16:creationId xmlns:a16="http://schemas.microsoft.com/office/drawing/2014/main" id="{4EED4316-6FEF-42DE-BEA5-29313CDC04AC}"/>
              </a:ext>
            </a:extLst>
          </p:cNvPr>
          <p:cNvSpPr/>
          <p:nvPr/>
        </p:nvSpPr>
        <p:spPr>
          <a:xfrm>
            <a:off x="829641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63909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701400"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867B8B90-D9DB-EAF2-374F-C7B61A502F6B}"/>
              </a:ext>
            </a:extLst>
          </p:cNvPr>
          <p:cNvSpPr/>
          <p:nvPr/>
        </p:nvSpPr>
        <p:spPr>
          <a:xfrm>
            <a:off x="7152242"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2D6EF771-AE69-07DA-0E2B-934477BEEF0A}"/>
              </a:ext>
            </a:extLst>
          </p:cNvPr>
          <p:cNvSpPr/>
          <p:nvPr/>
        </p:nvSpPr>
        <p:spPr>
          <a:xfrm>
            <a:off x="5576786"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918531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to close or join together two parts of something </a:t>
            </a: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(verb)</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317080"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fasten: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903654721"/>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fasten</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fasten</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fasten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fasten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7170" name="Picture 2" descr="Tying Things Together With Tie-down Straps">
            <a:extLst>
              <a:ext uri="{FF2B5EF4-FFF2-40B4-BE49-F238E27FC236}">
                <a16:creationId xmlns:a16="http://schemas.microsoft.com/office/drawing/2014/main" id="{2AAD54C3-70F7-6537-E41B-56E34473EC3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481" y="1816379"/>
            <a:ext cx="4753894" cy="317982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cience Of Speeding: Why Do We Like To Go Fast?">
            <a:extLst>
              <a:ext uri="{FF2B5EF4-FFF2-40B4-BE49-F238E27FC236}">
                <a16:creationId xmlns:a16="http://schemas.microsoft.com/office/drawing/2014/main" id="{DFA36EFA-2DB5-1E10-EC55-EE85A09C17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24972" y="1816379"/>
            <a:ext cx="4778429" cy="3179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6459333"/>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fasten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fasten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6146" name="Picture 2" descr="Fasten Seat Belts">
            <a:extLst>
              <a:ext uri="{FF2B5EF4-FFF2-40B4-BE49-F238E27FC236}">
                <a16:creationId xmlns:a16="http://schemas.microsoft.com/office/drawing/2014/main" id="{FE165A0A-2282-DEAB-CD54-F01014D045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79153" y="2321939"/>
            <a:ext cx="4833693" cy="32459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9927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533769"/>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Bobby tried to quickly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fasten</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his seatbelt in the car before the family drove to the park.</a:t>
            </a:r>
          </a:p>
        </p:txBody>
      </p:sp>
      <p:sp>
        <p:nvSpPr>
          <p:cNvPr id="18" name="TextBox 17">
            <a:extLst>
              <a:ext uri="{FF2B5EF4-FFF2-40B4-BE49-F238E27FC236}">
                <a16:creationId xmlns:a16="http://schemas.microsoft.com/office/drawing/2014/main" id="{64C11362-1D38-4E68-9708-C8227F22604E}"/>
              </a:ext>
            </a:extLst>
          </p:cNvPr>
          <p:cNvSpPr txBox="1"/>
          <p:nvPr/>
        </p:nvSpPr>
        <p:spPr>
          <a:xfrm>
            <a:off x="385938" y="3054165"/>
            <a:ext cx="11594212" cy="1754326"/>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astronaut had to </a:t>
            </a:r>
            <a:r>
              <a:rPr lang="en-AU" sz="3600">
                <a:solidFill>
                  <a:srgbClr val="C00000"/>
                </a:solidFill>
                <a:latin typeface="Century Gothic" panose="020B0502020202020204" pitchFamily="34" charset="0"/>
                <a:cs typeface="Manjari" panose="02000503000000000000" pitchFamily="2" charset="0"/>
              </a:rPr>
              <a:t>fasten</a:t>
            </a:r>
            <a:r>
              <a:rPr lang="en-AU" sz="3600">
                <a:solidFill>
                  <a:srgbClr val="003A47"/>
                </a:solidFill>
                <a:latin typeface="Century Gothic" panose="020B0502020202020204" pitchFamily="34" charset="0"/>
                <a:cs typeface="Manjari" panose="02000503000000000000" pitchFamily="2" charset="0"/>
              </a:rPr>
              <a:t> his helmet securely before going on a spacewalk outside the spaceship.</a:t>
            </a:r>
          </a:p>
        </p:txBody>
      </p:sp>
      <p:sp>
        <p:nvSpPr>
          <p:cNvPr id="19" name="TextBox 18">
            <a:extLst>
              <a:ext uri="{FF2B5EF4-FFF2-40B4-BE49-F238E27FC236}">
                <a16:creationId xmlns:a16="http://schemas.microsoft.com/office/drawing/2014/main" id="{BF9AAB17-9CDD-4E40-92BF-8DE8A2ADD71F}"/>
              </a:ext>
            </a:extLst>
          </p:cNvPr>
          <p:cNvSpPr txBox="1"/>
          <p:nvPr/>
        </p:nvSpPr>
        <p:spPr>
          <a:xfrm>
            <a:off x="385938" y="4946511"/>
            <a:ext cx="11594212" cy="1754326"/>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Timmy needed to </a:t>
            </a:r>
            <a:r>
              <a:rPr lang="en-AU" sz="3600">
                <a:solidFill>
                  <a:srgbClr val="C00000"/>
                </a:solidFill>
                <a:latin typeface="Century Gothic" panose="020B0502020202020204" pitchFamily="34" charset="0"/>
                <a:cs typeface="Manjari" panose="02000503000000000000" pitchFamily="2" charset="0"/>
              </a:rPr>
              <a:t>fasten </a:t>
            </a:r>
            <a:r>
              <a:rPr lang="en-AU" sz="3600">
                <a:solidFill>
                  <a:srgbClr val="003A47"/>
                </a:solidFill>
                <a:latin typeface="Century Gothic" panose="020B0502020202020204" pitchFamily="34" charset="0"/>
                <a:cs typeface="Manjari" panose="02000503000000000000" pitchFamily="2" charset="0"/>
              </a:rPr>
              <a:t>the straps on his backpack before heading off to school to make sure everything stayed inside.</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4087722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fasten</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fasten</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5124" name="Picture 4" descr="Fasten belt Stock Photos - Page 1 : Masterfile">
            <a:extLst>
              <a:ext uri="{FF2B5EF4-FFF2-40B4-BE49-F238E27FC236}">
                <a16:creationId xmlns:a16="http://schemas.microsoft.com/office/drawing/2014/main" id="{6655FE7E-8410-1A13-CD12-8A75D9D842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40569" y="868026"/>
            <a:ext cx="3200106" cy="2133404"/>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Pole lashing- binding sticks together - YouTube">
            <a:extLst>
              <a:ext uri="{FF2B5EF4-FFF2-40B4-BE49-F238E27FC236}">
                <a16:creationId xmlns:a16="http://schemas.microsoft.com/office/drawing/2014/main" id="{DCC16C41-7450-3E05-BE15-681A4C3CF0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73162" y="927156"/>
            <a:ext cx="2778138" cy="2083603"/>
          </a:xfrm>
          <a:prstGeom prst="rect">
            <a:avLst/>
          </a:prstGeom>
          <a:noFill/>
          <a:extLst>
            <a:ext uri="{909E8E84-426E-40DD-AFC4-6F175D3DCCD1}">
              <a14:hiddenFill xmlns:a14="http://schemas.microsoft.com/office/drawing/2010/main">
                <a:solidFill>
                  <a:srgbClr val="FFFFFF"/>
                </a:solidFill>
              </a14:hiddenFill>
            </a:ext>
          </a:extLst>
        </p:spPr>
      </p:pic>
      <p:pic>
        <p:nvPicPr>
          <p:cNvPr id="5130" name="Picture 10" descr="Daju Kids Skipping Rope - Adjustable Length with Wooden Handles | Daju Toys">
            <a:extLst>
              <a:ext uri="{FF2B5EF4-FFF2-40B4-BE49-F238E27FC236}">
                <a16:creationId xmlns:a16="http://schemas.microsoft.com/office/drawing/2014/main" id="{3BED9815-6FCC-655C-9363-E81B9CA51B57}"/>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71182" y="3966767"/>
            <a:ext cx="1871788" cy="1873089"/>
          </a:xfrm>
          <a:prstGeom prst="rect">
            <a:avLst/>
          </a:prstGeom>
          <a:noFill/>
          <a:extLst>
            <a:ext uri="{909E8E84-426E-40DD-AFC4-6F175D3DCCD1}">
              <a14:hiddenFill xmlns:a14="http://schemas.microsoft.com/office/drawing/2010/main">
                <a:solidFill>
                  <a:srgbClr val="FFFFFF"/>
                </a:solidFill>
              </a14:hiddenFill>
            </a:ext>
          </a:extLst>
        </p:spPr>
      </p:pic>
      <p:pic>
        <p:nvPicPr>
          <p:cNvPr id="5132" name="Picture 12" descr="Young smiling woman fasten safety helmet on her head. Businesswoman  preparing for a ride on electrical scooter. photo – Smart casual Image on  Unsplash">
            <a:extLst>
              <a:ext uri="{FF2B5EF4-FFF2-40B4-BE49-F238E27FC236}">
                <a16:creationId xmlns:a16="http://schemas.microsoft.com/office/drawing/2014/main" id="{D43EFFEA-2A75-166B-4D0C-551F92D080A1}"/>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06198" y="3895958"/>
            <a:ext cx="3045102" cy="20310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5054770"/>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fasten</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fasten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Emily asked her mum to help her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fasten</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the buttons on her favourite jacket before going outside to play in the snow.</a:t>
            </a:r>
          </a:p>
        </p:txBody>
      </p:sp>
      <p:sp>
        <p:nvSpPr>
          <p:cNvPr id="18" name="TextBox 17"/>
          <p:cNvSpPr txBox="1"/>
          <p:nvPr/>
        </p:nvSpPr>
        <p:spPr>
          <a:xfrm>
            <a:off x="1996951" y="5128661"/>
            <a:ext cx="829838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Usain Bolt, </a:t>
            </a:r>
            <a:r>
              <a:rPr lang="en-AU" sz="2800">
                <a:solidFill>
                  <a:srgbClr val="000000"/>
                </a:solidFill>
                <a:latin typeface="Century Gothic" panose="020B0502020202020204" pitchFamily="34" charset="0"/>
              </a:rPr>
              <a:t>a sprinter from Jamacia,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was once the fasten runner in the world. </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996951" y="3373650"/>
            <a:ext cx="86943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superhero's cape was designed to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fasten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securely around his neck so it wouldn't fly away in the wind.</a:t>
            </a:r>
          </a:p>
        </p:txBody>
      </p:sp>
    </p:spTree>
    <p:extLst>
      <p:ext uri="{BB962C8B-B14F-4D97-AF65-F5344CB8AC3E}">
        <p14:creationId xmlns:p14="http://schemas.microsoft.com/office/powerpoint/2010/main" val="4035409093"/>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107634" y="5064294"/>
            <a:ext cx="12084366"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3600" b="0" i="0" u="none" strike="noStrike" kern="1200" cap="none" spc="0" normalizeH="0" baseline="0" noProof="0">
                <a:ln>
                  <a:noFill/>
                </a:ln>
                <a:solidFill>
                  <a:srgbClr val="000000"/>
                </a:solidFill>
                <a:effectLst/>
                <a:uLnTx/>
                <a:uFillTx/>
                <a:latin typeface="Arial" charset="0"/>
                <a:ea typeface="+mn-ea"/>
                <a:cs typeface="+mn-cs"/>
              </a:rPr>
              <a:t>to close or join together two parts of something</a:t>
            </a: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283285" y="3362615"/>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fas</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/ten</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secure, tie, lock</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260368" y="2522768"/>
            <a:ext cx="249581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fasten</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878157" y="3860603"/>
            <a:ext cx="501922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the Old English word </a:t>
            </a:r>
            <a:r>
              <a:rPr kumimoji="0" lang="en-AU" sz="1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fæstnian</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meaning "make fast, make firm, fix, secure" </a:t>
            </a:r>
          </a:p>
        </p:txBody>
      </p:sp>
      <p:sp>
        <p:nvSpPr>
          <p:cNvPr id="21" name="Arrow: Down 20">
            <a:extLst>
              <a:ext uri="{FF2B5EF4-FFF2-40B4-BE49-F238E27FC236}">
                <a16:creationId xmlns:a16="http://schemas.microsoft.com/office/drawing/2014/main" id="{F39D9390-E0F0-4952-BAD5-29F5DBD5EE91}"/>
              </a:ext>
            </a:extLst>
          </p:cNvPr>
          <p:cNvSpPr/>
          <p:nvPr/>
        </p:nvSpPr>
        <p:spPr>
          <a:xfrm>
            <a:off x="8139798" y="3429000"/>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fasten</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775B9AF1-877B-0F31-9D7B-CF2086200E9F}"/>
              </a:ext>
            </a:extLst>
          </p:cNvPr>
          <p:cNvPicPr>
            <a:picLocks noChangeAspect="1"/>
          </p:cNvPicPr>
          <p:nvPr/>
        </p:nvPicPr>
        <p:blipFill>
          <a:blip r:embed="rId5"/>
          <a:stretch>
            <a:fillRect/>
          </a:stretch>
        </p:blipFill>
        <p:spPr>
          <a:xfrm>
            <a:off x="466872" y="1085820"/>
            <a:ext cx="4510541" cy="2189155"/>
          </a:xfrm>
          <a:prstGeom prst="rect">
            <a:avLst/>
          </a:prstGeom>
        </p:spPr>
      </p:pic>
    </p:spTree>
    <p:extLst>
      <p:ext uri="{BB962C8B-B14F-4D97-AF65-F5344CB8AC3E}">
        <p14:creationId xmlns:p14="http://schemas.microsoft.com/office/powerpoint/2010/main" val="57310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953179"/>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thought Mr Percival was a robot.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started planning ways to hunt Mr Percival.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camped out wanting to see Mr Percival.</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began to spread the story about them.</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309567" y="964601"/>
            <a:ext cx="75225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After people saw Mr Percival and Storm Boy...</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After people saw Mr Percival and Storm Boy, they began</a:t>
            </a:r>
            <a:r>
              <a:rPr kumimoji="0" lang="en-AU" sz="2400" b="1" i="0" u="none" strike="noStrike" kern="0" cap="none" spc="0" normalizeH="0" noProof="0">
                <a:ln>
                  <a:noFill/>
                </a:ln>
                <a:solidFill>
                  <a:srgbClr val="000000"/>
                </a:solidFill>
                <a:effectLst/>
                <a:uLnTx/>
                <a:uFillTx/>
                <a:latin typeface="Century Gothic" panose="020B0502020202020204" pitchFamily="34" charset="0"/>
                <a:ea typeface="+mn-ea"/>
                <a:cs typeface="+mn-cs"/>
              </a:rPr>
              <a:t> to spread the story about them.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84274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2314805"/>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suddenly stopped blowing.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were shrieking, raging and howling in a frenzy.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started blowing in the wrong direction.</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were like a soft, summer breeze.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993556"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400" b="1" kern="0">
                <a:solidFill>
                  <a:srgbClr val="000000"/>
                </a:solidFill>
                <a:latin typeface="Century Gothic" panose="020B0502020202020204" pitchFamily="34" charset="0"/>
              </a:rPr>
              <a:t>In the storms, the winds from the Antarctic...</a:t>
            </a:r>
            <a:endPar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In the storms,</a:t>
            </a:r>
            <a:r>
              <a:rPr kumimoji="0" lang="en-AU" sz="2400" b="1" i="0" u="none" strike="noStrike" kern="0" cap="none" spc="0" normalizeH="0" noProof="0">
                <a:ln>
                  <a:noFill/>
                </a:ln>
                <a:solidFill>
                  <a:srgbClr val="000000"/>
                </a:solidFill>
                <a:effectLst/>
                <a:uLnTx/>
                <a:uFillTx/>
                <a:latin typeface="Century Gothic" panose="020B0502020202020204" pitchFamily="34" charset="0"/>
                <a:ea typeface="+mn-ea"/>
                <a:cs typeface="+mn-cs"/>
              </a:rPr>
              <a:t> the winds from the Antarctic were shrieking, raging and howling in a frenzy.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42099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1 Part 1</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2 </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lang="en-US" sz="2400">
                <a:solidFill>
                  <a:prstClr val="white"/>
                </a:solidFill>
                <a:latin typeface="Century Gothic" panose="020B0502020202020204" pitchFamily="34" charset="0"/>
                <a:ea typeface="Segoe UI Symbol" panose="020B0502040204020203" pitchFamily="34" charset="0"/>
              </a:rPr>
              <a:t>Who are the two main characters of Storm Boy, where do they live and how did they get their names?</a:t>
            </a: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
        <p:nvSpPr>
          <p:cNvPr id="2" name="TextBox 1">
            <a:extLst>
              <a:ext uri="{FF2B5EF4-FFF2-40B4-BE49-F238E27FC236}">
                <a16:creationId xmlns:a16="http://schemas.microsoft.com/office/drawing/2014/main" id="{395ABAC1-F778-FFF9-2240-C64E8DE4C8A5}"/>
              </a:ext>
            </a:extLst>
          </p:cNvPr>
          <p:cNvSpPr txBox="1"/>
          <p:nvPr/>
        </p:nvSpPr>
        <p:spPr>
          <a:xfrm>
            <a:off x="1164771" y="3162159"/>
            <a:ext cx="9705393" cy="1245854"/>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part of Chapter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5: ‘Storm Boy lived between the Coorong and the sea’</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To page 9: ‘And from then on everyone called him Storm Boy’ (4 sentences on the page only) </a:t>
            </a:r>
          </a:p>
        </p:txBody>
      </p:sp>
    </p:spTree>
    <p:extLst>
      <p:ext uri="{BB962C8B-B14F-4D97-AF65-F5344CB8AC3E}">
        <p14:creationId xmlns:p14="http://schemas.microsoft.com/office/powerpoint/2010/main" val="3291722409"/>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175717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34288" y="2471659"/>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2981" y="3186142"/>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34288" y="3900625"/>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that Mr Percival had to go right into the humpy or risk being blown away.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that Mr Percival thought it was a game and wanted to go out and play.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mn-ea"/>
                <a:cs typeface="Arial"/>
                <a:sym typeface="Century Gothic"/>
              </a:rPr>
              <a:t>the people from town came out to check on Hide-Away.</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Fingerbone Bill lost his humpy.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The winds from the storms were so bad...</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The winds from the storms were so bad that Mr Percival had to go right into the humpy or risk being blown away  </a:t>
            </a:r>
            <a:endPar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74282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492706" y="2396672"/>
            <a:ext cx="8726708" cy="3785611"/>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July was the worst month</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for the winds</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Storm Boy and Hide-Away’s humpy blew away</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first spotted the tugboat.</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flew out to the tugboat.</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and Fingerbone set out to rescue</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the tugboat as soon as they saw it.</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9408352" y="2382739"/>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10401011" y="3865356"/>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10402809" y="4538128"/>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10402809" y="529674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368025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941614" y="2319094"/>
            <a:ext cx="7662559" cy="2479048"/>
          </a:xfrm>
        </p:spPr>
        <p:txBody>
          <a:bodyPr>
            <a:normAutofit fontScale="90000"/>
          </a:bodyPr>
          <a:lstStyle/>
          <a:p>
            <a:pPr>
              <a:lnSpc>
                <a:spcPct val="150000"/>
              </a:lnSpc>
            </a:pPr>
            <a:r>
              <a:rPr lang="en-AU" sz="4000" b="0">
                <a:latin typeface="Century Gothic" panose="020B0502020202020204" pitchFamily="34" charset="0"/>
              </a:rPr>
              <a:t>I can identify the ways the author created suspense in the text.</a:t>
            </a:r>
          </a:p>
        </p:txBody>
      </p:sp>
      <p:sp>
        <p:nvSpPr>
          <p:cNvPr id="4" name="TextBox 3">
            <a:extLst>
              <a:ext uri="{FF2B5EF4-FFF2-40B4-BE49-F238E27FC236}">
                <a16:creationId xmlns:a16="http://schemas.microsoft.com/office/drawing/2014/main" id="{60007F66-6E1A-434E-A3DB-894E9BDB161B}"/>
              </a:ext>
            </a:extLst>
          </p:cNvPr>
          <p:cNvSpPr txBox="1"/>
          <p:nvPr/>
        </p:nvSpPr>
        <p:spPr>
          <a:xfrm>
            <a:off x="838200" y="5205603"/>
            <a:ext cx="9705393" cy="1245854"/>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part of Chapter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57: ‘When morning came over the world at last they could see the tugboat clearly...’</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 page 62: ‘The rescue was ready to start.’’</a:t>
            </a:r>
          </a:p>
        </p:txBody>
      </p:sp>
    </p:spTree>
    <p:extLst>
      <p:ext uri="{BB962C8B-B14F-4D97-AF65-F5344CB8AC3E}">
        <p14:creationId xmlns:p14="http://schemas.microsoft.com/office/powerpoint/2010/main" val="2425699645"/>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57</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6522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wounded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hurt, injured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launch</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start or set in motion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lull</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short quick moment of quiet or lack of activity.</a:t>
            </a:r>
          </a:p>
          <a:p>
            <a:pPr>
              <a:spcAft>
                <a:spcPts val="800"/>
              </a:spcAf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clinging</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hold tightly to something</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8756943" y="504319"/>
            <a:ext cx="3435057"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last they could see the tugboat clearly, lying like a wounded whale, with huge waves leaping and crashing over it, throwing up white hands of spray in a devil dance.’ Why do you think the author used these words and phrases?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8160105" y="538082"/>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8756943" y="1788687"/>
            <a:ext cx="343505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used these words and phrases because 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8160105"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8756942" y="2460152"/>
            <a:ext cx="3435057" cy="3021510"/>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used these</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words and</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phrases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(possible answers)</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makes the sea sound nasty, like it has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trapped the tugboat</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sz="1400" b="1" baseline="0">
                <a:solidFill>
                  <a:srgbClr val="000000"/>
                </a:solidFill>
                <a:latin typeface="Century Gothic" panose="020B0502020202020204" pitchFamily="34" charset="0"/>
              </a:rPr>
              <a:t>we</a:t>
            </a:r>
            <a:r>
              <a:rPr lang="en-AU" sz="1400" b="1">
                <a:solidFill>
                  <a:srgbClr val="000000"/>
                </a:solidFill>
                <a:latin typeface="Century Gothic" panose="020B0502020202020204" pitchFamily="34" charset="0"/>
              </a:rPr>
              <a:t> feel sorry for the tugboat because we would feel sorry for a whale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builds up drama and suspense</a:t>
            </a:r>
          </a:p>
          <a:p>
            <a:pPr marL="285750" marR="0" lvl="0" indent="-28575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AU" sz="1400" b="1" baseline="0">
                <a:solidFill>
                  <a:srgbClr val="000000"/>
                </a:solidFill>
                <a:latin typeface="Century Gothic" panose="020B0502020202020204" pitchFamily="34" charset="0"/>
              </a:rPr>
              <a:t>it</a:t>
            </a:r>
            <a:r>
              <a:rPr lang="en-AU" sz="1400" b="1">
                <a:solidFill>
                  <a:srgbClr val="000000"/>
                </a:solidFill>
                <a:latin typeface="Century Gothic" panose="020B0502020202020204" pitchFamily="34" charset="0"/>
              </a:rPr>
              <a:t> makes the sea and the tugboat sound like people, so we have stronger feelings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 name="Text Placeholder 1">
            <a:extLst>
              <a:ext uri="{FF2B5EF4-FFF2-40B4-BE49-F238E27FC236}">
                <a16:creationId xmlns:a16="http://schemas.microsoft.com/office/drawing/2014/main" id="{1A2FCDA6-109A-6AC5-62A6-599D3B3DB681}"/>
              </a:ext>
            </a:extLst>
          </p:cNvPr>
          <p:cNvSpPr txBox="1">
            <a:spLocks/>
          </p:cNvSpPr>
          <p:nvPr/>
        </p:nvSpPr>
        <p:spPr>
          <a:xfrm>
            <a:off x="9562186" y="5583571"/>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662746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58</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7186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two or three hundred yards</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this is a unit of measurement</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a:solidFill>
                  <a:srgbClr val="000000"/>
                </a:solidFill>
                <a:latin typeface="Century Gothic" panose="020B0502020202020204" pitchFamily="34" charset="0"/>
                <a:ea typeface="Segoe UI Symbol" panose="020B0502040204020203" pitchFamily="34" charset="0"/>
                <a:cs typeface="Times" charset="0"/>
              </a:rPr>
              <a:t>200 yards ≈ 183m</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300 yards ≈ 274m</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hurled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t>
            </a:r>
            <a:r>
              <a:rPr lang="en-GB">
                <a:solidFill>
                  <a:srgbClr val="000000"/>
                </a:solidFill>
                <a:latin typeface="Century Gothic" panose="020B0502020202020204" pitchFamily="34" charset="0"/>
                <a:ea typeface="Segoe UI Symbol" panose="020B0502040204020203" pitchFamily="34" charset="0"/>
                <a:cs typeface="Times" charset="0"/>
              </a:rPr>
              <a:t>verb) throw something with great force</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the author chose to not allow the main characters to reach the boat easily?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59286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think the author chose to not allow the main characters to reach the boat easily because 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744121"/>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think the author chose to not allow the main characters to reach the boat easily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sets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up the problem in the chapter and builds suspense.</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86B5D58-E028-6917-66A5-96A996A607B2}"/>
              </a:ext>
            </a:extLst>
          </p:cNvPr>
          <p:cNvSpPr txBox="1"/>
          <p:nvPr/>
        </p:nvSpPr>
        <p:spPr>
          <a:xfrm>
            <a:off x="4478346" y="3259477"/>
            <a:ext cx="4960470" cy="3000180"/>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1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harpoon gun </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is a type of weapon or tool that is designed for fishing or hunting underwater creatures. It consists of a long, pointed spear called a harpoon attached to a gun-like device. The harpoon is launched from the gun. The purpose of a harpoon is to penetrate and secure a fish or other aquatic animal, allowing the person using it to retrieve the catch.</a:t>
            </a:r>
          </a:p>
        </p:txBody>
      </p:sp>
      <p:pic>
        <p:nvPicPr>
          <p:cNvPr id="8194" name="Picture 2" descr="Harpoon | Throwing, Hunting, Fishing | Britannica">
            <a:extLst>
              <a:ext uri="{FF2B5EF4-FFF2-40B4-BE49-F238E27FC236}">
                <a16:creationId xmlns:a16="http://schemas.microsoft.com/office/drawing/2014/main" id="{2766F233-E783-318E-2E01-4A70309B48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7859" y="304945"/>
            <a:ext cx="3183184" cy="2847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70984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59</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2. Why do you think the author didn’t just allow Mr Percival to reach the boat? Why did he have to try so many times at first?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56552"/>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wrote that Mr Percival had to try so many times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981085"/>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wrote that Mr Percival had to try so many times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helps to build up suspense. </a:t>
            </a: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Even though he was puzzled and alarmed, Mr Percival tried to take the fishing line out. What can we infer about the relationship between Mr Percival and Storm Boy and Hide-Away from his actions?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9" y="1698705"/>
            <a:ext cx="3864777"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can infer that _______.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902984"/>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9" y="2210971"/>
            <a:ext cx="3864775"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can infer that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Mr Percival trusts Storm Boy and Hide-Away because even though he is worried, he does it anyway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as he knows they wouldn’t put </a:t>
            </a:r>
            <a:r>
              <a:rPr lang="en-AU" sz="1400" b="1">
                <a:solidFill>
                  <a:srgbClr val="000000"/>
                </a:solidFill>
                <a:latin typeface="Century Gothic" panose="020B0502020202020204" pitchFamily="34" charset="0"/>
              </a:rPr>
              <a:t>him in danger.</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Rectangle 1">
            <a:extLst>
              <a:ext uri="{FF2B5EF4-FFF2-40B4-BE49-F238E27FC236}">
                <a16:creationId xmlns:a16="http://schemas.microsoft.com/office/drawing/2014/main" id="{14C25B61-ABA8-1587-A15B-E0D583BECFC8}"/>
              </a:ext>
            </a:extLst>
          </p:cNvPr>
          <p:cNvSpPr/>
          <p:nvPr/>
        </p:nvSpPr>
        <p:spPr>
          <a:xfrm>
            <a:off x="362840" y="1064038"/>
            <a:ext cx="3435057"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coiled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arrange something in a coil </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AU" b="1">
                <a:solidFill>
                  <a:srgbClr val="000000"/>
                </a:solidFill>
                <a:latin typeface="Century Gothic" panose="020B0502020202020204" pitchFamily="34" charset="0"/>
                <a:ea typeface="Segoe UI Symbol" panose="020B0502040204020203" pitchFamily="34" charset="0"/>
                <a:cs typeface="Times" charset="0"/>
              </a:rPr>
              <a:t>disappointed </a:t>
            </a:r>
            <a:r>
              <a:rPr lang="en-AU">
                <a:solidFill>
                  <a:srgbClr val="000000"/>
                </a:solidFill>
                <a:latin typeface="Century Gothic" panose="020B0502020202020204" pitchFamily="34" charset="0"/>
                <a:ea typeface="Segoe UI Symbol" panose="020B0502040204020203" pitchFamily="34" charset="0"/>
                <a:cs typeface="Times" charset="0"/>
              </a:rPr>
              <a:t>(adjective)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sad or displeased as you feel you have been let down</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pic>
        <p:nvPicPr>
          <p:cNvPr id="7" name="Picture 2" descr="Ardent Copper Pair Coil 1/4&quot; x 5/8&quot; R410A 20mtr from Reece">
            <a:extLst>
              <a:ext uri="{FF2B5EF4-FFF2-40B4-BE49-F238E27FC236}">
                <a16:creationId xmlns:a16="http://schemas.microsoft.com/office/drawing/2014/main" id="{D0E468F4-07DC-B8DA-F973-A5133A0147E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14430" y="789398"/>
            <a:ext cx="895777" cy="6718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14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60</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82668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breathlessly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(adverb) in a way that involves gasping for breath</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gust of wind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sudden, brief increase in speed of wind</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a:solidFill>
                  <a:srgbClr val="000000"/>
                </a:solidFill>
                <a:latin typeface="Century Gothic" panose="020B0502020202020204" pitchFamily="34" charset="0"/>
                <a:ea typeface="Segoe UI Symbol" panose="020B0502040204020203" pitchFamily="34" charset="0"/>
                <a:cs typeface="Times" charset="0"/>
              </a:rPr>
              <a:t>*</a:t>
            </a:r>
            <a:r>
              <a:rPr lang="en-GB" b="1">
                <a:solidFill>
                  <a:srgbClr val="000000"/>
                </a:solidFill>
                <a:latin typeface="Century Gothic" panose="020B0502020202020204" pitchFamily="34" charset="0"/>
                <a:ea typeface="Segoe UI Symbol" panose="020B0502040204020203" pitchFamily="34" charset="0"/>
                <a:cs typeface="Times" charset="0"/>
              </a:rPr>
              <a:t>banked</a:t>
            </a:r>
            <a:r>
              <a:rPr lang="en-GB">
                <a:solidFill>
                  <a:srgbClr val="000000"/>
                </a:solidFill>
                <a:latin typeface="Century Gothic" panose="020B0502020202020204" pitchFamily="34" charset="0"/>
                <a:ea typeface="Segoe UI Symbol" panose="020B0502040204020203" pitchFamily="34" charset="0"/>
                <a:cs typeface="Times" charset="0"/>
              </a:rPr>
              <a:t> (verb) when an aircraft tilts sideways when making a turn</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sz="1200" i="1">
                <a:solidFill>
                  <a:srgbClr val="000000"/>
                </a:solidFill>
                <a:latin typeface="Century Gothic" panose="020B0502020202020204" pitchFamily="34" charset="0"/>
                <a:ea typeface="Segoe UI Symbol" panose="020B0502040204020203" pitchFamily="34" charset="0"/>
                <a:cs typeface="Times" charset="0"/>
              </a:rPr>
              <a:t>*there are several meanings of banked, but this is the one that matches with what is happening in the book. </a:t>
            </a:r>
            <a:endParaRPr kumimoji="0" lang="en-GB" sz="12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Why do you think Mr Percival didn’t understand what he’d done that was so wonderful?</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610508"/>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Mr Percival didn’t understand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71721"/>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Mr Percival didn’t understand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wasn’t what he usually did, he usually dropped</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the fishing line into he water and now he dropped it to a boat.</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a:t>
            </a:r>
            <a:r>
              <a:rPr lang="en-AU" sz="1200">
                <a:solidFill>
                  <a:srgbClr val="FFFFFF"/>
                </a:solidFill>
                <a:latin typeface="Century Gothic" panose="020B0502020202020204" pitchFamily="34" charset="0"/>
              </a:rPr>
              <a:t>‘Storm Boy and Hide-Away were disappointed by they didn’t give up.’ Why do you think the author has included this line?</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338971"/>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has included this line 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788217"/>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2022217"/>
            <a:ext cx="3864775"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has included this line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shows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the determination of Hide-Away and Storm Boy to help. It also helps to build suspense </a:t>
            </a:r>
            <a:r>
              <a:rPr kumimoji="0" lang="en-AU" sz="1400" b="1" i="1" u="none" strike="noStrike" kern="1200" cap="none" spc="0" normalizeH="0" noProof="0">
                <a:ln>
                  <a:noFill/>
                </a:ln>
                <a:solidFill>
                  <a:srgbClr val="000000"/>
                </a:solidFill>
                <a:effectLst/>
                <a:uLnTx/>
                <a:uFillTx/>
                <a:latin typeface="Century Gothic" panose="020B0502020202020204" pitchFamily="34" charset="0"/>
                <a:ea typeface="+mn-ea"/>
                <a:cs typeface="+mn-cs"/>
              </a:rPr>
              <a:t>‘will they get there??’</a:t>
            </a:r>
            <a:endPar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5521816" y="3287161"/>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3512745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61</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seized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take hold of something with force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snagged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caught on a sharp projection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hauled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to pull or drag with effort or force</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677552"/>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Why did the author not just write ‘the captain attached the rope to the line and Hide-Away pulled it to shore.’ Why include all the other detail about being careful and being lucky?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229815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a:t>
            </a:r>
            <a:r>
              <a:rPr lang="en-AU" sz="1400">
                <a:solidFill>
                  <a:srgbClr val="000000"/>
                </a:solidFill>
                <a:latin typeface="Century Gothic" panose="020B0502020202020204" pitchFamily="34" charset="0"/>
              </a:rPr>
              <a:t>the author included the other detail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350325"/>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included the other detail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helps to build suspense and show</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the reader more clearly what is going on.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‘But the struggle to save the men on the tugboat was only just beginning.’ Why do you think the author chose to include this line?</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8" y="1345802"/>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chose to include this line 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830157"/>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20" y="2163278"/>
            <a:ext cx="3864775"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chose to include this line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reminds the reader that although the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line is now at the boat, the rescue isn’t complete as they have to bring the men to shore. It helps to build suspense.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802348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62</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7186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wound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past tense of wind</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a:solidFill>
                  <a:srgbClr val="000000"/>
                </a:solidFill>
                <a:latin typeface="Century Gothic" panose="020B0502020202020204" pitchFamily="34" charset="0"/>
                <a:ea typeface="Segoe UI Symbol" panose="020B0502040204020203" pitchFamily="34" charset="0"/>
                <a:cs typeface="Times" charset="0"/>
              </a:rPr>
              <a:t>Lookout Post butt</a:t>
            </a: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the bottom of the Lookout Post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hitched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fasten</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b="1">
                <a:solidFill>
                  <a:srgbClr val="000000"/>
                </a:solidFill>
                <a:latin typeface="Century Gothic" panose="020B0502020202020204" pitchFamily="34" charset="0"/>
                <a:ea typeface="Segoe UI Symbol" panose="020B0502040204020203" pitchFamily="34" charset="0"/>
                <a:cs typeface="Times" charset="0"/>
              </a:rPr>
              <a:t>lashed</a:t>
            </a:r>
            <a:r>
              <a:rPr lang="en-AU">
                <a:solidFill>
                  <a:srgbClr val="000000"/>
                </a:solidFill>
                <a:latin typeface="Century Gothic" panose="020B0502020202020204" pitchFamily="34" charset="0"/>
                <a:ea typeface="Segoe UI Symbol" panose="020B0502040204020203" pitchFamily="34" charset="0"/>
                <a:cs typeface="Times" charset="0"/>
              </a:rPr>
              <a:t> (verb) tied securely with a  rope</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does the author finish the section with the sentence  ‘The rescue </a:t>
            </a:r>
            <a:r>
              <a:rPr kumimoji="0" lang="en-AU" sz="1200" b="0" i="0" u="none" strike="noStrike" kern="1200" cap="none" spc="0" normalizeH="0" baseline="0" noProof="0" err="1">
                <a:ln>
                  <a:noFill/>
                </a:ln>
                <a:solidFill>
                  <a:srgbClr val="FFFFFF"/>
                </a:solidFill>
                <a:effectLst/>
                <a:uLnTx/>
                <a:uFillTx/>
                <a:latin typeface="Century Gothic" panose="020B0502020202020204" pitchFamily="34" charset="0"/>
                <a:ea typeface="+mn-ea"/>
                <a:cs typeface="+mn-cs"/>
              </a:rPr>
              <a:t>wa</a:t>
            </a:r>
            <a:r>
              <a:rPr lang="en-AU" sz="1200">
                <a:solidFill>
                  <a:srgbClr val="FFFFFF"/>
                </a:solidFill>
                <a:latin typeface="Century Gothic" panose="020B0502020202020204" pitchFamily="34" charset="0"/>
              </a:rPr>
              <a:t>s ready to start</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610463"/>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author finished the section with this sentence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654895"/>
            <a:ext cx="1979364" cy="25085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author finished the section with this sentence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helps build up suspense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for the reader, it leaves the section on a ‘cliff hanger’ and the reader wants to read on the see if the rescue is successful.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C857CCD-65B4-939F-4E93-47E65378D549}"/>
              </a:ext>
            </a:extLst>
          </p:cNvPr>
          <p:cNvSpPr txBox="1"/>
          <p:nvPr/>
        </p:nvSpPr>
        <p:spPr>
          <a:xfrm>
            <a:off x="895548" y="4713527"/>
            <a:ext cx="4988562" cy="1892185"/>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1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bosun's chair </a:t>
            </a:r>
            <a:r>
              <a:rPr kumimoji="0" lang="en-AU" sz="16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is a special seat used by people when they need to climb up high on the ship. The bosun's chair is tied to a rope, and when </a:t>
            </a:r>
            <a:r>
              <a:rPr lang="en-AU" sz="1600">
                <a:solidFill>
                  <a:srgbClr val="000000"/>
                </a:solidFill>
                <a:latin typeface="Century Gothic" panose="020B0502020202020204" pitchFamily="34" charset="0"/>
              </a:rPr>
              <a:t>someone </a:t>
            </a:r>
            <a:r>
              <a:rPr kumimoji="0" lang="en-AU" sz="16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needs to go up to the top of this ship, they sit in this chair.</a:t>
            </a:r>
          </a:p>
        </p:txBody>
      </p:sp>
      <p:pic>
        <p:nvPicPr>
          <p:cNvPr id="10242" name="Picture 2" descr="Bosun's chair - Wikipedia">
            <a:extLst>
              <a:ext uri="{FF2B5EF4-FFF2-40B4-BE49-F238E27FC236}">
                <a16:creationId xmlns:a16="http://schemas.microsoft.com/office/drawing/2014/main" id="{97DD12BC-EB87-2C4C-1100-7010669E2B9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21052" y="4183574"/>
            <a:ext cx="3249105" cy="2436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5487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8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How has the author created suspense as the rescue of the crew of the tugboat begins?</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2C083903-336C-2A89-EE7E-FA338D08A0B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58167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seldom</a:t>
            </a:r>
          </a:p>
        </p:txBody>
      </p:sp>
      <p:sp>
        <p:nvSpPr>
          <p:cNvPr id="6" name="Oval 5">
            <a:extLst>
              <a:ext uri="{FF2B5EF4-FFF2-40B4-BE49-F238E27FC236}">
                <a16:creationId xmlns:a16="http://schemas.microsoft.com/office/drawing/2014/main" id="{4EED4316-6FEF-42DE-BEA5-29313CDC04AC}"/>
              </a:ext>
            </a:extLst>
          </p:cNvPr>
          <p:cNvSpPr/>
          <p:nvPr/>
        </p:nvSpPr>
        <p:spPr>
          <a:xfrm>
            <a:off x="5013427" y="440338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415189" y="440338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7A31DD58-3E90-248A-53BE-709840416E5E}"/>
              </a:ext>
            </a:extLst>
          </p:cNvPr>
          <p:cNvSpPr/>
          <p:nvPr/>
        </p:nvSpPr>
        <p:spPr>
          <a:xfrm>
            <a:off x="4214308" y="439398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43F4577A-021D-AEB6-A807-083899B2259D}"/>
              </a:ext>
            </a:extLst>
          </p:cNvPr>
          <p:cNvSpPr/>
          <p:nvPr/>
        </p:nvSpPr>
        <p:spPr>
          <a:xfrm>
            <a:off x="5812546" y="440338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8E96DE6E-5A61-A2E2-0C3B-F256747C06E6}"/>
              </a:ext>
            </a:extLst>
          </p:cNvPr>
          <p:cNvSpPr/>
          <p:nvPr/>
        </p:nvSpPr>
        <p:spPr>
          <a:xfrm>
            <a:off x="7036582" y="4403382"/>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9B2F15E6-3471-DAFD-A57C-1CEDE59739FC}"/>
              </a:ext>
            </a:extLst>
          </p:cNvPr>
          <p:cNvSpPr/>
          <p:nvPr/>
        </p:nvSpPr>
        <p:spPr>
          <a:xfrm>
            <a:off x="8467096" y="439398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4981482"/>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3" name="Picture 2">
            <a:extLst>
              <a:ext uri="{FF2B5EF4-FFF2-40B4-BE49-F238E27FC236}">
                <a16:creationId xmlns:a16="http://schemas.microsoft.com/office/drawing/2014/main" id="{202F0130-D933-95CC-3ADC-49B0138B6C8A}"/>
              </a:ext>
            </a:extLst>
          </p:cNvPr>
          <p:cNvPicPr>
            <a:picLocks noChangeAspect="1"/>
          </p:cNvPicPr>
          <p:nvPr/>
        </p:nvPicPr>
        <p:blipFill>
          <a:blip r:embed="rId5"/>
          <a:stretch>
            <a:fillRect/>
          </a:stretch>
        </p:blipFill>
        <p:spPr>
          <a:xfrm>
            <a:off x="3631121" y="0"/>
            <a:ext cx="4929757" cy="6858000"/>
          </a:xfrm>
          <a:prstGeom prst="rect">
            <a:avLst/>
          </a:prstGeom>
        </p:spPr>
      </p:pic>
    </p:spTree>
    <p:extLst>
      <p:ext uri="{BB962C8B-B14F-4D97-AF65-F5344CB8AC3E}">
        <p14:creationId xmlns:p14="http://schemas.microsoft.com/office/powerpoint/2010/main" val="2726695193"/>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0787" y="2104629"/>
            <a:ext cx="10950617"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Subject: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1BA0"/>
                </a:solidFill>
                <a:effectLst/>
                <a:uLnTx/>
                <a:uFillTx/>
                <a:latin typeface="Century Gothic" panose="020B0502020202020204" pitchFamily="34" charset="0"/>
                <a:ea typeface="+mn-ea"/>
                <a:cs typeface="+mn-cs"/>
              </a:rPr>
              <a:t>Tells WHO or WHAT the sentence is about</a:t>
            </a:r>
            <a:r>
              <a:rPr kumimoji="0" lang="en-AU" sz="4000" b="0" i="0" u="none" strike="noStrike" kern="1200" cap="none" spc="0" normalizeH="0" baseline="0" noProof="0">
                <a:ln>
                  <a:noFill/>
                </a:ln>
                <a:solidFill>
                  <a:srgbClr val="001BA0"/>
                </a:solidFill>
                <a:effectLst/>
                <a:uLnTx/>
                <a:uFillTx/>
                <a:latin typeface="Century Gothic" panose="020B0502020202020204" pitchFamily="34" charset="0"/>
                <a:ea typeface="+mn-ea"/>
                <a:cs typeface="+mn-cs"/>
              </a:rPr>
              <a:t>.</a:t>
            </a:r>
            <a:endParaRPr kumimoji="0" lang="en-AU" sz="4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4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Predicate: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Tells what the subject DOES or IS and contains the verb. </a:t>
            </a:r>
          </a:p>
        </p:txBody>
      </p:sp>
      <p:sp>
        <p:nvSpPr>
          <p:cNvPr id="5" name="TextBox 4"/>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Concept Development</a:t>
            </a:r>
          </a:p>
        </p:txBody>
      </p:sp>
      <p:sp>
        <p:nvSpPr>
          <p:cNvPr id="12" name="Content Placeholder 3">
            <a:extLst>
              <a:ext uri="{FF2B5EF4-FFF2-40B4-BE49-F238E27FC236}">
                <a16:creationId xmlns:a16="http://schemas.microsoft.com/office/drawing/2014/main" id="{05ECB126-5402-49D0-A7AC-AE7D948BABE0}"/>
              </a:ext>
            </a:extLst>
          </p:cNvPr>
          <p:cNvSpPr txBox="1">
            <a:spLocks/>
          </p:cNvSpPr>
          <p:nvPr/>
        </p:nvSpPr>
        <p:spPr>
          <a:xfrm>
            <a:off x="49750" y="571519"/>
            <a:ext cx="8005283" cy="874896"/>
          </a:xfrm>
          <a:prstGeom prst="rect">
            <a:avLst/>
          </a:prstGeom>
          <a:solidFill>
            <a:srgbClr val="F5D327"/>
          </a:solidFill>
        </p:spPr>
        <p:txBody>
          <a:bodyPr/>
          <a:lstStyle>
            <a:lvl1pPr marL="228600" indent="-228600" algn="l" defTabSz="914400" rtl="0" eaLnBrk="1" latinLnBrk="0" hangingPunct="1">
              <a:lnSpc>
                <a:spcPct val="90000"/>
              </a:lnSpc>
              <a:spcBef>
                <a:spcPts val="10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Verdana" panose="020B0604030504040204" pitchFamily="34" charset="0"/>
                <a:cs typeface="+mn-cs"/>
              </a:rPr>
              <a:t>A sentence must contain at least one clause.</a:t>
            </a: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Verdana" panose="020B0604030504040204" pitchFamily="34" charset="0"/>
                <a:cs typeface="+mn-cs"/>
              </a:rPr>
              <a:t>A clause must contain a subject and a verb. </a:t>
            </a:r>
          </a:p>
          <a:p>
            <a:pPr marL="0" marR="0" lvl="0" indent="0" algn="l" defTabSz="914400" rtl="0" eaLnBrk="1" fontAlgn="auto" latinLnBrk="0" hangingPunct="1">
              <a:lnSpc>
                <a:spcPct val="90000"/>
              </a:lnSpc>
              <a:spcBef>
                <a:spcPts val="0"/>
              </a:spcBef>
              <a:spcAft>
                <a:spcPts val="0"/>
              </a:spcAft>
              <a:buClr>
                <a:prstClr val="black"/>
              </a:buClr>
              <a:buSzPts val="1100"/>
              <a:buFont typeface="Calibri" panose="020F0502020204030204" pitchFamily="34" charset="0"/>
              <a:buNone/>
              <a:tabLst/>
              <a:defRPr/>
            </a:pPr>
            <a:endPar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Verdana" panose="020B0604030504040204" pitchFamily="34" charset="0"/>
              <a:cs typeface="+mn-cs"/>
            </a:endParaRPr>
          </a:p>
          <a:p>
            <a:pPr marL="228600" marR="0" lvl="0" indent="-228600" algn="l" defTabSz="914400" rtl="0" eaLnBrk="1" fontAlgn="auto" latinLnBrk="0" hangingPunct="1">
              <a:lnSpc>
                <a:spcPct val="90000"/>
              </a:lnSpc>
              <a:spcBef>
                <a:spcPts val="1000"/>
              </a:spcBef>
              <a:spcAft>
                <a:spcPts val="0"/>
              </a:spcAft>
              <a:buClrTx/>
              <a:buSzTx/>
              <a:buFont typeface="Wingdings" panose="05000000000000000000" pitchFamily="2" charset="2"/>
              <a:buChar char="§"/>
              <a:tabLst/>
              <a:defRPr/>
            </a:pPr>
            <a:endPar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Verdana" panose="020B0604030504040204" pitchFamily="34" charset="0"/>
              <a:cs typeface="+mn-cs"/>
            </a:endParaRPr>
          </a:p>
        </p:txBody>
      </p:sp>
      <p:pic>
        <p:nvPicPr>
          <p:cNvPr id="15" name="Content Placeholder 4" descr="Icon&#10;&#10;Description automatically generated">
            <a:extLst>
              <a:ext uri="{FF2B5EF4-FFF2-40B4-BE49-F238E27FC236}">
                <a16:creationId xmlns:a16="http://schemas.microsoft.com/office/drawing/2014/main" id="{7BF52388-8B41-CD41-AC9A-89B295FC7E29}"/>
              </a:ext>
            </a:extLst>
          </p:cNvPr>
          <p:cNvPicPr>
            <a:picLocks noChangeAspect="1"/>
          </p:cNvPicPr>
          <p:nvPr/>
        </p:nvPicPr>
        <p:blipFill>
          <a:blip r:embed="rId2"/>
          <a:stretch>
            <a:fillRect/>
          </a:stretch>
        </p:blipFill>
        <p:spPr>
          <a:xfrm>
            <a:off x="10698109" y="103469"/>
            <a:ext cx="674079" cy="674079"/>
          </a:xfrm>
          <a:prstGeom prst="rect">
            <a:avLst/>
          </a:prstGeom>
        </p:spPr>
      </p:pic>
      <p:pic>
        <p:nvPicPr>
          <p:cNvPr id="16" name="Picture 15" descr="Icon&#10;&#10;Description automatically generated">
            <a:extLst>
              <a:ext uri="{FF2B5EF4-FFF2-40B4-BE49-F238E27FC236}">
                <a16:creationId xmlns:a16="http://schemas.microsoft.com/office/drawing/2014/main" id="{4B441482-545B-4748-A51D-8CA911413B94}"/>
              </a:ext>
            </a:extLst>
          </p:cNvPr>
          <p:cNvPicPr>
            <a:picLocks noChangeAspect="1"/>
          </p:cNvPicPr>
          <p:nvPr/>
        </p:nvPicPr>
        <p:blipFill>
          <a:blip r:embed="rId3"/>
          <a:stretch>
            <a:fillRect/>
          </a:stretch>
        </p:blipFill>
        <p:spPr>
          <a:xfrm>
            <a:off x="9858562" y="118035"/>
            <a:ext cx="693813" cy="679158"/>
          </a:xfrm>
          <a:prstGeom prst="rect">
            <a:avLst/>
          </a:prstGeom>
        </p:spPr>
      </p:pic>
      <p:pic>
        <p:nvPicPr>
          <p:cNvPr id="17" name="Picture 16" descr="Logo, icon&#10;&#10;Description automatically generated">
            <a:extLst>
              <a:ext uri="{FF2B5EF4-FFF2-40B4-BE49-F238E27FC236}">
                <a16:creationId xmlns:a16="http://schemas.microsoft.com/office/drawing/2014/main" id="{8CE80E75-360B-6247-AD73-31368C05B686}"/>
              </a:ext>
            </a:extLst>
          </p:cNvPr>
          <p:cNvPicPr>
            <a:picLocks noChangeAspect="1"/>
          </p:cNvPicPr>
          <p:nvPr/>
        </p:nvPicPr>
        <p:blipFill>
          <a:blip r:embed="rId4"/>
          <a:stretch>
            <a:fillRect/>
          </a:stretch>
        </p:blipFill>
        <p:spPr>
          <a:xfrm>
            <a:off x="11517922" y="92276"/>
            <a:ext cx="674078" cy="674078"/>
          </a:xfrm>
          <a:prstGeom prst="rect">
            <a:avLst/>
          </a:prstGeom>
        </p:spPr>
      </p:pic>
    </p:spTree>
    <p:extLst>
      <p:ext uri="{BB962C8B-B14F-4D97-AF65-F5344CB8AC3E}">
        <p14:creationId xmlns:p14="http://schemas.microsoft.com/office/powerpoint/2010/main" val="54125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46948" y="1616732"/>
            <a:ext cx="10851142" cy="772519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tug</a:t>
            </a:r>
            <a:r>
              <a:rPr kumimoji="0" lang="en-AU" sz="2800" b="0" i="0" u="none" strike="noStrike" kern="1200" cap="none" spc="0" normalizeH="0" noProof="0">
                <a:ln>
                  <a:noFill/>
                </a:ln>
                <a:solidFill>
                  <a:prstClr val="black"/>
                </a:solidFill>
                <a:effectLst/>
                <a:uLnTx/>
                <a:uFillTx/>
                <a:latin typeface="Century Gothic" panose="020B0502020202020204" pitchFamily="34" charset="0"/>
                <a:ea typeface="+mn-ea"/>
                <a:cs typeface="+mn-cs"/>
              </a:rPr>
              <a:t>boat</a:t>
            </a: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men couldn’t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snickering</a:t>
            </a:r>
            <a:r>
              <a:rPr kumimoji="0" lang="en-AU" sz="2800" b="0" i="0" u="none" strike="noStrike" kern="1200" cap="none" spc="0" normalizeH="0" noProof="0">
                <a:ln>
                  <a:noFill/>
                </a:ln>
                <a:solidFill>
                  <a:prstClr val="black"/>
                </a:solidFill>
                <a:effectLst/>
                <a:uLnTx/>
                <a:uFillTx/>
                <a:latin typeface="Century Gothic" panose="020B0502020202020204" pitchFamily="34" charset="0"/>
                <a:ea typeface="+mn-ea"/>
                <a:cs typeface="+mn-cs"/>
              </a:rPr>
              <a:t> and </a:t>
            </a:r>
            <a:r>
              <a:rPr kumimoji="0" lang="en-AU" sz="2800" b="0" i="0" u="none" strike="noStrike" kern="1200" cap="none" spc="0" normalizeH="0" noProof="0" err="1">
                <a:ln>
                  <a:noFill/>
                </a:ln>
                <a:solidFill>
                  <a:prstClr val="black"/>
                </a:solidFill>
                <a:effectLst/>
                <a:uLnTx/>
                <a:uFillTx/>
                <a:latin typeface="Century Gothic" panose="020B0502020202020204" pitchFamily="34" charset="0"/>
                <a:ea typeface="+mn-ea"/>
                <a:cs typeface="+mn-cs"/>
              </a:rPr>
              <a:t>snackering</a:t>
            </a: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fastened the rope</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flew out</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waved to Hide-Away</a:t>
            </a: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4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4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endParaRPr kumimoji="0" lang="en-AU" sz="4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TextBox 5"/>
          <p:cNvSpPr txBox="1"/>
          <p:nvPr/>
        </p:nvSpPr>
        <p:spPr>
          <a:xfrm>
            <a:off x="0" y="0"/>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a:t>
            </a:r>
          </a:p>
        </p:txBody>
      </p:sp>
      <p:sp>
        <p:nvSpPr>
          <p:cNvPr id="9" name="TextBox 8"/>
          <p:cNvSpPr txBox="1"/>
          <p:nvPr/>
        </p:nvSpPr>
        <p:spPr>
          <a:xfrm>
            <a:off x="10203336" y="881699"/>
            <a:ext cx="1988664" cy="954107"/>
          </a:xfrm>
          <a:prstGeom prst="rect">
            <a:avLst/>
          </a:prstGeom>
          <a:solidFill>
            <a:srgbClr val="79FF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CFU: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Why is it a fragment? What’s missing?</a:t>
            </a:r>
          </a:p>
        </p:txBody>
      </p:sp>
      <p:pic>
        <p:nvPicPr>
          <p:cNvPr id="8" name="Content Placeholder 4" descr="Icon&#10;&#10;Description automatically generated">
            <a:extLst>
              <a:ext uri="{FF2B5EF4-FFF2-40B4-BE49-F238E27FC236}">
                <a16:creationId xmlns:a16="http://schemas.microsoft.com/office/drawing/2014/main" id="{7BF52388-8B41-CD41-AC9A-89B295FC7E29}"/>
              </a:ext>
            </a:extLst>
          </p:cNvPr>
          <p:cNvPicPr>
            <a:picLocks noChangeAspect="1"/>
          </p:cNvPicPr>
          <p:nvPr/>
        </p:nvPicPr>
        <p:blipFill>
          <a:blip r:embed="rId2"/>
          <a:stretch>
            <a:fillRect/>
          </a:stretch>
        </p:blipFill>
        <p:spPr>
          <a:xfrm>
            <a:off x="9021426" y="39504"/>
            <a:ext cx="674079" cy="674079"/>
          </a:xfrm>
          <a:prstGeom prst="rect">
            <a:avLst/>
          </a:prstGeom>
        </p:spPr>
      </p:pic>
      <p:pic>
        <p:nvPicPr>
          <p:cNvPr id="10" name="Picture 9" descr="Logo, icon&#10;&#10;Description automatically generated">
            <a:extLst>
              <a:ext uri="{FF2B5EF4-FFF2-40B4-BE49-F238E27FC236}">
                <a16:creationId xmlns:a16="http://schemas.microsoft.com/office/drawing/2014/main" id="{8CE80E75-360B-6247-AD73-31368C05B686}"/>
              </a:ext>
            </a:extLst>
          </p:cNvPr>
          <p:cNvPicPr>
            <a:picLocks noChangeAspect="1"/>
          </p:cNvPicPr>
          <p:nvPr/>
        </p:nvPicPr>
        <p:blipFill>
          <a:blip r:embed="rId3"/>
          <a:stretch>
            <a:fillRect/>
          </a:stretch>
        </p:blipFill>
        <p:spPr>
          <a:xfrm>
            <a:off x="10544284" y="8490"/>
            <a:ext cx="674078" cy="674078"/>
          </a:xfrm>
          <a:prstGeom prst="rect">
            <a:avLst/>
          </a:prstGeom>
        </p:spPr>
      </p:pic>
      <p:pic>
        <p:nvPicPr>
          <p:cNvPr id="11" name="Picture 10" descr="Icon&#10;&#10;Description automatically generated">
            <a:extLst>
              <a:ext uri="{FF2B5EF4-FFF2-40B4-BE49-F238E27FC236}">
                <a16:creationId xmlns:a16="http://schemas.microsoft.com/office/drawing/2014/main" id="{C45F6649-CB44-C64C-8165-AE10CD937E4D}"/>
              </a:ext>
            </a:extLst>
          </p:cNvPr>
          <p:cNvPicPr>
            <a:picLocks noChangeAspect="1"/>
          </p:cNvPicPr>
          <p:nvPr/>
        </p:nvPicPr>
        <p:blipFill>
          <a:blip r:embed="rId4"/>
          <a:stretch>
            <a:fillRect/>
          </a:stretch>
        </p:blipFill>
        <p:spPr>
          <a:xfrm>
            <a:off x="9780518" y="41974"/>
            <a:ext cx="674078" cy="674078"/>
          </a:xfrm>
          <a:prstGeom prst="rect">
            <a:avLst/>
          </a:prstGeom>
        </p:spPr>
      </p:pic>
      <p:pic>
        <p:nvPicPr>
          <p:cNvPr id="12" name="Picture 11" descr="Icon&#10;&#10;Description automatically generated">
            <a:extLst>
              <a:ext uri="{FF2B5EF4-FFF2-40B4-BE49-F238E27FC236}">
                <a16:creationId xmlns:a16="http://schemas.microsoft.com/office/drawing/2014/main" id="{A0714267-D3A4-EF43-B883-8FDBDCA9825A}"/>
              </a:ext>
            </a:extLst>
          </p:cNvPr>
          <p:cNvPicPr>
            <a:picLocks noChangeAspect="1"/>
          </p:cNvPicPr>
          <p:nvPr/>
        </p:nvPicPr>
        <p:blipFill>
          <a:blip r:embed="rId5"/>
          <a:stretch>
            <a:fillRect/>
          </a:stretch>
        </p:blipFill>
        <p:spPr>
          <a:xfrm>
            <a:off x="11313622" y="8489"/>
            <a:ext cx="674079" cy="674079"/>
          </a:xfrm>
          <a:prstGeom prst="rect">
            <a:avLst/>
          </a:prstGeom>
        </p:spPr>
      </p:pic>
      <p:sp>
        <p:nvSpPr>
          <p:cNvPr id="14" name="Content Placeholder 3">
            <a:extLst>
              <a:ext uri="{FF2B5EF4-FFF2-40B4-BE49-F238E27FC236}">
                <a16:creationId xmlns:a16="http://schemas.microsoft.com/office/drawing/2014/main" id="{05ECB126-5402-49D0-A7AC-AE7D948BABE0}"/>
              </a:ext>
            </a:extLst>
          </p:cNvPr>
          <p:cNvSpPr txBox="1">
            <a:spLocks/>
          </p:cNvSpPr>
          <p:nvPr/>
        </p:nvSpPr>
        <p:spPr>
          <a:xfrm>
            <a:off x="49751" y="571519"/>
            <a:ext cx="8728490" cy="701907"/>
          </a:xfrm>
          <a:prstGeom prst="rect">
            <a:avLst/>
          </a:prstGeom>
          <a:solidFill>
            <a:schemeClr val="bg1"/>
          </a:solidFill>
          <a:ln w="19050">
            <a:solidFill>
              <a:srgbClr val="00B050"/>
            </a:solidFill>
          </a:ln>
        </p:spPr>
        <p:txBody>
          <a:bodyPr/>
          <a:lstStyle>
            <a:lvl1pPr marL="228600" indent="-228600" algn="l" defTabSz="914400" rtl="0" eaLnBrk="1" latinLnBrk="0" hangingPunct="1">
              <a:lnSpc>
                <a:spcPct val="90000"/>
              </a:lnSpc>
              <a:spcBef>
                <a:spcPts val="10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marR="0" lvl="0" indent="-457200" algn="l" defTabSz="914400" rtl="0" eaLnBrk="1" fontAlgn="auto" latinLnBrk="0" hangingPunct="1">
              <a:lnSpc>
                <a:spcPct val="90000"/>
              </a:lnSpc>
              <a:spcBef>
                <a:spcPts val="1000"/>
              </a:spcBef>
              <a:spcAft>
                <a:spcPts val="0"/>
              </a:spcAft>
              <a:buClrTx/>
              <a:buSzTx/>
              <a:buFont typeface="Calibri" panose="020F0502020204030204" pitchFamily="34" charset="0"/>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Verdana" panose="020B0604030504040204" pitchFamily="34" charset="0"/>
                <a:cs typeface="+mn-cs"/>
              </a:rPr>
              <a:t>Convert the fragment into a complete sentence.</a:t>
            </a:r>
          </a:p>
          <a:p>
            <a:pPr marL="457200" marR="0" lvl="0" indent="-457200" algn="l" defTabSz="914400" rtl="0" eaLnBrk="1" fontAlgn="auto" latinLnBrk="0" hangingPunct="1">
              <a:lnSpc>
                <a:spcPct val="90000"/>
              </a:lnSpc>
              <a:spcBef>
                <a:spcPts val="1000"/>
              </a:spcBef>
              <a:spcAft>
                <a:spcPts val="0"/>
              </a:spcAft>
              <a:buClrTx/>
              <a:buSzTx/>
              <a:buFont typeface="Calibri" panose="020F0502020204030204" pitchFamily="34" charset="0"/>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Verdana" panose="020B0604030504040204" pitchFamily="34" charset="0"/>
                <a:cs typeface="+mn-cs"/>
              </a:rPr>
              <a:t>Edit for correct punctuation </a:t>
            </a:r>
          </a:p>
        </p:txBody>
      </p:sp>
    </p:spTree>
    <p:extLst>
      <p:ext uri="{BB962C8B-B14F-4D97-AF65-F5344CB8AC3E}">
        <p14:creationId xmlns:p14="http://schemas.microsoft.com/office/powerpoint/2010/main" val="3128214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5 Part 4</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13</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What are some of the upgraded verbs in the text and why has the author has used these?</a:t>
            </a:r>
          </a:p>
        </p:txBody>
      </p:sp>
      <p:sp>
        <p:nvSpPr>
          <p:cNvPr id="2" name="TextBox 1">
            <a:extLst>
              <a:ext uri="{FF2B5EF4-FFF2-40B4-BE49-F238E27FC236}">
                <a16:creationId xmlns:a16="http://schemas.microsoft.com/office/drawing/2014/main" id="{2AD6B190-644C-9D5C-9748-7DD557E71E1C}"/>
              </a:ext>
            </a:extLst>
          </p:cNvPr>
          <p:cNvSpPr txBox="1"/>
          <p:nvPr/>
        </p:nvSpPr>
        <p:spPr>
          <a:xfrm>
            <a:off x="1164771" y="3162159"/>
            <a:ext cx="9705393" cy="1245854"/>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the last part of Chapter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62: ‘The sea sprang and snatched at the man on the rope...’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 page 66: ‘He was glad Storm Boy hadn’t heard the captain’s words’</a:t>
            </a:r>
          </a:p>
        </p:txBody>
      </p:sp>
    </p:spTree>
    <p:extLst>
      <p:ext uri="{BB962C8B-B14F-4D97-AF65-F5344CB8AC3E}">
        <p14:creationId xmlns:p14="http://schemas.microsoft.com/office/powerpoint/2010/main" val="2612772315"/>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exhausted</a:t>
            </a:r>
          </a:p>
        </p:txBody>
      </p:sp>
      <p:sp>
        <p:nvSpPr>
          <p:cNvPr id="6" name="Oval 5">
            <a:extLst>
              <a:ext uri="{FF2B5EF4-FFF2-40B4-BE49-F238E27FC236}">
                <a16:creationId xmlns:a16="http://schemas.microsoft.com/office/drawing/2014/main" id="{4EED4316-6FEF-42DE-BEA5-29313CDC04AC}"/>
              </a:ext>
            </a:extLst>
          </p:cNvPr>
          <p:cNvSpPr/>
          <p:nvPr/>
        </p:nvSpPr>
        <p:spPr>
          <a:xfrm>
            <a:off x="7973574" y="437458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283400" y="437458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2014538" y="4423105"/>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7365929" y="4385433"/>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A8A09B10-CE63-F68D-F653-78817C83CAEB}"/>
              </a:ext>
            </a:extLst>
          </p:cNvPr>
          <p:cNvSpPr/>
          <p:nvPr/>
        </p:nvSpPr>
        <p:spPr>
          <a:xfrm>
            <a:off x="5097523" y="4423105"/>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692EDAD3-9720-3C44-FA0D-B1DB25AF0635}"/>
              </a:ext>
            </a:extLst>
          </p:cNvPr>
          <p:cNvSpPr/>
          <p:nvPr/>
        </p:nvSpPr>
        <p:spPr>
          <a:xfrm>
            <a:off x="8684458" y="4405825"/>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4319226"/>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40168" y="3199605"/>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very tired (adjective)</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976957"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exhausted: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767462706"/>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exhausted</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exhausted</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exhausted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exhausted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3316" name="Picture 4" descr="Exhausted athlete after race hi-res stock photography and images - Alamy">
            <a:extLst>
              <a:ext uri="{FF2B5EF4-FFF2-40B4-BE49-F238E27FC236}">
                <a16:creationId xmlns:a16="http://schemas.microsoft.com/office/drawing/2014/main" id="{48736D76-D660-0C97-7023-586C258677E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1432" y="1897646"/>
            <a:ext cx="4997515" cy="3052349"/>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What is the most transferable sport to running? - Canadian Running Magazine">
            <a:extLst>
              <a:ext uri="{FF2B5EF4-FFF2-40B4-BE49-F238E27FC236}">
                <a16:creationId xmlns:a16="http://schemas.microsoft.com/office/drawing/2014/main" id="{8BFA655C-2556-5699-1FB3-9242F1DFA6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65401" y="1803704"/>
            <a:ext cx="4477732" cy="32113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7701692"/>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exhausted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exhausted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14340" name="Picture 4" descr="Why is board gaming so white and male? I'm trying to figure that out">
            <a:extLst>
              <a:ext uri="{FF2B5EF4-FFF2-40B4-BE49-F238E27FC236}">
                <a16:creationId xmlns:a16="http://schemas.microsoft.com/office/drawing/2014/main" id="{ACCE67DC-1A1E-9D9C-ED58-68C58811B5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1300" y="2368769"/>
            <a:ext cx="4826524" cy="31523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6960993"/>
      </p:ext>
    </p:extLst>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4" y="1533769"/>
            <a:ext cx="10624193"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Sarah worked on her drawing project all afternoon and was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exhausted</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when it was finally finished.</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675630"/>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soccer team was </a:t>
            </a:r>
            <a:r>
              <a:rPr lang="en-AU" sz="3600">
                <a:solidFill>
                  <a:srgbClr val="C00000"/>
                </a:solidFill>
                <a:latin typeface="Century Gothic" panose="020B0502020202020204" pitchFamily="34" charset="0"/>
                <a:cs typeface="Manjari" panose="02000503000000000000" pitchFamily="2" charset="0"/>
              </a:rPr>
              <a:t>exhausted</a:t>
            </a:r>
            <a:r>
              <a:rPr lang="en-AU" sz="3600">
                <a:solidFill>
                  <a:srgbClr val="003A47"/>
                </a:solidFill>
                <a:latin typeface="Century Gothic" panose="020B0502020202020204" pitchFamily="34" charset="0"/>
                <a:cs typeface="Manjari" panose="02000503000000000000" pitchFamily="2" charset="0"/>
              </a:rPr>
              <a:t> but happy after winning their exciting match.</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597788" y="5324231"/>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puppy barked and played so much that it eventually flopped down, </a:t>
            </a:r>
            <a:r>
              <a:rPr lang="en-AU" sz="3600">
                <a:solidFill>
                  <a:srgbClr val="C00000"/>
                </a:solidFill>
                <a:latin typeface="Century Gothic" panose="020B0502020202020204" pitchFamily="34" charset="0"/>
                <a:cs typeface="Manjari" panose="02000503000000000000" pitchFamily="2" charset="0"/>
              </a:rPr>
              <a:t>exhausted</a:t>
            </a:r>
            <a:r>
              <a:rPr lang="en-AU" sz="3600">
                <a:solidFill>
                  <a:srgbClr val="003A47"/>
                </a:solidFill>
                <a:latin typeface="Century Gothic" panose="020B0502020202020204" pitchFamily="34" charset="0"/>
                <a:cs typeface="Manjari" panose="02000503000000000000" pitchFamily="2" charset="0"/>
              </a:rPr>
              <a:t>, for a nap.</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4095857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exhausted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exhausted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15362" name="Picture 2" descr="How to Survive the Workday When You're Completely Exhausted | Lifehacker">
            <a:extLst>
              <a:ext uri="{FF2B5EF4-FFF2-40B4-BE49-F238E27FC236}">
                <a16:creationId xmlns:a16="http://schemas.microsoft.com/office/drawing/2014/main" id="{5451052F-1C52-7633-97FE-15A36811DE9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00408" y="1023810"/>
            <a:ext cx="3280428" cy="1845241"/>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Athlete Burnout: How To Avoid Fatigue as a Combined Events Athlete — Neuff  Athletic Equipment">
            <a:extLst>
              <a:ext uri="{FF2B5EF4-FFF2-40B4-BE49-F238E27FC236}">
                <a16:creationId xmlns:a16="http://schemas.microsoft.com/office/drawing/2014/main" id="{A112BD14-5040-9D62-91E9-5D52AB873E0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8410" y="3845541"/>
            <a:ext cx="2948387" cy="2130313"/>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Why Am I Tired All The Time? - Tips, Treatments for Feeling Tired">
            <a:extLst>
              <a:ext uri="{FF2B5EF4-FFF2-40B4-BE49-F238E27FC236}">
                <a16:creationId xmlns:a16="http://schemas.microsoft.com/office/drawing/2014/main" id="{D45D393D-980E-4BF0-94A6-0A0E477053B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22084" y="3806355"/>
            <a:ext cx="2237075" cy="2229848"/>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descr="Man Typing on a Computer · Free Stock Photo">
            <a:extLst>
              <a:ext uri="{FF2B5EF4-FFF2-40B4-BE49-F238E27FC236}">
                <a16:creationId xmlns:a16="http://schemas.microsoft.com/office/drawing/2014/main" id="{AA078083-42EA-8051-9082-90FBBEC9D2DB}"/>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99267" y="918275"/>
            <a:ext cx="3179582" cy="21197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676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44438734"/>
              </p:ext>
            </p:extLst>
          </p:nvPr>
        </p:nvGraphicFramePr>
        <p:xfrm>
          <a:off x="130859" y="382144"/>
          <a:ext cx="11717012" cy="5830119"/>
        </p:xfrm>
        <a:graphic>
          <a:graphicData uri="http://schemas.openxmlformats.org/drawingml/2006/table">
            <a:tbl>
              <a:tblPr firstRow="1" firstCol="1" bandRow="1">
                <a:tableStyleId>{5C22544A-7EE6-4342-B048-85BDC9FD1C3A}</a:tableStyleId>
              </a:tblPr>
              <a:tblGrid>
                <a:gridCol w="577064">
                  <a:extLst>
                    <a:ext uri="{9D8B030D-6E8A-4147-A177-3AD203B41FA5}">
                      <a16:colId xmlns:a16="http://schemas.microsoft.com/office/drawing/2014/main" val="1186486450"/>
                    </a:ext>
                  </a:extLst>
                </a:gridCol>
                <a:gridCol w="1710812">
                  <a:extLst>
                    <a:ext uri="{9D8B030D-6E8A-4147-A177-3AD203B41FA5}">
                      <a16:colId xmlns:a16="http://schemas.microsoft.com/office/drawing/2014/main" val="2685212800"/>
                    </a:ext>
                  </a:extLst>
                </a:gridCol>
                <a:gridCol w="3038168">
                  <a:extLst>
                    <a:ext uri="{9D8B030D-6E8A-4147-A177-3AD203B41FA5}">
                      <a16:colId xmlns:a16="http://schemas.microsoft.com/office/drawing/2014/main" val="4069077221"/>
                    </a:ext>
                  </a:extLst>
                </a:gridCol>
                <a:gridCol w="3223527">
                  <a:extLst>
                    <a:ext uri="{9D8B030D-6E8A-4147-A177-3AD203B41FA5}">
                      <a16:colId xmlns:a16="http://schemas.microsoft.com/office/drawing/2014/main" val="2864326499"/>
                    </a:ext>
                  </a:extLst>
                </a:gridCol>
                <a:gridCol w="1321409">
                  <a:extLst>
                    <a:ext uri="{9D8B030D-6E8A-4147-A177-3AD203B41FA5}">
                      <a16:colId xmlns:a16="http://schemas.microsoft.com/office/drawing/2014/main" val="2967317441"/>
                    </a:ext>
                  </a:extLst>
                </a:gridCol>
                <a:gridCol w="1846032">
                  <a:extLst>
                    <a:ext uri="{9D8B030D-6E8A-4147-A177-3AD203B41FA5}">
                      <a16:colId xmlns:a16="http://schemas.microsoft.com/office/drawing/2014/main" val="1265329991"/>
                    </a:ext>
                  </a:extLst>
                </a:gridCol>
              </a:tblGrid>
              <a:tr h="375161">
                <a:tc gridSpan="4">
                  <a:txBody>
                    <a:bodyPr/>
                    <a:lstStyle/>
                    <a:p>
                      <a:pPr>
                        <a:lnSpc>
                          <a:spcPct val="107000"/>
                        </a:lnSpc>
                        <a:spcAft>
                          <a:spcPts val="0"/>
                        </a:spcAft>
                      </a:pPr>
                      <a:r>
                        <a:rPr lang="en-AU" sz="1100">
                          <a:solidFill>
                            <a:sysClr val="windowText" lastClr="000000"/>
                          </a:solidFill>
                          <a:effectLst/>
                          <a:latin typeface="Century Gothic" panose="020B0502020202020204" pitchFamily="34" charset="0"/>
                        </a:rPr>
                        <a:t>Knowledge Unit: Storm Boy (Novel Study)</a:t>
                      </a:r>
                    </a:p>
                    <a:p>
                      <a:pPr>
                        <a:lnSpc>
                          <a:spcPct val="107000"/>
                        </a:lnSpc>
                        <a:spcAft>
                          <a:spcPts val="0"/>
                        </a:spcAft>
                      </a:pPr>
                      <a:r>
                        <a:rPr lang="en-AU" sz="1100">
                          <a:solidFill>
                            <a:sysClr val="windowText" lastClr="000000"/>
                          </a:solidFill>
                          <a:effectLst/>
                          <a:latin typeface="Century Gothic" panose="020B0502020202020204" pitchFamily="34" charset="0"/>
                        </a:rPr>
                        <a:t>Year: 4</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lnL w="12700" cmpd="sng">
                      <a:noFill/>
                    </a:ln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3637511"/>
                  </a:ext>
                </a:extLst>
              </a:tr>
              <a:tr h="244648">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rPr>
                        <a:t>Lesson #</a:t>
                      </a:r>
                      <a:endPar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Lesson Title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Learning Objective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Big Question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Vocabulary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Embedded Writing Task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extLst>
                  <a:ext uri="{0D108BD9-81ED-4DB2-BD59-A6C34878D82A}">
                    <a16:rowId xmlns:a16="http://schemas.microsoft.com/office/drawing/2014/main" val="775131057"/>
                  </a:ext>
                </a:extLst>
              </a:tr>
              <a:tr h="398653">
                <a:tc>
                  <a:txBody>
                    <a:bodyPr/>
                    <a:lstStyle/>
                    <a:p>
                      <a:pPr lvl="0" algn="l">
                        <a:lnSpc>
                          <a:spcPct val="107000"/>
                        </a:lnSpc>
                        <a:spcAft>
                          <a:spcPts val="0"/>
                        </a:spcAft>
                        <a:buNone/>
                      </a:pPr>
                      <a:r>
                        <a:rPr lang="en-AU" sz="1100">
                          <a:solidFill>
                            <a:sysClr val="windowText" lastClr="000000"/>
                          </a:solidFill>
                          <a:effectLst/>
                          <a:latin typeface="Century Gothic"/>
                        </a:rPr>
                        <a:t>1</a:t>
                      </a:r>
                    </a:p>
                  </a:txBody>
                  <a:tcPr marL="30460" marR="30460" marT="0" marB="0" anchor="ctr">
                    <a:lnL w="6350">
                      <a:solidFill>
                        <a:schemeClr val="tx1"/>
                      </a:solidFill>
                    </a:lnL>
                    <a:lnR w="6350">
                      <a:solidFill>
                        <a:schemeClr val="tx1"/>
                      </a:solidFill>
                    </a:lnR>
                    <a:lnT w="6350">
                      <a:solidFill>
                        <a:schemeClr val="tx1"/>
                      </a:solidFill>
                    </a:lnT>
                    <a:lnB w="6350">
                      <a:solidFill>
                        <a:schemeClr val="tx1"/>
                      </a:solidFill>
                    </a:lnB>
                    <a:solidFill>
                      <a:srgbClr val="E9D8A6"/>
                    </a:solidFill>
                  </a:tcPr>
                </a:tc>
                <a:tc>
                  <a:txBody>
                    <a:bodyPr/>
                    <a:lstStyle/>
                    <a:p>
                      <a:pPr lvl="0" algn="ctr">
                        <a:lnSpc>
                          <a:spcPct val="107000"/>
                        </a:lnSpc>
                        <a:spcAft>
                          <a:spcPts val="0"/>
                        </a:spcAft>
                        <a:buNone/>
                      </a:pPr>
                      <a:r>
                        <a:rPr lang="en-AU" sz="1100">
                          <a:solidFill>
                            <a:sysClr val="windowText" lastClr="000000"/>
                          </a:solidFill>
                          <a:effectLst/>
                          <a:latin typeface="Century Gothic"/>
                          <a:ea typeface="Calibri"/>
                          <a:cs typeface="Times New Roman"/>
                        </a:rPr>
                        <a:t>Introduction</a:t>
                      </a:r>
                    </a:p>
                  </a:txBody>
                  <a:tcPr marL="30460" marR="30460" marT="0" marB="0" anchor="ctr">
                    <a:lnL w="6350">
                      <a:solidFill>
                        <a:schemeClr val="tx1"/>
                      </a:solidFill>
                    </a:lnL>
                    <a:lnR w="6350">
                      <a:solidFill>
                        <a:schemeClr val="tx1"/>
                      </a:solidFill>
                    </a:lnR>
                    <a:lnT w="6350">
                      <a:solidFill>
                        <a:schemeClr val="tx1"/>
                      </a:solidFill>
                    </a:lnT>
                    <a:lnB w="6350">
                      <a:solidFill>
                        <a:schemeClr val="tx1"/>
                      </a:solidFill>
                    </a:lnB>
                    <a:solidFill>
                      <a:schemeClr val="bg1"/>
                    </a:solidFill>
                  </a:tcPr>
                </a:tc>
                <a:tc>
                  <a:txBody>
                    <a:bodyPr/>
                    <a:lstStyle/>
                    <a:p>
                      <a:pPr lvl="0" algn="ctr">
                        <a:lnSpc>
                          <a:spcPct val="107000"/>
                        </a:lnSpc>
                        <a:spcAft>
                          <a:spcPts val="0"/>
                        </a:spcAft>
                        <a:buNone/>
                      </a:pPr>
                      <a:r>
                        <a:rPr lang="en-AU" sz="1100">
                          <a:solidFill>
                            <a:sysClr val="windowText" lastClr="000000"/>
                          </a:solidFill>
                          <a:effectLst/>
                          <a:latin typeface="Century Gothic"/>
                          <a:ea typeface="Calibri"/>
                          <a:cs typeface="Times New Roman"/>
                        </a:rPr>
                        <a:t>I can recall who wrote Storm Boy and when and describe where the story is set.</a:t>
                      </a:r>
                    </a:p>
                  </a:txBody>
                  <a:tcPr marL="30460" marR="30460" marT="0" marB="0" anchor="ctr">
                    <a:lnL w="6350">
                      <a:solidFill>
                        <a:schemeClr val="tx1"/>
                      </a:solidFill>
                    </a:lnL>
                    <a:lnR w="6350">
                      <a:solidFill>
                        <a:schemeClr val="tx1"/>
                      </a:solidFill>
                    </a:lnR>
                    <a:lnT w="6350">
                      <a:solidFill>
                        <a:schemeClr val="tx1"/>
                      </a:solidFill>
                    </a:lnT>
                    <a:lnB w="6350">
                      <a:solidFill>
                        <a:schemeClr val="tx1"/>
                      </a:solidFill>
                    </a:lnB>
                    <a:solidFill>
                      <a:schemeClr val="bg1"/>
                    </a:solidFill>
                  </a:tcPr>
                </a:tc>
                <a:tc>
                  <a:txBody>
                    <a:bodyPr/>
                    <a:lstStyle/>
                    <a:p>
                      <a:pPr lvl="0" algn="ctr">
                        <a:lnSpc>
                          <a:spcPct val="107000"/>
                        </a:lnSpc>
                        <a:spcAft>
                          <a:spcPts val="0"/>
                        </a:spcAft>
                        <a:buNone/>
                      </a:pPr>
                      <a:r>
                        <a:rPr lang="en-AU" sz="1100">
                          <a:solidFill>
                            <a:sysClr val="windowText" lastClr="000000"/>
                          </a:solidFill>
                          <a:effectLst/>
                          <a:latin typeface="Century Gothic"/>
                          <a:ea typeface="Calibri"/>
                          <a:cs typeface="Times New Roman"/>
                        </a:rPr>
                        <a:t>Who wrote Storm Boy (and when)? </a:t>
                      </a:r>
                    </a:p>
                    <a:p>
                      <a:pPr lvl="0" algn="ctr">
                        <a:lnSpc>
                          <a:spcPct val="107000"/>
                        </a:lnSpc>
                        <a:spcAft>
                          <a:spcPts val="0"/>
                        </a:spcAft>
                        <a:buNone/>
                      </a:pPr>
                      <a:r>
                        <a:rPr lang="en-AU" sz="1100">
                          <a:solidFill>
                            <a:sysClr val="windowText" lastClr="000000"/>
                          </a:solidFill>
                          <a:effectLst/>
                          <a:latin typeface="Century Gothic"/>
                          <a:ea typeface="Calibri"/>
                          <a:cs typeface="Times New Roman"/>
                        </a:rPr>
                        <a:t>Where is Storm Boy set?</a:t>
                      </a:r>
                    </a:p>
                  </a:txBody>
                  <a:tcPr marL="30460" marR="30460" marT="0" marB="0" anchor="ctr">
                    <a:lnL w="6350">
                      <a:solidFill>
                        <a:schemeClr val="tx1"/>
                      </a:solidFill>
                    </a:lnL>
                    <a:lnR w="6350">
                      <a:solidFill>
                        <a:schemeClr val="tx1"/>
                      </a:solidFill>
                    </a:lnR>
                    <a:lnT w="6350">
                      <a:solidFill>
                        <a:schemeClr val="tx1"/>
                      </a:solidFill>
                    </a:lnT>
                    <a:lnB w="6350">
                      <a:solidFill>
                        <a:schemeClr val="tx1"/>
                      </a:solidFill>
                    </a:lnB>
                    <a:solidFill>
                      <a:schemeClr val="bg1"/>
                    </a:solidFill>
                  </a:tcPr>
                </a:tc>
                <a:tc>
                  <a:txBody>
                    <a:bodyPr/>
                    <a:lstStyle/>
                    <a:p>
                      <a:pPr marL="271145" lvl="1" indent="0" algn="ctr">
                        <a:lnSpc>
                          <a:spcPct val="107000"/>
                        </a:lnSpc>
                        <a:spcAft>
                          <a:spcPts val="0"/>
                        </a:spcAft>
                        <a:buNone/>
                      </a:pPr>
                      <a:r>
                        <a:rPr lang="en-AU" sz="1100">
                          <a:solidFill>
                            <a:sysClr val="windowText" lastClr="000000"/>
                          </a:solidFill>
                          <a:effectLst/>
                          <a:latin typeface="Century Gothic"/>
                          <a:ea typeface="Calibri"/>
                          <a:cs typeface="Times New Roman"/>
                        </a:rPr>
                        <a:t>sanctuary</a:t>
                      </a:r>
                    </a:p>
                  </a:txBody>
                  <a:tcPr marL="30460" marR="30460" marT="0" marB="0" anchor="ctr">
                    <a:lnL w="6350">
                      <a:solidFill>
                        <a:schemeClr val="tx1"/>
                      </a:solidFill>
                    </a:lnL>
                    <a:lnR w="6350">
                      <a:solidFill>
                        <a:schemeClr val="tx1"/>
                      </a:solidFill>
                    </a:lnR>
                    <a:lnT w="6350">
                      <a:solidFill>
                        <a:schemeClr val="tx1"/>
                      </a:solidFill>
                    </a:lnT>
                    <a:lnB w="6350">
                      <a:solidFill>
                        <a:schemeClr val="tx1"/>
                      </a:solidFill>
                    </a:lnB>
                    <a:solidFill>
                      <a:schemeClr val="bg1"/>
                    </a:solidFill>
                  </a:tcPr>
                </a:tc>
                <a:tc>
                  <a:txBody>
                    <a:bodyPr/>
                    <a:lstStyle/>
                    <a:p>
                      <a:pPr marL="271145" lvl="1" indent="0" algn="l">
                        <a:lnSpc>
                          <a:spcPct val="107000"/>
                        </a:lnSpc>
                        <a:spcAft>
                          <a:spcPts val="0"/>
                        </a:spcAft>
                        <a:buNone/>
                      </a:pPr>
                      <a:r>
                        <a:rPr lang="en-AU" sz="1100">
                          <a:solidFill>
                            <a:sysClr val="windowText" lastClr="000000"/>
                          </a:solidFill>
                          <a:effectLst/>
                          <a:latin typeface="Century Gothic"/>
                          <a:ea typeface="Calibri"/>
                          <a:cs typeface="Times New Roman"/>
                        </a:rPr>
                        <a:t>Sentence summary  and SPO (short)</a:t>
                      </a:r>
                    </a:p>
                  </a:txBody>
                  <a:tcPr marL="30460" marR="30460" marT="0" marB="0" anchor="ctr">
                    <a:lnL w="6350">
                      <a:solidFill>
                        <a:schemeClr val="tx1"/>
                      </a:solidFill>
                    </a:lnL>
                    <a:lnR w="6350">
                      <a:solidFill>
                        <a:schemeClr val="tx1"/>
                      </a:solidFill>
                    </a:lnR>
                    <a:lnT w="6350">
                      <a:solidFill>
                        <a:schemeClr val="tx1"/>
                      </a:solidFill>
                    </a:lnT>
                    <a:lnB w="6350">
                      <a:solidFill>
                        <a:schemeClr val="tx1"/>
                      </a:solidFill>
                    </a:lnB>
                    <a:solidFill>
                      <a:schemeClr val="bg1"/>
                    </a:solidFill>
                  </a:tcPr>
                </a:tc>
                <a:extLst>
                  <a:ext uri="{0D108BD9-81ED-4DB2-BD59-A6C34878D82A}">
                    <a16:rowId xmlns:a16="http://schemas.microsoft.com/office/drawing/2014/main" val="1796785883"/>
                  </a:ext>
                </a:extLst>
              </a:tr>
              <a:tr h="766647">
                <a:tc>
                  <a:txBody>
                    <a:bodyPr/>
                    <a:lstStyle/>
                    <a:p>
                      <a:pPr algn="l">
                        <a:lnSpc>
                          <a:spcPct val="107000"/>
                        </a:lnSpc>
                        <a:spcAft>
                          <a:spcPts val="0"/>
                        </a:spcAft>
                      </a:pPr>
                      <a:r>
                        <a:rPr lang="en-AU" sz="1100">
                          <a:solidFill>
                            <a:sysClr val="windowText" lastClr="000000"/>
                          </a:solidFill>
                          <a:effectLst/>
                          <a:latin typeface="Century Gothic"/>
                        </a:rPr>
                        <a:t>2</a:t>
                      </a:r>
                      <a:endParaRPr lang="en-AU" sz="1100">
                        <a:solidFill>
                          <a:sysClr val="windowText" lastClr="000000"/>
                        </a:solidFill>
                        <a:effectLst/>
                        <a:latin typeface="Century Gothic" panose="020B0502020202020204" pitchFamily="34"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1 Part 1</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describe the two main characters of Storm Boy, where they live and how they got their names?</a:t>
                      </a:r>
                    </a:p>
                    <a:p>
                      <a:pPr algn="ct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Who are the two main characters of Storm Boy, where do they live and how did they get their names?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71145" lvl="1" indent="0"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seldom</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71463" lvl="1" indent="0"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Co-ordinating conjunctions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30185588"/>
                  </a:ext>
                </a:extLst>
              </a:tr>
              <a:tr h="571216">
                <a:tc>
                  <a:txBody>
                    <a:bodyPr/>
                    <a:lstStyle/>
                    <a:p>
                      <a:pPr algn="l">
                        <a:lnSpc>
                          <a:spcPct val="107000"/>
                        </a:lnSpc>
                        <a:spcAft>
                          <a:spcPts val="0"/>
                        </a:spcAft>
                      </a:pPr>
                      <a:r>
                        <a:rPr lang="en-AU" sz="1100">
                          <a:solidFill>
                            <a:sysClr val="windowText" lastClr="000000"/>
                          </a:solidFill>
                          <a:effectLst/>
                          <a:latin typeface="Century Gothic"/>
                        </a:rPr>
                        <a:t>3</a:t>
                      </a:r>
                      <a:endParaRPr lang="en-AU" sz="1100">
                        <a:solidFill>
                          <a:sysClr val="windowText" lastClr="000000"/>
                        </a:solidFill>
                        <a:effectLst/>
                        <a:latin typeface="Century Gothic" panose="020B0502020202020204" pitchFamily="34"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1 Part 2</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infer details about the relationship between two characters from their actions.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can the reader infer about the relationship between Fingerbone and Storm Boy from their actions?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71145" marR="0" lvl="1" indent="0" algn="ctr" rtl="0" eaLnBrk="1" fontAlgn="auto" latinLnBrk="0" hangingPunct="1">
                        <a:lnSpc>
                          <a:spcPct val="107000"/>
                        </a:lnSpc>
                        <a:spcBef>
                          <a:spcPts val="0"/>
                        </a:spcBef>
                        <a:spcAft>
                          <a:spcPts val="0"/>
                        </a:spcAft>
                        <a:buClrTx/>
                        <a:buSzTx/>
                        <a:buFontTx/>
                        <a:buNone/>
                      </a:pPr>
                      <a:r>
                        <a:rPr lang="en-AU" sz="1100">
                          <a:solidFill>
                            <a:sysClr val="windowText" lastClr="000000"/>
                          </a:solidFill>
                          <a:effectLst/>
                          <a:latin typeface="Century Gothic"/>
                          <a:ea typeface="Calibri" panose="020F0502020204030204" pitchFamily="34" charset="0"/>
                          <a:cs typeface="Times New Roman"/>
                        </a:rPr>
                        <a:t>sedately</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271463" marR="0" lvl="1" indent="0" algn="l"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Because, but, so</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66991344"/>
                  </a:ext>
                </a:extLst>
              </a:tr>
              <a:tr h="571976">
                <a:tc>
                  <a:txBody>
                    <a:bodyPr/>
                    <a:lstStyle/>
                    <a:p>
                      <a:pPr algn="l">
                        <a:lnSpc>
                          <a:spcPct val="107000"/>
                        </a:lnSpc>
                        <a:spcAft>
                          <a:spcPts val="0"/>
                        </a:spcAft>
                      </a:pPr>
                      <a:r>
                        <a:rPr lang="en-AU" sz="1100">
                          <a:solidFill>
                            <a:sysClr val="windowText" lastClr="000000"/>
                          </a:solidFill>
                          <a:effectLst/>
                          <a:latin typeface="Century Gothic"/>
                        </a:rPr>
                        <a:t>4</a:t>
                      </a:r>
                      <a:endParaRPr lang="en-AU" sz="1100">
                        <a:solidFill>
                          <a:sysClr val="windowText" lastClr="000000"/>
                        </a:solidFill>
                        <a:effectLst/>
                        <a:latin typeface="Century Gothic" panose="020B0502020202020204" pitchFamily="34"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1 Part 3</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how the author uses personification to bring inanimate objects to life.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How has the author used personification to bring inanimate objects to life in this chapter? Give some examples.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a:ea typeface="Calibri" panose="020F0502020204030204" pitchFamily="34" charset="0"/>
                          <a:cs typeface="Times New Roman"/>
                        </a:rPr>
                        <a:t>furiously</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Correct run-on sentences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43151737"/>
                  </a:ext>
                </a:extLst>
              </a:tr>
              <a:tr h="766647">
                <a:tc>
                  <a:txBody>
                    <a:bodyPr/>
                    <a:lstStyle/>
                    <a:p>
                      <a:pPr algn="l">
                        <a:lnSpc>
                          <a:spcPct val="107000"/>
                        </a:lnSpc>
                        <a:spcAft>
                          <a:spcPts val="0"/>
                        </a:spcAft>
                      </a:pPr>
                      <a:r>
                        <a:rPr lang="en-AU" sz="1100">
                          <a:solidFill>
                            <a:sysClr val="windowText" lastClr="000000"/>
                          </a:solidFill>
                          <a:effectLst/>
                          <a:latin typeface="Century Gothic"/>
                        </a:rPr>
                        <a:t>5</a:t>
                      </a:r>
                      <a:endParaRPr lang="en-AU" sz="1100">
                        <a:solidFill>
                          <a:sysClr val="windowText" lastClr="000000"/>
                        </a:solidFill>
                        <a:effectLst/>
                        <a:latin typeface="Century Gothic" panose="020B0502020202020204" pitchFamily="34"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2</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infer traits about a character because of their actions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traits can you infer about Storm Boy and Hide-Away because of their actions?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feeble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Generate sentences using subordinating conjunctions showing reason or purpose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35732002"/>
                  </a:ext>
                </a:extLst>
              </a:tr>
              <a:tr h="398654">
                <a:tc>
                  <a:txBody>
                    <a:bodyPr/>
                    <a:lstStyle/>
                    <a:p>
                      <a:pPr algn="l">
                        <a:lnSpc>
                          <a:spcPct val="107000"/>
                        </a:lnSpc>
                        <a:spcAft>
                          <a:spcPts val="0"/>
                        </a:spcAft>
                      </a:pPr>
                      <a:r>
                        <a:rPr lang="en-AU" sz="1100">
                          <a:solidFill>
                            <a:sysClr val="windowText" lastClr="000000"/>
                          </a:solidFill>
                          <a:effectLst/>
                          <a:latin typeface="Century Gothic"/>
                        </a:rPr>
                        <a:t>6 </a:t>
                      </a:r>
                      <a:endParaRPr lang="en-AU" sz="1100">
                        <a:solidFill>
                          <a:sysClr val="windowText" lastClr="000000"/>
                        </a:solidFill>
                        <a:effectLst/>
                        <a:latin typeface="Century Gothic" panose="020B0502020202020204" pitchFamily="34"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Pelicans </a:t>
                      </a:r>
                    </a:p>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(information text)</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recall key facts about pelicans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some key facts about penguins?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adequate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SPO</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61290269"/>
                  </a:ext>
                </a:extLst>
              </a:tr>
              <a:tr h="571216">
                <a:tc>
                  <a:txBody>
                    <a:bodyPr/>
                    <a:lstStyle/>
                    <a:p>
                      <a:pPr algn="l">
                        <a:lnSpc>
                          <a:spcPct val="107000"/>
                        </a:lnSpc>
                        <a:spcAft>
                          <a:spcPts val="0"/>
                        </a:spcAft>
                      </a:pPr>
                      <a:r>
                        <a:rPr lang="en-AU" sz="1100">
                          <a:solidFill>
                            <a:sysClr val="windowText" lastClr="000000"/>
                          </a:solidFill>
                          <a:effectLst/>
                          <a:latin typeface="Century Gothic"/>
                        </a:rPr>
                        <a:t>7</a:t>
                      </a:r>
                      <a:endParaRPr lang="en-AU" sz="1100">
                        <a:solidFill>
                          <a:sysClr val="windowText" lastClr="000000"/>
                        </a:solidFill>
                        <a:effectLst/>
                        <a:latin typeface="Century Gothic" panose="020B0502020202020204" pitchFamily="34"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a:ea typeface="Calibri"/>
                          <a:cs typeface="Times New Roman"/>
                        </a:rPr>
                        <a:t>Chapter 3</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the important events in this chapter and describe them in my own words.</a:t>
                      </a:r>
                    </a:p>
                  </a:txBody>
                  <a:tcPr marL="29545" marR="2954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the key events in this chapter?</a:t>
                      </a:r>
                    </a:p>
                  </a:txBody>
                  <a:tcPr marL="29545" marR="2954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glared</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Sentence summary x 3</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05604867"/>
                  </a:ext>
                </a:extLst>
              </a:tr>
              <a:tr h="766647">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rPr>
                        <a:t>8</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a:ea typeface="Calibri"/>
                          <a:cs typeface="Times New Roman"/>
                        </a:rPr>
                        <a:t>Chapter 4</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describe how Storm Boy and Mr Percival’s relationship has developed through the story so far.</a:t>
                      </a:r>
                    </a:p>
                  </a:txBody>
                  <a:tcPr marL="29545" marR="2954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How has Storm Boy and Mr Percival’s relationship developed through the story so far?</a:t>
                      </a:r>
                    </a:p>
                  </a:txBody>
                  <a:tcPr marL="29545" marR="2954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reunion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Generate sentences using subordinating conjunctions showing time, place and manner</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953408561"/>
                  </a:ext>
                </a:extLst>
              </a:tr>
              <a:tr h="398654">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9</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Pause Point</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generate questions about pictures related to the text</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questions can you generate about pictures related to the text?</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review of words done so far</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Question generation</a:t>
                      </a:r>
                    </a:p>
                    <a:p>
                      <a:pPr algn="l">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36260676"/>
                  </a:ext>
                </a:extLst>
              </a:tr>
            </a:tbl>
          </a:graphicData>
        </a:graphic>
      </p:graphicFrame>
    </p:spTree>
    <p:extLst>
      <p:ext uri="{BB962C8B-B14F-4D97-AF65-F5344CB8AC3E}">
        <p14:creationId xmlns:p14="http://schemas.microsoft.com/office/powerpoint/2010/main" val="11902403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104644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not often, rarely (adverb)	</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5818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seldom: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2629929710"/>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exhausted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exhausted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After playing chasey for hours, the kids were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exhausted</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and decided to take a break.</a:t>
            </a:r>
          </a:p>
        </p:txBody>
      </p:sp>
      <p:sp>
        <p:nvSpPr>
          <p:cNvPr id="18" name="TextBox 17"/>
          <p:cNvSpPr txBox="1"/>
          <p:nvPr/>
        </p:nvSpPr>
        <p:spPr>
          <a:xfrm>
            <a:off x="1894967" y="3373650"/>
            <a:ext cx="819809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Mia danced in her dance concert, and by the end, she was completely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exhausted</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but proud.</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8" y="5190217"/>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When I woke up, I was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exhausted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jumped </a:t>
            </a:r>
            <a:r>
              <a:rPr kumimoji="0" lang="en-AU" sz="2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ou</a:t>
            </a:r>
            <a:r>
              <a:rPr lang="en-AU" sz="2800">
                <a:solidFill>
                  <a:srgbClr val="000000"/>
                </a:solidFill>
                <a:latin typeface="Century Gothic" panose="020B0502020202020204" pitchFamily="34" charset="0"/>
              </a:rPr>
              <a:t>t of bed with lots of energy!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945186157"/>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lang="en-AU" altLang="en-US" sz="4000">
                <a:solidFill>
                  <a:srgbClr val="000000"/>
                </a:solidFill>
              </a:rPr>
              <a:t>very tired</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275303" y="2811044"/>
            <a:ext cx="475221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haust</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/ed</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tired, worn out, weary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445525" y="1761471"/>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038100" y="2336182"/>
            <a:ext cx="5324276"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 + </a:t>
            </a:r>
            <a:r>
              <a:rPr kumimoji="0" lang="en-AU" sz="54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haust</a:t>
            </a: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ed</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445525" y="3707328"/>
            <a:ext cx="21750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Latin ex, meaning ‘out of’</a:t>
            </a:r>
          </a:p>
        </p:txBody>
      </p:sp>
      <p:sp>
        <p:nvSpPr>
          <p:cNvPr id="20" name="TextBox 19">
            <a:extLst>
              <a:ext uri="{FF2B5EF4-FFF2-40B4-BE49-F238E27FC236}">
                <a16:creationId xmlns:a16="http://schemas.microsoft.com/office/drawing/2014/main" id="{900027F7-27FB-4CFC-AE4E-FBF1293B2B20}"/>
              </a:ext>
            </a:extLst>
          </p:cNvPr>
          <p:cNvSpPr txBox="1"/>
          <p:nvPr/>
        </p:nvSpPr>
        <p:spPr>
          <a:xfrm>
            <a:off x="7493823" y="3584218"/>
            <a:ext cx="2277316"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a:t>
            </a: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haurire</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meaning "to draw up" </a:t>
            </a:r>
          </a:p>
        </p:txBody>
      </p:sp>
      <p:sp>
        <p:nvSpPr>
          <p:cNvPr id="21" name="Arrow: Down 20">
            <a:extLst>
              <a:ext uri="{FF2B5EF4-FFF2-40B4-BE49-F238E27FC236}">
                <a16:creationId xmlns:a16="http://schemas.microsoft.com/office/drawing/2014/main" id="{F39D9390-E0F0-4952-BAD5-29F5DBD5EE91}"/>
              </a:ext>
            </a:extLst>
          </p:cNvPr>
          <p:cNvSpPr/>
          <p:nvPr/>
        </p:nvSpPr>
        <p:spPr>
          <a:xfrm>
            <a:off x="6356044" y="3187214"/>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8415068" y="3168720"/>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exhausted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sp>
        <p:nvSpPr>
          <p:cNvPr id="7" name="Arrow: Down 6">
            <a:extLst>
              <a:ext uri="{FF2B5EF4-FFF2-40B4-BE49-F238E27FC236}">
                <a16:creationId xmlns:a16="http://schemas.microsoft.com/office/drawing/2014/main" id="{D5721F61-9714-78A0-02D9-90B8931A0811}"/>
              </a:ext>
            </a:extLst>
          </p:cNvPr>
          <p:cNvSpPr/>
          <p:nvPr/>
        </p:nvSpPr>
        <p:spPr>
          <a:xfrm>
            <a:off x="10554957" y="318721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FC55C91A-EC2E-EF2D-25B3-65A86FE536D7}"/>
              </a:ext>
            </a:extLst>
          </p:cNvPr>
          <p:cNvSpPr txBox="1"/>
          <p:nvPr/>
        </p:nvSpPr>
        <p:spPr>
          <a:xfrm>
            <a:off x="10095532" y="3624659"/>
            <a:ext cx="1332454"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suffix meaning past tense</a:t>
            </a:r>
          </a:p>
        </p:txBody>
      </p:sp>
      <p:pic>
        <p:nvPicPr>
          <p:cNvPr id="9" name="Picture 8">
            <a:extLst>
              <a:ext uri="{FF2B5EF4-FFF2-40B4-BE49-F238E27FC236}">
                <a16:creationId xmlns:a16="http://schemas.microsoft.com/office/drawing/2014/main" id="{935A9DA5-69E9-8EEA-9A06-71C078D1F60A}"/>
              </a:ext>
            </a:extLst>
          </p:cNvPr>
          <p:cNvPicPr>
            <a:picLocks noChangeAspect="1"/>
          </p:cNvPicPr>
          <p:nvPr/>
        </p:nvPicPr>
        <p:blipFill>
          <a:blip r:embed="rId5"/>
          <a:stretch>
            <a:fillRect/>
          </a:stretch>
        </p:blipFill>
        <p:spPr>
          <a:xfrm>
            <a:off x="107633" y="1264492"/>
            <a:ext cx="5190174" cy="1423764"/>
          </a:xfrm>
          <a:prstGeom prst="rect">
            <a:avLst/>
          </a:prstGeom>
        </p:spPr>
      </p:pic>
    </p:spTree>
    <p:extLst>
      <p:ext uri="{BB962C8B-B14F-4D97-AF65-F5344CB8AC3E}">
        <p14:creationId xmlns:p14="http://schemas.microsoft.com/office/powerpoint/2010/main" val="234345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93150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220589"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men on the boat watched in amazement.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and Fingerbone laughed.</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mn-ea"/>
                <a:cs typeface="Arial"/>
                <a:sym typeface="Century Gothic"/>
              </a:rPr>
              <a:t>Storm Boy told him off for wanting to play in the bad weather.</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got the idea he could carry out the line to the men in the boat.</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313210" y="956294"/>
            <a:ext cx="10010407"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When Mr Percival thought they were playing fetch-the-pebble...</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68385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When Mr Percival thought they were playing fetch-the-pebble, Storm Boy got the idea he could carry out the line to the men in the boat</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73260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3909958"/>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could catch fish.</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people on the boat could use it to catch fish.</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could play with Storm Boy.</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captain could tie a rope to it.</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244921" y="987000"/>
            <a:ext cx="7653432"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Mr Percival carried the line out to the tugboat so ...</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Mr Percival carried the line out to the tugboat so the captain could tie a rope to it.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2149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05897" y="2810661"/>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8" y="243933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8" y="3102035"/>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8" y="3813053"/>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did a celebratory dance.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secured it to the butt of the Lookout Post.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mn-ea"/>
                <a:cs typeface="Arial"/>
                <a:sym typeface="Century Gothic"/>
              </a:rPr>
              <a:t>they immediately started pulling the crewmen in.</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 carried the rope back out again.</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519267" y="964601"/>
            <a:ext cx="9010474"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Once Fingerbone and Hide-Away hauled the rope ashore...</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Once Fingerbone and Hide-Away hauled the rope ashore, Hide-Away secured it to the butt of the Lookout Post.</a:t>
            </a:r>
          </a:p>
        </p:txBody>
      </p:sp>
    </p:spTree>
    <p:extLst>
      <p:ext uri="{BB962C8B-B14F-4D97-AF65-F5344CB8AC3E}">
        <p14:creationId xmlns:p14="http://schemas.microsoft.com/office/powerpoint/2010/main" val="295316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0" y="2396672"/>
            <a:ext cx="9408351" cy="3785611"/>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The tugboat was described as a wounded whale.</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lvl="0" indent="-457200">
              <a:buClr>
                <a:srgbClr val="000000"/>
              </a:buClr>
              <a:buSzPts val="1800"/>
              <a:buFont typeface="Arial"/>
              <a:buAutoNum type="arabicPeriod"/>
              <a:defRPr/>
            </a:pPr>
            <a:r>
              <a:rPr lang="en-AU" sz="2400" kern="0">
                <a:solidFill>
                  <a:srgbClr val="000000"/>
                </a:solidFill>
                <a:latin typeface="Century Gothic"/>
                <a:ea typeface="Century Gothic"/>
                <a:cs typeface="Century Gothic"/>
                <a:sym typeface="Century Gothic"/>
              </a:rPr>
              <a:t>It was Hide-Away’s idea for Mr Percival to take the rope.</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lvl="0" indent="-457200">
              <a:buClr>
                <a:srgbClr val="000000"/>
              </a:buClr>
              <a:buSzPts val="1800"/>
              <a:buFont typeface="Arial"/>
              <a:buAutoNum type="arabicPeriod"/>
              <a:defRPr/>
            </a:pPr>
            <a:r>
              <a:rPr lang="en-AU" sz="2400" kern="0">
                <a:solidFill>
                  <a:srgbClr val="000000"/>
                </a:solidFill>
                <a:latin typeface="Century Gothic"/>
                <a:ea typeface="Century Gothic"/>
                <a:cs typeface="Century Gothic"/>
                <a:sym typeface="Century Gothic"/>
              </a:rPr>
              <a:t>Mr Percival reached the boat on the first try. </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Mr Percival didn’t understand why he was being rewarded.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Once the rope reached the shore, the seas became much calmer.</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9408352" y="239140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10402809" y="3846706"/>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9408352" y="4535933"/>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10402809" y="529674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50501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941614" y="2328521"/>
            <a:ext cx="7559143" cy="2479048"/>
          </a:xfrm>
        </p:spPr>
        <p:txBody>
          <a:bodyPr>
            <a:normAutofit fontScale="90000"/>
          </a:bodyPr>
          <a:lstStyle/>
          <a:p>
            <a:pPr>
              <a:lnSpc>
                <a:spcPct val="150000"/>
              </a:lnSpc>
            </a:pPr>
            <a:r>
              <a:rPr lang="en-AU" sz="4000" b="0">
                <a:latin typeface="Century Gothic" panose="020B0502020202020204" pitchFamily="34" charset="0"/>
              </a:rPr>
              <a:t>I can identify upgraded verbs in the text and explain why the author has used these.</a:t>
            </a:r>
          </a:p>
        </p:txBody>
      </p:sp>
      <p:sp>
        <p:nvSpPr>
          <p:cNvPr id="4" name="TextBox 3">
            <a:extLst>
              <a:ext uri="{FF2B5EF4-FFF2-40B4-BE49-F238E27FC236}">
                <a16:creationId xmlns:a16="http://schemas.microsoft.com/office/drawing/2014/main" id="{FE2E0088-3690-9936-BD54-1BED2B4D8C95}"/>
              </a:ext>
            </a:extLst>
          </p:cNvPr>
          <p:cNvSpPr txBox="1"/>
          <p:nvPr/>
        </p:nvSpPr>
        <p:spPr>
          <a:xfrm>
            <a:off x="838200" y="5149796"/>
            <a:ext cx="9705393" cy="1245854"/>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the last part of Chapter 5</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62: ‘The sea sprang and snatched at the man on the rope...’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To page 66: ‘He was glad Storm Boy hadn’t heard the captain’s words’</a:t>
            </a:r>
          </a:p>
        </p:txBody>
      </p:sp>
    </p:spTree>
    <p:extLst>
      <p:ext uri="{BB962C8B-B14F-4D97-AF65-F5344CB8AC3E}">
        <p14:creationId xmlns:p14="http://schemas.microsoft.com/office/powerpoint/2010/main" val="1975981586"/>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843F7D7-5A93-4D1D-8E7D-8136E6F2E2DF}"/>
              </a:ext>
            </a:extLst>
          </p:cNvPr>
          <p:cNvSpPr>
            <a:spLocks noGrp="1"/>
          </p:cNvSpPr>
          <p:nvPr>
            <p:ph idx="1"/>
          </p:nvPr>
        </p:nvSpPr>
        <p:spPr/>
        <p:txBody>
          <a:bodyPr/>
          <a:lstStyle/>
          <a:p>
            <a:pPr marL="0" indent="0">
              <a:buNone/>
            </a:pPr>
            <a:endParaRPr lang="en-AU"/>
          </a:p>
          <a:p>
            <a:pPr>
              <a:buFont typeface="Wingdings" panose="05000000000000000000" pitchFamily="2" charset="2"/>
              <a:buChar char="§"/>
            </a:pPr>
            <a:endParaRPr lang="en-AU"/>
          </a:p>
          <a:p>
            <a:pPr marL="0" indent="0">
              <a:buNone/>
            </a:pPr>
            <a:endParaRPr lang="en-AU" sz="2000"/>
          </a:p>
        </p:txBody>
      </p:sp>
      <p:sp>
        <p:nvSpPr>
          <p:cNvPr id="12" name="TextBox 11"/>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1400" b="1" i="0" u="none" strike="noStrike" kern="0" cap="none" spc="0" normalizeH="0" baseline="0" noProof="0">
                <a:ln>
                  <a:noFill/>
                </a:ln>
                <a:solidFill>
                  <a:srgbClr val="FFFFFF"/>
                </a:solidFill>
                <a:effectLst/>
                <a:uLnTx/>
                <a:uFillTx/>
                <a:latin typeface="Century Gothic" panose="020B0502020202020204" pitchFamily="34" charset="0"/>
                <a:cs typeface="Arial"/>
                <a:sym typeface="Arial"/>
              </a:rPr>
              <a:t>Concept Development</a:t>
            </a:r>
          </a:p>
        </p:txBody>
      </p:sp>
      <p:sp>
        <p:nvSpPr>
          <p:cNvPr id="24" name="Content Placeholder 3">
            <a:extLst>
              <a:ext uri="{FF2B5EF4-FFF2-40B4-BE49-F238E27FC236}">
                <a16:creationId xmlns:a16="http://schemas.microsoft.com/office/drawing/2014/main" id="{05ECB126-5402-49D0-A7AC-AE7D948BABE0}"/>
              </a:ext>
            </a:extLst>
          </p:cNvPr>
          <p:cNvSpPr txBox="1">
            <a:spLocks/>
          </p:cNvSpPr>
          <p:nvPr/>
        </p:nvSpPr>
        <p:spPr>
          <a:xfrm>
            <a:off x="5687" y="332716"/>
            <a:ext cx="8898941" cy="787472"/>
          </a:xfrm>
          <a:prstGeom prst="rect">
            <a:avLst/>
          </a:prstGeom>
          <a:solidFill>
            <a:srgbClr val="F5D327"/>
          </a:solidFill>
        </p:spPr>
        <p:txBody>
          <a:bodyPr/>
          <a:lstStyle>
            <a:lvl1pPr marL="228600" indent="-228600" algn="l" defTabSz="914400" rtl="0" eaLnBrk="1" latinLnBrk="0" hangingPunct="1">
              <a:lnSpc>
                <a:spcPct val="90000"/>
              </a:lnSpc>
              <a:spcBef>
                <a:spcPts val="10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1pPr>
            <a:lvl2pPr marL="685800" indent="-228600" algn="l" defTabSz="914400" rtl="0" eaLnBrk="1" latinLnBrk="0" hangingPunct="1">
              <a:lnSpc>
                <a:spcPct val="90000"/>
              </a:lnSpc>
              <a:spcBef>
                <a:spcPts val="500"/>
              </a:spcBef>
              <a:buFont typeface="Calibri" panose="020F0502020204030204" pitchFamily="34" charset="0"/>
              <a:buChar char="»"/>
              <a:defRPr sz="2400" kern="1200">
                <a:solidFill>
                  <a:schemeClr val="tx1"/>
                </a:solidFill>
                <a:latin typeface="Verdana" panose="020B0604030504040204" pitchFamily="34" charset="0"/>
                <a:ea typeface="Verdana" panose="020B0604030504040204" pitchFamily="34" charset="0"/>
                <a:cs typeface="+mn-cs"/>
              </a:defRPr>
            </a:lvl2pPr>
            <a:lvl3pPr marL="1143000" indent="-228600" algn="l" defTabSz="914400" rtl="0" eaLnBrk="1" latinLnBrk="0" hangingPunct="1">
              <a:lnSpc>
                <a:spcPct val="90000"/>
              </a:lnSpc>
              <a:spcBef>
                <a:spcPts val="500"/>
              </a:spcBef>
              <a:buFont typeface="Calibri" panose="020F0502020204030204" pitchFamily="34" charset="0"/>
              <a:buChar char="»"/>
              <a:defRPr sz="2000" kern="1200">
                <a:solidFill>
                  <a:schemeClr val="tx1"/>
                </a:solidFill>
                <a:latin typeface="Verdana" panose="020B0604030504040204" pitchFamily="34" charset="0"/>
                <a:ea typeface="Verdana" panose="020B0604030504040204" pitchFamily="34" charset="0"/>
                <a:cs typeface="+mn-cs"/>
              </a:defRPr>
            </a:lvl3pPr>
            <a:lvl4pPr marL="16002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4pPr>
            <a:lvl5pPr marL="2057400" indent="-228600" algn="l" defTabSz="914400" rtl="0" eaLnBrk="1" latinLnBrk="0" hangingPunct="1">
              <a:lnSpc>
                <a:spcPct val="90000"/>
              </a:lnSpc>
              <a:spcBef>
                <a:spcPts val="500"/>
              </a:spcBef>
              <a:buFont typeface="Calibri" panose="020F0502020204030204" pitchFamily="34" charset="0"/>
              <a:buChar char="»"/>
              <a:defRPr sz="1800" kern="1200">
                <a:solidFill>
                  <a:schemeClr val="tx1"/>
                </a:solidFill>
                <a:latin typeface="Verdana" panose="020B0604030504040204" pitchFamily="34" charset="0"/>
                <a:ea typeface="Verdana" panose="020B060403050404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0"/>
              </a:spcAft>
              <a:buClr>
                <a:srgbClr val="000000"/>
              </a:buClr>
              <a:buSzPts val="1100"/>
              <a:buFont typeface="Wingdings" pitchFamily="2" charset="2"/>
              <a:buChar char="§"/>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Verdana" panose="020B0604030504040204" pitchFamily="34" charset="0"/>
                <a:cs typeface="+mn-cs"/>
                <a:sym typeface="Happy Monkey"/>
              </a:rPr>
              <a:t>A verb is a word which describes an action, state, or occurrence. </a:t>
            </a:r>
          </a:p>
          <a:p>
            <a:pPr marL="228600" marR="0" lvl="0" indent="-228600" algn="l" defTabSz="914400" rtl="0" eaLnBrk="1" fontAlgn="auto" latinLnBrk="0" hangingPunct="1">
              <a:lnSpc>
                <a:spcPct val="90000"/>
              </a:lnSpc>
              <a:spcBef>
                <a:spcPts val="0"/>
              </a:spcBef>
              <a:spcAft>
                <a:spcPts val="0"/>
              </a:spcAft>
              <a:buClr>
                <a:srgbClr val="000000"/>
              </a:buClr>
              <a:buSzPts val="1100"/>
              <a:buFont typeface="Wingdings" pitchFamily="2" charset="2"/>
              <a:buChar char="§"/>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Verdana" panose="020B0604030504040204" pitchFamily="34" charset="0"/>
                <a:cs typeface="+mn-cs"/>
                <a:sym typeface="Happy Monkey"/>
              </a:rPr>
              <a:t>It forms the main part of the predicate of a sentenc</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Verdana" panose="020B0604030504040204" pitchFamily="34" charset="0"/>
                <a:cs typeface="+mn-cs"/>
                <a:sym typeface="Arial"/>
              </a:rPr>
              <a:t>e</a:t>
            </a:r>
          </a:p>
          <a:p>
            <a:pPr marL="0" marR="0" lvl="0" indent="0" algn="l" defTabSz="914400" rtl="0" eaLnBrk="1" fontAlgn="auto" latinLnBrk="0" hangingPunct="1">
              <a:lnSpc>
                <a:spcPct val="90000"/>
              </a:lnSpc>
              <a:spcBef>
                <a:spcPts val="1000"/>
              </a:spcBef>
              <a:spcAft>
                <a:spcPts val="0"/>
              </a:spcAft>
              <a:buClr>
                <a:srgbClr val="000000"/>
              </a:buClr>
              <a:buSzTx/>
              <a:buFont typeface="Calibri" panose="020F0502020204030204" pitchFamily="34" charset="0"/>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Verdana" panose="020B0604030504040204" pitchFamily="34" charset="0"/>
              <a:cs typeface="+mn-cs"/>
              <a:sym typeface="Arial"/>
            </a:endParaRPr>
          </a:p>
        </p:txBody>
      </p:sp>
      <p:pic>
        <p:nvPicPr>
          <p:cNvPr id="11" name="Content Placeholder 4" descr="Icon&#10;&#10;Description automatically generated">
            <a:extLst>
              <a:ext uri="{FF2B5EF4-FFF2-40B4-BE49-F238E27FC236}">
                <a16:creationId xmlns:a16="http://schemas.microsoft.com/office/drawing/2014/main" id="{7BF52388-8B41-CD41-AC9A-89B295FC7E29}"/>
              </a:ext>
            </a:extLst>
          </p:cNvPr>
          <p:cNvPicPr>
            <a:picLocks noChangeAspect="1"/>
          </p:cNvPicPr>
          <p:nvPr/>
        </p:nvPicPr>
        <p:blipFill>
          <a:blip r:embed="rId2"/>
          <a:stretch>
            <a:fillRect/>
          </a:stretch>
        </p:blipFill>
        <p:spPr>
          <a:xfrm>
            <a:off x="9991527" y="123041"/>
            <a:ext cx="674079" cy="674079"/>
          </a:xfrm>
          <a:prstGeom prst="rect">
            <a:avLst/>
          </a:prstGeom>
        </p:spPr>
      </p:pic>
      <p:pic>
        <p:nvPicPr>
          <p:cNvPr id="13" name="Picture 12" descr="Icon&#10;&#10;Description automatically generated">
            <a:extLst>
              <a:ext uri="{FF2B5EF4-FFF2-40B4-BE49-F238E27FC236}">
                <a16:creationId xmlns:a16="http://schemas.microsoft.com/office/drawing/2014/main" id="{4B441482-545B-4748-A51D-8CA911413B94}"/>
              </a:ext>
            </a:extLst>
          </p:cNvPr>
          <p:cNvPicPr>
            <a:picLocks noChangeAspect="1"/>
          </p:cNvPicPr>
          <p:nvPr/>
        </p:nvPicPr>
        <p:blipFill>
          <a:blip r:embed="rId3"/>
          <a:stretch>
            <a:fillRect/>
          </a:stretch>
        </p:blipFill>
        <p:spPr>
          <a:xfrm>
            <a:off x="9247677" y="153807"/>
            <a:ext cx="693813" cy="679158"/>
          </a:xfrm>
          <a:prstGeom prst="rect">
            <a:avLst/>
          </a:prstGeom>
        </p:spPr>
      </p:pic>
      <p:pic>
        <p:nvPicPr>
          <p:cNvPr id="14" name="Picture 13" descr="Logo, icon&#10;&#10;Description automatically generated">
            <a:extLst>
              <a:ext uri="{FF2B5EF4-FFF2-40B4-BE49-F238E27FC236}">
                <a16:creationId xmlns:a16="http://schemas.microsoft.com/office/drawing/2014/main" id="{8CE80E75-360B-6247-AD73-31368C05B686}"/>
              </a:ext>
            </a:extLst>
          </p:cNvPr>
          <p:cNvPicPr>
            <a:picLocks noChangeAspect="1"/>
          </p:cNvPicPr>
          <p:nvPr/>
        </p:nvPicPr>
        <p:blipFill>
          <a:blip r:embed="rId4"/>
          <a:stretch>
            <a:fillRect/>
          </a:stretch>
        </p:blipFill>
        <p:spPr>
          <a:xfrm>
            <a:off x="11517922" y="92276"/>
            <a:ext cx="674078" cy="674078"/>
          </a:xfrm>
          <a:prstGeom prst="rect">
            <a:avLst/>
          </a:prstGeom>
        </p:spPr>
      </p:pic>
      <p:pic>
        <p:nvPicPr>
          <p:cNvPr id="15" name="Picture 14" descr="Icon&#10;&#10;Description automatically generated">
            <a:extLst>
              <a:ext uri="{FF2B5EF4-FFF2-40B4-BE49-F238E27FC236}">
                <a16:creationId xmlns:a16="http://schemas.microsoft.com/office/drawing/2014/main" id="{C45F6649-CB44-C64C-8165-AE10CD937E4D}"/>
              </a:ext>
            </a:extLst>
          </p:cNvPr>
          <p:cNvPicPr>
            <a:picLocks noChangeAspect="1"/>
          </p:cNvPicPr>
          <p:nvPr/>
        </p:nvPicPr>
        <p:blipFill>
          <a:blip r:embed="rId5"/>
          <a:stretch>
            <a:fillRect/>
          </a:stretch>
        </p:blipFill>
        <p:spPr>
          <a:xfrm>
            <a:off x="10770763" y="92276"/>
            <a:ext cx="674078" cy="674078"/>
          </a:xfrm>
          <a:prstGeom prst="rect">
            <a:avLst/>
          </a:prstGeom>
        </p:spPr>
      </p:pic>
      <p:sp>
        <p:nvSpPr>
          <p:cNvPr id="3" name="TextBox 2">
            <a:extLst>
              <a:ext uri="{FF2B5EF4-FFF2-40B4-BE49-F238E27FC236}">
                <a16:creationId xmlns:a16="http://schemas.microsoft.com/office/drawing/2014/main" id="{43466981-3B39-4472-BEC6-0535AF208332}"/>
              </a:ext>
            </a:extLst>
          </p:cNvPr>
          <p:cNvSpPr txBox="1"/>
          <p:nvPr/>
        </p:nvSpPr>
        <p:spPr>
          <a:xfrm>
            <a:off x="358522" y="1718570"/>
            <a:ext cx="9468973"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A physical or mental action:</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She </a:t>
            </a:r>
            <a:r>
              <a:rPr kumimoji="0" lang="en-AU" sz="2400" b="1"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walked</a:t>
            </a:r>
            <a:r>
              <a:rPr kumimoji="0" lang="en-AU" sz="2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They </a:t>
            </a:r>
            <a:r>
              <a:rPr kumimoji="0" lang="en-AU" sz="2400" b="1"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thought</a:t>
            </a:r>
            <a:r>
              <a:rPr kumimoji="0" lang="en-AU" sz="2400" b="0" i="0" u="none" strike="noStrike" kern="0" cap="none" spc="0" normalizeH="0" baseline="0" noProof="0">
                <a:ln>
                  <a:noFill/>
                </a:ln>
                <a:solidFill>
                  <a:srgbClr val="000000"/>
                </a:solidFill>
                <a:effectLst/>
                <a:uLnTx/>
                <a:uFillTx/>
                <a:latin typeface="Century Gothic" panose="020B0502020202020204" pitchFamily="34" charset="0"/>
                <a:cs typeface="Arial"/>
                <a:sym typeface="Arial"/>
              </a:rPr>
              <a:t> about the answers.</a:t>
            </a:r>
          </a:p>
        </p:txBody>
      </p:sp>
      <p:pic>
        <p:nvPicPr>
          <p:cNvPr id="2050" name="Picture 2" descr="Public Domain Clip Art Image | Illustration of a girl kicking a soccer ...">
            <a:extLst>
              <a:ext uri="{FF2B5EF4-FFF2-40B4-BE49-F238E27FC236}">
                <a16:creationId xmlns:a16="http://schemas.microsoft.com/office/drawing/2014/main" id="{F8E8C697-129F-45E2-A96C-7EA334E449C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5131" y="1977093"/>
            <a:ext cx="1026653" cy="107154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s Of People Thinking | Free download on ClipArtMag">
            <a:extLst>
              <a:ext uri="{FF2B5EF4-FFF2-40B4-BE49-F238E27FC236}">
                <a16:creationId xmlns:a16="http://schemas.microsoft.com/office/drawing/2014/main" id="{88360C0B-130F-4E27-91D2-C2A2FAE0E17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46394" y="1932855"/>
            <a:ext cx="564968" cy="1033740"/>
          </a:xfrm>
          <a:prstGeom prst="rect">
            <a:avLst/>
          </a:prstGeom>
          <a:noFill/>
          <a:extLst>
            <a:ext uri="{909E8E84-426E-40DD-AFC4-6F175D3DCCD1}">
              <a14:hiddenFill xmlns:a14="http://schemas.microsoft.com/office/drawing/2010/main">
                <a:solidFill>
                  <a:srgbClr val="FFFFFF"/>
                </a:solidFill>
              </a14:hiddenFill>
            </a:ext>
          </a:extLst>
        </p:spPr>
      </p:pic>
      <p:sp>
        <p:nvSpPr>
          <p:cNvPr id="4" name="Google Shape;136;p4">
            <a:extLst>
              <a:ext uri="{FF2B5EF4-FFF2-40B4-BE49-F238E27FC236}">
                <a16:creationId xmlns:a16="http://schemas.microsoft.com/office/drawing/2014/main" id="{AD011303-4369-874A-D41D-0E98CCD9612B}"/>
              </a:ext>
            </a:extLst>
          </p:cNvPr>
          <p:cNvSpPr txBox="1"/>
          <p:nvPr/>
        </p:nvSpPr>
        <p:spPr>
          <a:xfrm>
            <a:off x="1306233" y="5077255"/>
            <a:ext cx="9241017" cy="1538842"/>
          </a:xfrm>
          <a:prstGeom prst="rect">
            <a:avLst/>
          </a:prstGeom>
          <a:solidFill>
            <a:schemeClr val="accent1"/>
          </a:solidFill>
          <a:ln w="38100">
            <a:solidFill>
              <a:schemeClr val="accent1">
                <a:lumMod val="50000"/>
              </a:schemeClr>
            </a:solid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4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When we </a:t>
            </a:r>
            <a:r>
              <a:rPr kumimoji="0" lang="en-AU" sz="4000" b="1" i="1" u="none" strike="noStrike" kern="0" cap="none" spc="0" normalizeH="0" baseline="0" noProof="0">
                <a:ln>
                  <a:noFill/>
                </a:ln>
                <a:solidFill>
                  <a:srgbClr val="000000"/>
                </a:solidFill>
                <a:effectLst/>
                <a:uLnTx/>
                <a:uFillTx/>
                <a:latin typeface="Century Gothic"/>
                <a:ea typeface="Century Gothic"/>
                <a:cs typeface="Century Gothic"/>
                <a:sym typeface="Century Gothic"/>
              </a:rPr>
              <a:t>upgrade</a:t>
            </a:r>
            <a:r>
              <a:rPr kumimoji="0" lang="en-AU" sz="4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 verb- we are making it more specific!</a:t>
            </a:r>
            <a:endParaRPr kumimoji="0" sz="40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6" name="Google Shape;136;p4">
            <a:extLst>
              <a:ext uri="{FF2B5EF4-FFF2-40B4-BE49-F238E27FC236}">
                <a16:creationId xmlns:a16="http://schemas.microsoft.com/office/drawing/2014/main" id="{4619074C-D7B0-99DB-F389-FF43E31477D0}"/>
              </a:ext>
            </a:extLst>
          </p:cNvPr>
          <p:cNvSpPr txBox="1"/>
          <p:nvPr/>
        </p:nvSpPr>
        <p:spPr>
          <a:xfrm>
            <a:off x="1306232" y="3691955"/>
            <a:ext cx="9241017" cy="1169511"/>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AU" sz="2800" i="1" kern="0">
                <a:solidFill>
                  <a:srgbClr val="000000"/>
                </a:solidFill>
                <a:latin typeface="Century Gothic"/>
                <a:ea typeface="Arial"/>
                <a:cs typeface="Arial"/>
                <a:sym typeface="Century Gothic"/>
              </a:rPr>
              <a:t>There are more types of verbs, but for today we are just focusing on these. </a:t>
            </a:r>
            <a:endParaRPr kumimoji="0" sz="1400" b="0" i="1"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822161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5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6" grpId="0"/>
    </p:bld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35"/>
          <p:cNvSpPr txBox="1"/>
          <p:nvPr/>
        </p:nvSpPr>
        <p:spPr>
          <a:xfrm>
            <a:off x="0" y="369331"/>
            <a:ext cx="9446467" cy="1376342"/>
          </a:xfrm>
          <a:prstGeom prst="rect">
            <a:avLst/>
          </a:prstGeom>
          <a:solidFill>
            <a:srgbClr val="F5D327"/>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Upgraded verb:</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An upgraded verb adds more specificity to writing. Some verbs are more powerful than others.</a:t>
            </a:r>
            <a:r>
              <a:rPr kumimoji="0" lang="en-AU"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Upgrading verbs makes your writing more interesting and engaging to the reader.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43" name="Google Shape;143;p35"/>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Concept Development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44" name="Google Shape;144;p35" descr="Logo, icon&#10;&#10;Description automatically generated"/>
          <p:cNvPicPr preferRelativeResize="0"/>
          <p:nvPr/>
        </p:nvPicPr>
        <p:blipFill rotWithShape="1">
          <a:blip r:embed="rId3">
            <a:alphaModFix/>
          </a:blip>
          <a:srcRect/>
          <a:stretch/>
        </p:blipFill>
        <p:spPr>
          <a:xfrm>
            <a:off x="11411429" y="111175"/>
            <a:ext cx="674078" cy="674078"/>
          </a:xfrm>
          <a:prstGeom prst="rect">
            <a:avLst/>
          </a:prstGeom>
          <a:noFill/>
          <a:ln>
            <a:noFill/>
          </a:ln>
        </p:spPr>
      </p:pic>
      <p:pic>
        <p:nvPicPr>
          <p:cNvPr id="145" name="Google Shape;145;p35" descr="Icon&#10;&#10;Description automatically generated"/>
          <p:cNvPicPr preferRelativeResize="0"/>
          <p:nvPr/>
        </p:nvPicPr>
        <p:blipFill rotWithShape="1">
          <a:blip r:embed="rId4">
            <a:alphaModFix/>
          </a:blip>
          <a:srcRect/>
          <a:stretch/>
        </p:blipFill>
        <p:spPr>
          <a:xfrm>
            <a:off x="10604475" y="127102"/>
            <a:ext cx="674078" cy="674078"/>
          </a:xfrm>
          <a:prstGeom prst="rect">
            <a:avLst/>
          </a:prstGeom>
          <a:noFill/>
          <a:ln>
            <a:noFill/>
          </a:ln>
        </p:spPr>
      </p:pic>
      <p:pic>
        <p:nvPicPr>
          <p:cNvPr id="146" name="Google Shape;146;p35" descr="Icon&#10;&#10;Description automatically generated"/>
          <p:cNvPicPr preferRelativeResize="0"/>
          <p:nvPr/>
        </p:nvPicPr>
        <p:blipFill rotWithShape="1">
          <a:blip r:embed="rId5">
            <a:alphaModFix/>
          </a:blip>
          <a:srcRect/>
          <a:stretch/>
        </p:blipFill>
        <p:spPr>
          <a:xfrm>
            <a:off x="9771566" y="154632"/>
            <a:ext cx="693813" cy="679158"/>
          </a:xfrm>
          <a:prstGeom prst="rect">
            <a:avLst/>
          </a:prstGeom>
          <a:noFill/>
          <a:ln>
            <a:noFill/>
          </a:ln>
        </p:spPr>
      </p:pic>
      <p:sp>
        <p:nvSpPr>
          <p:cNvPr id="147" name="Google Shape;147;p35"/>
          <p:cNvSpPr txBox="1"/>
          <p:nvPr/>
        </p:nvSpPr>
        <p:spPr>
          <a:xfrm>
            <a:off x="10319301" y="1139157"/>
            <a:ext cx="1872699" cy="1384954"/>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AU" sz="14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CFU:</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AU"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What’s an upgraded verb for went?</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AU"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For saw?</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AU"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For said?</a:t>
            </a:r>
            <a:endParaRPr kumimoji="0"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48" name="Google Shape;148;p35"/>
          <p:cNvSpPr txBox="1"/>
          <p:nvPr/>
        </p:nvSpPr>
        <p:spPr>
          <a:xfrm>
            <a:off x="812801" y="3078632"/>
            <a:ext cx="9998400" cy="310854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8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went</a:t>
            </a:r>
            <a:r>
              <a:rPr kumimoji="0" lang="en-AU" sz="28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ran, jogged, scurried, dashed, meandered,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8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saw:</a:t>
            </a:r>
            <a:r>
              <a:rPr kumimoji="0" lang="en-AU" sz="28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spied, observed, spotted, witnessed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8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said:</a:t>
            </a:r>
            <a:r>
              <a:rPr kumimoji="0" lang="en-AU" sz="28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yelled, whispered, bellowed, muttered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36"/>
          <p:cNvSpPr txBox="1"/>
          <p:nvPr/>
        </p:nvSpPr>
        <p:spPr>
          <a:xfrm>
            <a:off x="0" y="369331"/>
            <a:ext cx="9446467" cy="1376342"/>
          </a:xfrm>
          <a:prstGeom prst="rect">
            <a:avLst/>
          </a:prstGeom>
          <a:solidFill>
            <a:srgbClr val="F5D327"/>
          </a:solid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Upgraded verb:</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An upgraded verb adds more specificity to writing. Some verbs are more powerful than others.</a:t>
            </a:r>
            <a:r>
              <a:rPr kumimoji="0" lang="en-AU"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Upgrading verbs makes your writing more interesting and engaging to the reader.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55" name="Google Shape;155;p36"/>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Concept Development</a:t>
            </a: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56" name="Google Shape;156;p36" descr="Icon&#10;&#10;Description automatically generated"/>
          <p:cNvPicPr preferRelativeResize="0"/>
          <p:nvPr/>
        </p:nvPicPr>
        <p:blipFill rotWithShape="1">
          <a:blip r:embed="rId3">
            <a:alphaModFix/>
          </a:blip>
          <a:srcRect/>
          <a:stretch/>
        </p:blipFill>
        <p:spPr>
          <a:xfrm>
            <a:off x="10432839" y="116024"/>
            <a:ext cx="693813" cy="679158"/>
          </a:xfrm>
          <a:prstGeom prst="rect">
            <a:avLst/>
          </a:prstGeom>
          <a:noFill/>
          <a:ln>
            <a:noFill/>
          </a:ln>
        </p:spPr>
      </p:pic>
      <p:sp>
        <p:nvSpPr>
          <p:cNvPr id="157" name="Google Shape;157;p36"/>
          <p:cNvSpPr txBox="1"/>
          <p:nvPr/>
        </p:nvSpPr>
        <p:spPr>
          <a:xfrm>
            <a:off x="91440" y="1928553"/>
            <a:ext cx="11928764"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teacher </a:t>
            </a:r>
            <a:r>
              <a:rPr kumimoji="0" lang="en-AU" sz="2000" b="0" i="0" u="sng" strike="noStrike" kern="0" cap="none" spc="0" normalizeH="0" baseline="0" noProof="0">
                <a:ln>
                  <a:noFill/>
                </a:ln>
                <a:solidFill>
                  <a:srgbClr val="FF0000"/>
                </a:solidFill>
                <a:effectLst/>
                <a:uLnTx/>
                <a:uFillTx/>
                <a:latin typeface="Century Gothic"/>
                <a:ea typeface="Century Gothic"/>
                <a:cs typeface="Century Gothic"/>
                <a:sym typeface="Century Gothic"/>
              </a:rPr>
              <a:t>asked</a:t>
            </a: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them to return to class.</a:t>
            </a: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50" marR="0" lvl="0" indent="-1587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                           Upgraded speaking verb</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teacher </a:t>
            </a:r>
            <a:r>
              <a:rPr kumimoji="0" lang="en-AU" sz="2000" b="0" i="0" u="sng" strike="noStrike" kern="0" cap="none" spc="0" normalizeH="0" baseline="0" noProof="0">
                <a:ln>
                  <a:noFill/>
                </a:ln>
                <a:solidFill>
                  <a:srgbClr val="FF0000"/>
                </a:solidFill>
                <a:effectLst/>
                <a:uLnTx/>
                <a:uFillTx/>
                <a:latin typeface="Century Gothic"/>
                <a:ea typeface="Century Gothic"/>
                <a:cs typeface="Century Gothic"/>
                <a:sym typeface="Century Gothic"/>
              </a:rPr>
              <a:t>yelled</a:t>
            </a: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them to return to class.</a:t>
            </a: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50" marR="0" lvl="0" indent="-1587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50" marR="0" lvl="0" indent="-1587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285750" marR="0" lvl="0" indent="-19685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8" name="Google Shape;158;p36"/>
          <p:cNvSpPr/>
          <p:nvPr/>
        </p:nvSpPr>
        <p:spPr>
          <a:xfrm>
            <a:off x="7407564" y="2115005"/>
            <a:ext cx="498764" cy="1302327"/>
          </a:xfrm>
          <a:prstGeom prst="curvedLeftArrow">
            <a:avLst>
              <a:gd name="adj1" fmla="val 25000"/>
              <a:gd name="adj2" fmla="val 50000"/>
              <a:gd name="adj3" fmla="val 25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160" name="Google Shape;160;p36" descr="Icon&#10;&#10;Description automatically generated"/>
          <p:cNvPicPr preferRelativeResize="0">
            <a:picLocks noGrp="1"/>
          </p:cNvPicPr>
          <p:nvPr>
            <p:ph type="body" idx="1"/>
          </p:nvPr>
        </p:nvPicPr>
        <p:blipFill rotWithShape="1">
          <a:blip r:embed="rId4">
            <a:alphaModFix/>
          </a:blip>
          <a:srcRect/>
          <a:stretch/>
        </p:blipFill>
        <p:spPr>
          <a:xfrm>
            <a:off x="11346125" y="121103"/>
            <a:ext cx="674079" cy="674079"/>
          </a:xfrm>
          <a:prstGeom prst="rect">
            <a:avLst/>
          </a:prstGeom>
          <a:noFill/>
          <a:ln>
            <a:noFill/>
          </a:ln>
        </p:spPr>
      </p:pic>
      <p:sp>
        <p:nvSpPr>
          <p:cNvPr id="9" name="Google Shape;157;p36">
            <a:extLst>
              <a:ext uri="{FF2B5EF4-FFF2-40B4-BE49-F238E27FC236}">
                <a16:creationId xmlns:a16="http://schemas.microsoft.com/office/drawing/2014/main" id="{68805D6C-B6DA-4CBE-B88D-4BF57803D5FE}"/>
              </a:ext>
            </a:extLst>
          </p:cNvPr>
          <p:cNvSpPr txBox="1"/>
          <p:nvPr/>
        </p:nvSpPr>
        <p:spPr>
          <a:xfrm>
            <a:off x="171796" y="4606169"/>
            <a:ext cx="11928764" cy="2062063"/>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student </a:t>
            </a:r>
            <a:r>
              <a:rPr kumimoji="0" lang="en-AU" sz="2000" b="0" i="0" u="sng" strike="noStrike" kern="0" cap="none" spc="0" normalizeH="0" baseline="0" noProof="0">
                <a:ln>
                  <a:noFill/>
                </a:ln>
                <a:solidFill>
                  <a:srgbClr val="FF0000"/>
                </a:solidFill>
                <a:effectLst/>
                <a:uLnTx/>
                <a:uFillTx/>
                <a:latin typeface="Century Gothic"/>
                <a:ea typeface="Century Gothic"/>
                <a:cs typeface="Century Gothic"/>
                <a:sym typeface="Century Gothic"/>
              </a:rPr>
              <a:t>ran</a:t>
            </a: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across the field to reach the canteen before it closed.</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587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                                   Upgraded action verb</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58750" algn="l" defTabSz="914400" rtl="0" eaLnBrk="1" fontAlgn="auto" latinLnBrk="0" hangingPunct="1">
              <a:lnSpc>
                <a:spcPct val="100000"/>
              </a:lnSpc>
              <a:spcBef>
                <a:spcPts val="0"/>
              </a:spcBef>
              <a:spcAft>
                <a:spcPts val="0"/>
              </a:spcAft>
              <a:buClr>
                <a:srgbClr val="000000"/>
              </a:buClr>
              <a:buSzPts val="2000"/>
              <a:buFont typeface="Arial"/>
              <a:buNone/>
              <a:tabLst/>
              <a:defRPr/>
            </a:pPr>
            <a:endParaRPr kumimoji="0" sz="2000" b="1"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student </a:t>
            </a:r>
            <a:r>
              <a:rPr kumimoji="0" lang="en-AU" sz="2000" b="0" i="0" u="sng" strike="noStrike" kern="0" cap="none" spc="0" normalizeH="0" baseline="0" noProof="0">
                <a:ln>
                  <a:noFill/>
                </a:ln>
                <a:solidFill>
                  <a:srgbClr val="FF0000"/>
                </a:solidFill>
                <a:effectLst/>
                <a:uLnTx/>
                <a:uFillTx/>
                <a:latin typeface="Century Gothic"/>
                <a:ea typeface="Century Gothic"/>
                <a:cs typeface="Century Gothic"/>
                <a:sym typeface="Century Gothic"/>
              </a:rPr>
              <a:t>bolted</a:t>
            </a: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across the field to reach the canteen before it closed. </a:t>
            </a:r>
            <a:endParaRPr kumimoji="0" sz="1400" b="0" i="0" u="none" strike="noStrike" kern="0" cap="none" spc="0" normalizeH="0" baseline="0" noProof="0">
              <a:ln>
                <a:noFill/>
              </a:ln>
              <a:solidFill>
                <a:srgbClr val="000000"/>
              </a:solidFill>
              <a:effectLst/>
              <a:uLnTx/>
              <a:uFillTx/>
              <a:latin typeface="Arial"/>
              <a:cs typeface="Arial"/>
              <a:sym typeface="Arial"/>
            </a:endParaRPr>
          </a:p>
          <a:p>
            <a:pPr marL="285750" marR="0" lvl="0" indent="-19685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a:p>
            <a:pPr marL="285750" marR="0" lvl="0" indent="-19685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 name="Google Shape;158;p36">
            <a:extLst>
              <a:ext uri="{FF2B5EF4-FFF2-40B4-BE49-F238E27FC236}">
                <a16:creationId xmlns:a16="http://schemas.microsoft.com/office/drawing/2014/main" id="{5E8CFE59-4869-41EC-BA74-F30366313AAC}"/>
              </a:ext>
            </a:extLst>
          </p:cNvPr>
          <p:cNvSpPr/>
          <p:nvPr/>
        </p:nvSpPr>
        <p:spPr>
          <a:xfrm>
            <a:off x="9738720" y="4789049"/>
            <a:ext cx="498764" cy="1302327"/>
          </a:xfrm>
          <a:prstGeom prst="curvedLeftArrow">
            <a:avLst>
              <a:gd name="adj1" fmla="val 25000"/>
              <a:gd name="adj2" fmla="val 50000"/>
              <a:gd name="adj3" fmla="val 25000"/>
            </a:avLst>
          </a:prstGeom>
          <a:solidFill>
            <a:srgbClr val="FF0000"/>
          </a:solidFill>
          <a:ln w="25400" cap="flat" cmpd="sng">
            <a:solidFill>
              <a:srgbClr val="FF00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7" grpId="0"/>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seldom</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seldom</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seldom</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seldom</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026" name="Picture 2" descr="Boston Terrier Tea Party at Dogs Country Club event tickets from  TicketSource">
            <a:extLst>
              <a:ext uri="{FF2B5EF4-FFF2-40B4-BE49-F238E27FC236}">
                <a16:creationId xmlns:a16="http://schemas.microsoft.com/office/drawing/2014/main" id="{6F3DA68C-DF5F-B96F-E506-24C9CA251A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8301" y="1879973"/>
            <a:ext cx="4114851" cy="309805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ore Dogs on our Wait List • Old Dog Haven">
            <a:extLst>
              <a:ext uri="{FF2B5EF4-FFF2-40B4-BE49-F238E27FC236}">
                <a16:creationId xmlns:a16="http://schemas.microsoft.com/office/drawing/2014/main" id="{510219DC-A92C-307E-A107-E9E42C34A9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1298" y="1854126"/>
            <a:ext cx="4146097" cy="31497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2124955"/>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62</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63959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2. ‘But the man managed to snatch a breath between waves.’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What is the upgraded verb in this sentence and why has the author used it?</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229815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upgraded verb is _______. The author has used this because 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534627"/>
            <a:ext cx="1979364" cy="2120750"/>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upgraded verb is </a:t>
            </a:r>
            <a:r>
              <a:rPr lang="en-AU" sz="1400" b="1">
                <a:solidFill>
                  <a:srgbClr val="000000"/>
                </a:solidFill>
                <a:latin typeface="Century Gothic" panose="020B0502020202020204" pitchFamily="34" charset="0"/>
              </a:rPr>
              <a:t>snatched.</a:t>
            </a:r>
            <a:r>
              <a:rPr lang="en-AU" sz="1400">
                <a:solidFill>
                  <a:srgbClr val="000000"/>
                </a:solidFill>
                <a:latin typeface="Century Gothic" panose="020B0502020202020204" pitchFamily="34" charset="0"/>
              </a:rPr>
              <a:t> The author has used this because </a:t>
            </a:r>
            <a:r>
              <a:rPr lang="en-AU" sz="1400" b="1">
                <a:solidFill>
                  <a:srgbClr val="000000"/>
                </a:solidFill>
                <a:latin typeface="Century Gothic" panose="020B0502020202020204" pitchFamily="34" charset="0"/>
              </a:rPr>
              <a:t>it sounds like the man is working hard to breathe and this helps show the reader how he is feeling. </a:t>
            </a: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97479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‘And so at last they were able to haul the man through the sea.’ </a:t>
            </a:r>
          </a:p>
          <a:p>
            <a:pPr marR="0" lvl="0" algn="l" defTabSz="914400" rtl="0" eaLnBrk="1" fontAlgn="auto" latinLnBrk="0" hangingPunct="1">
              <a:lnSpc>
                <a:spcPct val="90000"/>
              </a:lnSpc>
              <a:spcBef>
                <a:spcPts val="1000"/>
              </a:spcBef>
              <a:spcAft>
                <a:spcPts val="0"/>
              </a:spcAft>
              <a:buClrTx/>
              <a:buSzTx/>
              <a:tabLst/>
              <a:defRPr/>
            </a:pPr>
            <a:r>
              <a:rPr lang="en-AU" sz="1200">
                <a:solidFill>
                  <a:srgbClr val="FFFFFF"/>
                </a:solidFill>
                <a:latin typeface="Century Gothic" panose="020B0502020202020204" pitchFamily="34" charset="0"/>
              </a:rPr>
              <a:t>Haul is an upgraded verb. Why has the author used the word ‘hauled’ and not ‘pulled.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9" y="1698705"/>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author has used the word hauled because ___________________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2375815"/>
            <a:ext cx="3864775"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author has used the word hauled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shows that Hide-Away and Fingerbone are working hard to pull the man</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it, that it isn’t easy.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5808134"/>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2" name="Rectangle 1">
            <a:extLst>
              <a:ext uri="{FF2B5EF4-FFF2-40B4-BE49-F238E27FC236}">
                <a16:creationId xmlns:a16="http://schemas.microsoft.com/office/drawing/2014/main" id="{4C025AA4-8AF1-FC06-F535-608E64AD95E1}"/>
              </a:ext>
            </a:extLst>
          </p:cNvPr>
          <p:cNvSpPr/>
          <p:nvPr/>
        </p:nvSpPr>
        <p:spPr>
          <a:xfrm>
            <a:off x="362840" y="1064038"/>
            <a:ext cx="3435057" cy="375487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sagged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droop or sink</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shudder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shake suddenly or briefly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haul</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to pull or drag with effort or force</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exhausted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very tired</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Tree>
    <p:extLst>
      <p:ext uri="{BB962C8B-B14F-4D97-AF65-F5344CB8AC3E}">
        <p14:creationId xmlns:p14="http://schemas.microsoft.com/office/powerpoint/2010/main" val="3818546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63</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6522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staggered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walk or move unsteadily, as if about to fall</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feebly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weakly, with no strength</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taut</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tight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slackened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become looser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seized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take hold of something with force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2. What are some of the upgraded verbs on this page? Why has the author used these?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30765"/>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Some of the upgraded verbs on this page are _____. I think the author chose these because 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935135"/>
            <a:ext cx="1979364" cy="2702448"/>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Some of the upgraded verbs on this page are </a:t>
            </a:r>
            <a:r>
              <a:rPr lang="en-AU" sz="1400" b="1">
                <a:solidFill>
                  <a:srgbClr val="000000"/>
                </a:solidFill>
                <a:latin typeface="Century Gothic" panose="020B0502020202020204" pitchFamily="34" charset="0"/>
              </a:rPr>
              <a:t>hauled, staggered, puffed, shuddered, slackened, seized etc. </a:t>
            </a:r>
            <a:r>
              <a:rPr lang="en-AU" sz="1400">
                <a:solidFill>
                  <a:srgbClr val="000000"/>
                </a:solidFill>
                <a:latin typeface="Century Gothic" panose="020B0502020202020204" pitchFamily="34" charset="0"/>
              </a:rPr>
              <a:t>. I think the author chose these because </a:t>
            </a:r>
            <a:r>
              <a:rPr lang="en-AU" sz="1400" b="1">
                <a:solidFill>
                  <a:srgbClr val="000000"/>
                </a:solidFill>
                <a:latin typeface="Century Gothic" panose="020B0502020202020204" pitchFamily="34" charset="0"/>
              </a:rPr>
              <a:t>it helps build the suspense of the situation and brings it to life for the reader. </a:t>
            </a: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143543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‘Suddenly the rope was </a:t>
            </a:r>
            <a:r>
              <a:rPr kumimoji="0" lang="en-AU" sz="1200" b="0" i="0" u="none" strike="noStrike" kern="1200" cap="none" spc="0" normalizeH="0" baseline="0" noProof="0" dirty="0" err="1">
                <a:ln>
                  <a:noFill/>
                </a:ln>
                <a:solidFill>
                  <a:srgbClr val="FFFFFF"/>
                </a:solidFill>
                <a:effectLst/>
                <a:uLnTx/>
                <a:uFillTx/>
                <a:latin typeface="Century Gothic" panose="020B0502020202020204" pitchFamily="34" charset="0"/>
                <a:ea typeface="+mn-ea"/>
                <a:cs typeface="+mn-cs"/>
              </a:rPr>
              <a:t>tigh</a:t>
            </a:r>
            <a:r>
              <a:rPr lang="en-AU" sz="1200" dirty="0">
                <a:solidFill>
                  <a:srgbClr val="FFFFFF"/>
                </a:solidFill>
                <a:latin typeface="Century Gothic" panose="020B0502020202020204" pitchFamily="34" charset="0"/>
              </a:rPr>
              <a:t>t and then went loose’ OR </a:t>
            </a:r>
          </a:p>
          <a:p>
            <a:pPr marR="0" lvl="0" algn="l" defTabSz="914400" rtl="0" eaLnBrk="1" fontAlgn="auto" latinLnBrk="0" hangingPunct="1">
              <a:lnSpc>
                <a:spcPct val="90000"/>
              </a:lnSpc>
              <a:spcBef>
                <a:spcPts val="1000"/>
              </a:spcBef>
              <a:spcAft>
                <a:spcPts val="0"/>
              </a:spcAft>
              <a:buClrTx/>
              <a:buSzTx/>
              <a:tabLst/>
              <a:defRPr/>
            </a:pPr>
            <a:r>
              <a:rPr lang="en-AU" sz="1200" dirty="0">
                <a:solidFill>
                  <a:srgbClr val="FFFFFF"/>
                </a:solidFill>
                <a:latin typeface="Century Gothic" panose="020B0502020202020204" pitchFamily="34" charset="0"/>
              </a:rPr>
              <a:t>‘Suddenly the rope grew taut, shuddered and slackened’. </a:t>
            </a:r>
          </a:p>
          <a:p>
            <a:pPr marR="0" lvl="0" algn="l" defTabSz="914400" rtl="0" eaLnBrk="1" fontAlgn="auto" latinLnBrk="0" hangingPunct="1">
              <a:lnSpc>
                <a:spcPct val="90000"/>
              </a:lnSpc>
              <a:spcBef>
                <a:spcPts val="1000"/>
              </a:spcBef>
              <a:spcAft>
                <a:spcPts val="0"/>
              </a:spcAft>
              <a:buClrTx/>
              <a:buSzTx/>
              <a:tabLst/>
              <a:defRPr/>
            </a:pPr>
            <a:r>
              <a:rPr kumimoji="0" lang="en-AU" sz="12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Which one sounds better and why? What are the upgrade verbs being used?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20" y="2068894"/>
            <a:ext cx="3864777"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think the _______ sounds better because ____________. The upgraded verbs being used are ___________. </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21" y="2950322"/>
            <a:ext cx="3864775"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think the </a:t>
            </a:r>
            <a:r>
              <a:rPr lang="en-AU" sz="1400" b="1">
                <a:solidFill>
                  <a:srgbClr val="000000"/>
                </a:solidFill>
                <a:latin typeface="Century Gothic" panose="020B0502020202020204" pitchFamily="34" charset="0"/>
              </a:rPr>
              <a:t>second</a:t>
            </a:r>
            <a:r>
              <a:rPr lang="en-AU" sz="1400">
                <a:solidFill>
                  <a:srgbClr val="000000"/>
                </a:solidFill>
                <a:latin typeface="Century Gothic" panose="020B0502020202020204" pitchFamily="34" charset="0"/>
              </a:rPr>
              <a:t> sounds better because </a:t>
            </a:r>
            <a:r>
              <a:rPr lang="en-AU" sz="1400" b="1">
                <a:solidFill>
                  <a:srgbClr val="000000"/>
                </a:solidFill>
                <a:latin typeface="Century Gothic" panose="020B0502020202020204" pitchFamily="34" charset="0"/>
              </a:rPr>
              <a:t>it is more descriptive and captures the reader’s attention. It makes the rope feel like it is alive</a:t>
            </a:r>
            <a:r>
              <a:rPr lang="en-AU" sz="1400">
                <a:solidFill>
                  <a:srgbClr val="000000"/>
                </a:solidFill>
                <a:latin typeface="Century Gothic" panose="020B0502020202020204" pitchFamily="34" charset="0"/>
              </a:rPr>
              <a:t>. The upgraded verbs being used are </a:t>
            </a:r>
            <a:r>
              <a:rPr lang="en-AU" sz="1400" b="1">
                <a:solidFill>
                  <a:srgbClr val="000000"/>
                </a:solidFill>
                <a:latin typeface="Century Gothic" panose="020B0502020202020204" pitchFamily="34" charset="0"/>
              </a:rPr>
              <a:t>shuddered and slackened. </a:t>
            </a: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5796800"/>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3566305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64</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2365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pale</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light in colour</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a:solidFill>
                  <a:srgbClr val="000000"/>
                </a:solidFill>
                <a:latin typeface="Century Gothic" panose="020B0502020202020204" pitchFamily="34" charset="0"/>
                <a:ea typeface="Segoe UI Symbol" panose="020B0502040204020203" pitchFamily="34" charset="0"/>
                <a:cs typeface="Times" charset="0"/>
              </a:rPr>
              <a:t>boarding school</a:t>
            </a: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 school that provides housing and meals for pupils during term time.</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2. Why do you think Hide-Away was embarrassed when the captain tried to thank him?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585480"/>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was embarrassed because 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17342"/>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Hide-Away was embarrassed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didn’t like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being made a fuss of. He lived a quiet life and didn’t like the attention of people.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97479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1. ‘Between them they all slowly hauled the captain ashore and dragged him...’</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What are the 2 upgraded verb in this phrase and why has the author used them?</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9" y="1698705"/>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2 upgraded verbs are _______. The author has used them because __________.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2375815"/>
            <a:ext cx="3864775"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2 upgraded verbs are </a:t>
            </a:r>
            <a:r>
              <a:rPr lang="en-AU" sz="1400" b="1">
                <a:solidFill>
                  <a:srgbClr val="000000"/>
                </a:solidFill>
                <a:latin typeface="Century Gothic" panose="020B0502020202020204" pitchFamily="34" charset="0"/>
              </a:rPr>
              <a:t>hauled and dragged</a:t>
            </a:r>
            <a:r>
              <a:rPr lang="en-AU" sz="1400">
                <a:solidFill>
                  <a:srgbClr val="000000"/>
                </a:solidFill>
                <a:latin typeface="Century Gothic" panose="020B0502020202020204" pitchFamily="34" charset="0"/>
              </a:rPr>
              <a:t>. The author has used them because </a:t>
            </a:r>
            <a:r>
              <a:rPr lang="en-AU" sz="1400" b="1">
                <a:solidFill>
                  <a:srgbClr val="000000"/>
                </a:solidFill>
                <a:latin typeface="Century Gothic" panose="020B0502020202020204" pitchFamily="34" charset="0"/>
              </a:rPr>
              <a:t>it shows how hard Fingerbone and Hide-Away had to work to save the captain and how tired they now are. It paints a clearer picture for the reader about what is happening. </a:t>
            </a: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268771"/>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109873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 y="157163"/>
            <a:ext cx="2014538"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65 &amp; 66</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5496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especially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very much</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ought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should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horrified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very shocked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museum</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building in which objects of historical, scientific, artistic, or cultural interest are stored and shown.</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2. Do you think Hide-Away should have made Storm Boy go away to school? Why or why not?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655459"/>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should/shouldn’t have</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made </a:t>
            </a:r>
            <a:r>
              <a:rPr lang="en-AU" sz="1400">
                <a:solidFill>
                  <a:srgbClr val="000000"/>
                </a:solidFill>
                <a:latin typeface="Century Gothic" panose="020B0502020202020204" pitchFamily="34" charset="0"/>
              </a:rPr>
              <a:t>Storm Boy go away to school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065159"/>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1" u="none" strike="noStrike" kern="1200" cap="none" spc="0" normalizeH="0" baseline="0" noProof="0">
                <a:ln>
                  <a:noFill/>
                </a:ln>
                <a:solidFill>
                  <a:srgbClr val="000000"/>
                </a:solidFill>
                <a:effectLst/>
                <a:uLnTx/>
                <a:uFillTx/>
                <a:latin typeface="Century Gothic" panose="020B0502020202020204" pitchFamily="34" charset="0"/>
              </a:rPr>
              <a:t>There</a:t>
            </a:r>
            <a:r>
              <a:rPr kumimoji="0" lang="en-AU" sz="1400" b="0" i="1" u="none" strike="noStrike" kern="1200" cap="none" spc="0" normalizeH="0" noProof="0">
                <a:ln>
                  <a:noFill/>
                </a:ln>
                <a:solidFill>
                  <a:srgbClr val="000000"/>
                </a:solidFill>
                <a:effectLst/>
                <a:uLnTx/>
                <a:uFillTx/>
                <a:latin typeface="Century Gothic" panose="020B0502020202020204" pitchFamily="34" charset="0"/>
              </a:rPr>
              <a:t> is no </a:t>
            </a:r>
            <a:r>
              <a:rPr kumimoji="0" lang="en-AU" sz="1400" b="0" i="1" u="none" strike="noStrike" kern="1200" cap="none" spc="0" normalizeH="0" noProof="0" err="1">
                <a:ln>
                  <a:noFill/>
                </a:ln>
                <a:solidFill>
                  <a:srgbClr val="000000"/>
                </a:solidFill>
                <a:effectLst/>
                <a:uLnTx/>
                <a:uFillTx/>
                <a:latin typeface="Century Gothic" panose="020B0502020202020204" pitchFamily="34" charset="0"/>
              </a:rPr>
              <a:t>righ</a:t>
            </a:r>
            <a:r>
              <a:rPr lang="en-AU" sz="1400" i="1">
                <a:solidFill>
                  <a:srgbClr val="000000"/>
                </a:solidFill>
                <a:latin typeface="Century Gothic" panose="020B0502020202020204" pitchFamily="34" charset="0"/>
              </a:rPr>
              <a:t>t or wrong answer, we are just looking for you to justify your opinion. </a:t>
            </a:r>
            <a:endParaRPr kumimoji="0" lang="en-AU" sz="1400" b="1" i="1" u="none" strike="noStrike" kern="1200" cap="none" spc="0" normalizeH="0" baseline="0" noProof="0">
              <a:ln>
                <a:noFill/>
              </a:ln>
              <a:solidFill>
                <a:srgbClr val="000000"/>
              </a:solidFill>
              <a:effectLst/>
              <a:uLnTx/>
              <a:uFillTx/>
              <a:latin typeface="Century Gothic" panose="020B0502020202020204" pitchFamily="34" charset="0"/>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290187"/>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2" name="Text Placeholder 1">
            <a:extLst>
              <a:ext uri="{FF2B5EF4-FFF2-40B4-BE49-F238E27FC236}">
                <a16:creationId xmlns:a16="http://schemas.microsoft.com/office/drawing/2014/main" id="{4CCCE9E2-F3B2-84FE-0670-B13627370870}"/>
              </a:ext>
            </a:extLst>
          </p:cNvPr>
          <p:cNvSpPr txBox="1">
            <a:spLocks/>
          </p:cNvSpPr>
          <p:nvPr/>
        </p:nvSpPr>
        <p:spPr>
          <a:xfrm>
            <a:off x="5521820" y="568258"/>
            <a:ext cx="3864776"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1. Why do you think Hide-Away was glad Storm Boy hadn’t heard the captain talking about putting Mr Percival in a museum after he died?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7" name="Picture Placeholder 12">
            <a:extLst>
              <a:ext uri="{FF2B5EF4-FFF2-40B4-BE49-F238E27FC236}">
                <a16:creationId xmlns:a16="http://schemas.microsoft.com/office/drawing/2014/main" id="{02A7AD56-ED55-D19A-FC0E-00748FA11F77}"/>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8" name="Text Placeholder 1">
            <a:extLst>
              <a:ext uri="{FF2B5EF4-FFF2-40B4-BE49-F238E27FC236}">
                <a16:creationId xmlns:a16="http://schemas.microsoft.com/office/drawing/2014/main" id="{F02F1458-C97D-9820-B5D2-7695B33090AD}"/>
              </a:ext>
            </a:extLst>
          </p:cNvPr>
          <p:cNvSpPr txBox="1">
            <a:spLocks/>
          </p:cNvSpPr>
          <p:nvPr/>
        </p:nvSpPr>
        <p:spPr>
          <a:xfrm>
            <a:off x="5521818" y="1298038"/>
            <a:ext cx="3864777"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was glad Storm Boy hadn’t heard the captain because __________.</a:t>
            </a:r>
          </a:p>
        </p:txBody>
      </p:sp>
      <p:pic>
        <p:nvPicPr>
          <p:cNvPr id="9" name="Picture 8" descr="Logo, icon&#10;&#10;Description automatically generated">
            <a:extLst>
              <a:ext uri="{FF2B5EF4-FFF2-40B4-BE49-F238E27FC236}">
                <a16:creationId xmlns:a16="http://schemas.microsoft.com/office/drawing/2014/main" id="{8D5511A6-701B-63F0-9FDE-8EE987EF4CF5}"/>
              </a:ext>
            </a:extLst>
          </p:cNvPr>
          <p:cNvPicPr>
            <a:picLocks noChangeAspect="1"/>
          </p:cNvPicPr>
          <p:nvPr/>
        </p:nvPicPr>
        <p:blipFill>
          <a:blip r:embed="rId5"/>
          <a:stretch>
            <a:fillRect/>
          </a:stretch>
        </p:blipFill>
        <p:spPr>
          <a:xfrm>
            <a:off x="4943296" y="1860035"/>
            <a:ext cx="468000" cy="468000"/>
          </a:xfrm>
          <a:prstGeom prst="rect">
            <a:avLst/>
          </a:prstGeom>
        </p:spPr>
      </p:pic>
      <p:sp>
        <p:nvSpPr>
          <p:cNvPr id="10" name="Text Placeholder 1">
            <a:extLst>
              <a:ext uri="{FF2B5EF4-FFF2-40B4-BE49-F238E27FC236}">
                <a16:creationId xmlns:a16="http://schemas.microsoft.com/office/drawing/2014/main" id="{C153199B-05EA-A53A-882D-D6B2481350E7}"/>
              </a:ext>
            </a:extLst>
          </p:cNvPr>
          <p:cNvSpPr txBox="1">
            <a:spLocks/>
          </p:cNvSpPr>
          <p:nvPr/>
        </p:nvSpPr>
        <p:spPr>
          <a:xfrm>
            <a:off x="5521820" y="2206132"/>
            <a:ext cx="3864775"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Hide-Away was glad Storm Boy hadn’t heard the captain because </a:t>
            </a:r>
            <a:r>
              <a:rPr lang="en-AU" sz="1400" b="1">
                <a:solidFill>
                  <a:srgbClr val="000000"/>
                </a:solidFill>
                <a:latin typeface="Century Gothic" panose="020B0502020202020204" pitchFamily="34" charset="0"/>
              </a:rPr>
              <a:t>he knew Storm Boy would get upset thinking about Mr Percival dying. </a:t>
            </a:r>
          </a:p>
        </p:txBody>
      </p:sp>
    </p:spTree>
    <p:extLst>
      <p:ext uri="{BB962C8B-B14F-4D97-AF65-F5344CB8AC3E}">
        <p14:creationId xmlns:p14="http://schemas.microsoft.com/office/powerpoint/2010/main" val="4054874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93899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are some of the upgraded verbs in the text and why has the author has used these?</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D98C89B7-F878-2BE1-0D34-E22BF28B135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01164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76596" y="1211581"/>
            <a:ext cx="12038808" cy="5396798"/>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lang="en-AU" sz="1900" i="1">
                <a:solidFill>
                  <a:srgbClr val="000000"/>
                </a:solidFill>
                <a:latin typeface="Century Gothic" panose="020B0502020202020204" pitchFamily="34" charset="0"/>
                <a:ea typeface="Segoe UI Symbol" panose="020B0502040204020203" pitchFamily="34" charset="0"/>
              </a:rPr>
              <a:t>The following slides contain sentences that students will need to write into their books, adding upgraded verbs to each sentence. There are three levels for this activity. </a:t>
            </a:r>
            <a:endParaRPr kumimoji="0" lang="en-AU" sz="19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19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Level 1 – the verb is shown. Use one of the suggested verbs to improve the sentence. </a:t>
            </a:r>
          </a:p>
          <a:p>
            <a:pPr marR="0" lvl="0" algn="l" defTabSz="914400" rtl="0" eaLnBrk="1" fontAlgn="auto" latinLnBrk="0" hangingPunct="1">
              <a:lnSpc>
                <a:spcPct val="150000"/>
              </a:lnSpc>
              <a:spcBef>
                <a:spcPts val="0"/>
              </a:spcBef>
              <a:spcAft>
                <a:spcPts val="1200"/>
              </a:spcAft>
              <a:buClrTx/>
              <a:buSzTx/>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e.g. Jane </a:t>
            </a:r>
            <a:r>
              <a:rPr kumimoji="0" lang="en-AU" sz="2000" b="0" i="0"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mn-cs"/>
              </a:rPr>
              <a:t>walked (tiptoed, ambled)</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down the street. </a:t>
            </a:r>
          </a:p>
          <a:p>
            <a:pPr marR="0" lvl="0" algn="l" defTabSz="914400" rtl="0" eaLnBrk="1" fontAlgn="auto" latinLnBrk="0" hangingPunct="1">
              <a:lnSpc>
                <a:spcPct val="150000"/>
              </a:lnSpc>
              <a:spcBef>
                <a:spcPts val="0"/>
              </a:spcBef>
              <a:spcAft>
                <a:spcPts val="1200"/>
              </a:spcAft>
              <a:buClrTx/>
              <a:buSzTx/>
              <a:tabLst/>
              <a:defRPr/>
            </a:pPr>
            <a:endParaRPr kumimoji="0" lang="en-AU" sz="11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R="0" lvl="0" algn="l" defTabSz="914400" rtl="0" eaLnBrk="1" fontAlgn="auto" latinLnBrk="0" hangingPunct="1">
              <a:lnSpc>
                <a:spcPct val="150000"/>
              </a:lnSpc>
              <a:spcBef>
                <a:spcPts val="0"/>
              </a:spcBef>
              <a:spcAft>
                <a:spcPts val="1200"/>
              </a:spcAft>
              <a:buClrTx/>
              <a:buSzTx/>
              <a:tabLst/>
              <a:defRPr/>
            </a:pPr>
            <a:r>
              <a:rPr lang="en-AU" sz="2000">
                <a:solidFill>
                  <a:srgbClr val="000000"/>
                </a:solidFill>
                <a:latin typeface="Century Gothic" panose="020B0502020202020204" pitchFamily="34" charset="0"/>
                <a:ea typeface="Segoe UI Symbol" panose="020B0502040204020203" pitchFamily="34" charset="0"/>
              </a:rPr>
              <a:t>Level 2 – the verb is shown. The students will need to come up with their own upgraded verb. </a:t>
            </a:r>
          </a:p>
          <a:p>
            <a:pPr marR="0" lvl="0" algn="l" defTabSz="914400" rtl="0" eaLnBrk="1" fontAlgn="auto" latinLnBrk="0" hangingPunct="1">
              <a:lnSpc>
                <a:spcPct val="150000"/>
              </a:lnSpc>
              <a:spcBef>
                <a:spcPts val="0"/>
              </a:spcBef>
              <a:spcAft>
                <a:spcPts val="1200"/>
              </a:spcAft>
              <a:buClrTx/>
              <a:buSzTx/>
              <a:tabLst/>
              <a:defRPr/>
            </a:pPr>
            <a:r>
              <a:rPr lang="en-AU" sz="2000">
                <a:solidFill>
                  <a:srgbClr val="000000"/>
                </a:solidFill>
                <a:latin typeface="Century Gothic" panose="020B0502020202020204" pitchFamily="34" charset="0"/>
                <a:ea typeface="Segoe UI Symbol" panose="020B0502040204020203" pitchFamily="34" charset="0"/>
              </a:rPr>
              <a:t>e.g. Jane </a:t>
            </a:r>
            <a:r>
              <a:rPr lang="en-AU" sz="2000">
                <a:solidFill>
                  <a:srgbClr val="FF0000"/>
                </a:solidFill>
                <a:latin typeface="Century Gothic" panose="020B0502020202020204" pitchFamily="34" charset="0"/>
                <a:ea typeface="Segoe UI Symbol" panose="020B0502040204020203" pitchFamily="34" charset="0"/>
              </a:rPr>
              <a:t>walked</a:t>
            </a:r>
            <a:r>
              <a:rPr lang="en-AU" sz="2000">
                <a:solidFill>
                  <a:srgbClr val="000000"/>
                </a:solidFill>
                <a:latin typeface="Century Gothic" panose="020B0502020202020204" pitchFamily="34" charset="0"/>
                <a:ea typeface="Segoe UI Symbol" panose="020B0502040204020203" pitchFamily="34" charset="0"/>
              </a:rPr>
              <a:t> down the street. </a:t>
            </a:r>
          </a:p>
          <a:p>
            <a:pPr marR="0" lvl="0" algn="l" defTabSz="914400" rtl="0" eaLnBrk="1" fontAlgn="auto" latinLnBrk="0" hangingPunct="1">
              <a:lnSpc>
                <a:spcPct val="150000"/>
              </a:lnSpc>
              <a:spcBef>
                <a:spcPts val="0"/>
              </a:spcBef>
              <a:spcAft>
                <a:spcPts val="1200"/>
              </a:spcAft>
              <a:buClrTx/>
              <a:buSzTx/>
              <a:tabLst/>
              <a:defRPr/>
            </a:pPr>
            <a:endParaRPr lang="en-AU" sz="1100">
              <a:solidFill>
                <a:srgbClr val="000000"/>
              </a:solidFill>
              <a:latin typeface="Century Gothic" panose="020B0502020202020204" pitchFamily="34" charset="0"/>
              <a:ea typeface="Segoe UI Symbol" panose="020B0502040204020203" pitchFamily="34" charset="0"/>
            </a:endParaRPr>
          </a:p>
          <a:p>
            <a:pPr marR="0" lvl="0" algn="l" defTabSz="914400" rtl="0" eaLnBrk="1" fontAlgn="auto" latinLnBrk="0" hangingPunct="1">
              <a:lnSpc>
                <a:spcPct val="150000"/>
              </a:lnSpc>
              <a:spcBef>
                <a:spcPts val="0"/>
              </a:spcBef>
              <a:spcAft>
                <a:spcPts val="1200"/>
              </a:spcAft>
              <a:buClrTx/>
              <a:buSzTx/>
              <a:tabLst/>
              <a:defRPr/>
            </a:pPr>
            <a:r>
              <a:rPr lang="en-AU" sz="2000">
                <a:solidFill>
                  <a:srgbClr val="000000"/>
                </a:solidFill>
                <a:latin typeface="Century Gothic" panose="020B0502020202020204" pitchFamily="34" charset="0"/>
                <a:ea typeface="Segoe UI Symbol" panose="020B0502040204020203" pitchFamily="34" charset="0"/>
              </a:rPr>
              <a:t>Level 3 – students need to identify the verb and then come up with their own upgraded verb. </a:t>
            </a:r>
          </a:p>
          <a:p>
            <a:pPr marR="0" lvl="0" algn="l" defTabSz="914400" rtl="0" eaLnBrk="1" fontAlgn="auto" latinLnBrk="0" hangingPunct="1">
              <a:lnSpc>
                <a:spcPct val="150000"/>
              </a:lnSpc>
              <a:spcBef>
                <a:spcPts val="0"/>
              </a:spcBef>
              <a:spcAft>
                <a:spcPts val="1200"/>
              </a:spcAft>
              <a:buClrTx/>
              <a:buSzTx/>
              <a:tabLst/>
              <a:defRPr/>
            </a:pPr>
            <a:r>
              <a:rPr lang="en-AU" sz="2000">
                <a:solidFill>
                  <a:srgbClr val="000000"/>
                </a:solidFill>
                <a:latin typeface="Century Gothic" panose="020B0502020202020204" pitchFamily="34" charset="0"/>
                <a:ea typeface="Segoe UI Symbol" panose="020B0502040204020203" pitchFamily="34" charset="0"/>
              </a:rPr>
              <a:t>e.g. Jane walked down the street. </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1647694349"/>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145271" y="1653930"/>
            <a:ext cx="11901458" cy="355013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19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Level 1 </a:t>
            </a:r>
            <a:r>
              <a:rPr kumimoji="0" lang="en-AU" sz="19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the verb is shown. Use one of the suggested verbs to improve the sentence.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Hide-Away and Fingerbone </a:t>
            </a:r>
            <a:r>
              <a:rPr kumimoji="0" lang="en-AU" sz="2000" b="0" i="0"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mn-cs"/>
              </a:rPr>
              <a:t>pulled (hauled, lugged)</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the men to shore.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a:solidFill>
                  <a:srgbClr val="000000"/>
                </a:solidFill>
                <a:latin typeface="Century Gothic" panose="020B0502020202020204" pitchFamily="34" charset="0"/>
                <a:ea typeface="Segoe UI Symbol" panose="020B0502040204020203" pitchFamily="34" charset="0"/>
              </a:rPr>
              <a:t>The man </a:t>
            </a:r>
            <a:r>
              <a:rPr lang="en-AU" sz="2000">
                <a:solidFill>
                  <a:srgbClr val="FF0000"/>
                </a:solidFill>
                <a:latin typeface="Century Gothic" panose="020B0502020202020204" pitchFamily="34" charset="0"/>
                <a:ea typeface="Segoe UI Symbol" panose="020B0502040204020203" pitchFamily="34" charset="0"/>
              </a:rPr>
              <a:t>tied (lashed, fastened) </a:t>
            </a:r>
            <a:r>
              <a:rPr lang="en-AU" sz="2000">
                <a:solidFill>
                  <a:srgbClr val="000000"/>
                </a:solidFill>
                <a:latin typeface="Century Gothic" panose="020B0502020202020204" pitchFamily="34" charset="0"/>
                <a:ea typeface="Segoe UI Symbol" panose="020B0502040204020203" pitchFamily="34" charset="0"/>
              </a:rPr>
              <a:t>himself to the chair.</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Mr Percival </a:t>
            </a:r>
            <a:r>
              <a:rPr kumimoji="0" lang="en-AU" sz="2000" b="0" i="0"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mn-cs"/>
              </a:rPr>
              <a:t>walked (waddled, </a:t>
            </a:r>
            <a:r>
              <a:rPr lang="en-AU" sz="2000">
                <a:solidFill>
                  <a:srgbClr val="FF0000"/>
                </a:solidFill>
                <a:latin typeface="Century Gothic" panose="020B0502020202020204" pitchFamily="34" charset="0"/>
                <a:ea typeface="Segoe UI Symbol" panose="020B0502040204020203" pitchFamily="34" charset="0"/>
              </a:rPr>
              <a:t>shuffled) </a:t>
            </a:r>
            <a:r>
              <a:rPr lang="en-AU" sz="2000">
                <a:solidFill>
                  <a:srgbClr val="000000"/>
                </a:solidFill>
                <a:latin typeface="Century Gothic" panose="020B0502020202020204" pitchFamily="34" charset="0"/>
                <a:ea typeface="Segoe UI Symbol" panose="020B0502040204020203" pitchFamily="34" charset="0"/>
              </a:rPr>
              <a:t>next to Storm Boy.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a:solidFill>
                  <a:srgbClr val="000000"/>
                </a:solidFill>
                <a:latin typeface="Century Gothic" panose="020B0502020202020204" pitchFamily="34" charset="0"/>
                <a:ea typeface="Segoe UI Symbol" panose="020B0502040204020203" pitchFamily="34" charset="0"/>
              </a:rPr>
              <a:t>When Storm Boy played, Mr Percival </a:t>
            </a:r>
            <a:r>
              <a:rPr lang="en-AU" sz="2000">
                <a:solidFill>
                  <a:srgbClr val="FF0000"/>
                </a:solidFill>
                <a:latin typeface="Century Gothic" panose="020B0502020202020204" pitchFamily="34" charset="0"/>
                <a:ea typeface="Segoe UI Symbol" panose="020B0502040204020203" pitchFamily="34" charset="0"/>
              </a:rPr>
              <a:t>sat (perched, rested) </a:t>
            </a:r>
            <a:r>
              <a:rPr lang="en-AU" sz="2000">
                <a:solidFill>
                  <a:srgbClr val="000000"/>
                </a:solidFill>
                <a:latin typeface="Century Gothic" panose="020B0502020202020204" pitchFamily="34" charset="0"/>
                <a:ea typeface="Segoe UI Symbol" panose="020B0502040204020203" pitchFamily="34" charset="0"/>
              </a:rPr>
              <a:t>near him.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During the storms, the winds </a:t>
            </a:r>
            <a:r>
              <a:rPr kumimoji="0" lang="en-AU" sz="2000" b="0" i="0"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mn-cs"/>
              </a:rPr>
              <a:t>blew (howled, raged).</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1850870198"/>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145271" y="1570710"/>
            <a:ext cx="11901458" cy="4758162"/>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19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Re-write each sentence with an upgraded verb. There are three different levels for this activity.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1900" b="1"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Level 2 </a:t>
            </a:r>
            <a:r>
              <a:rPr kumimoji="0" lang="en-AU" sz="19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the verb is shown. The students will need to come up with their own upgraded verb.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The wind </a:t>
            </a:r>
            <a:r>
              <a:rPr kumimoji="0" lang="en-AU" sz="2000" b="0" i="0"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mn-cs"/>
              </a:rPr>
              <a:t>threw</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the sea against the shore.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a:solidFill>
                  <a:srgbClr val="000000"/>
                </a:solidFill>
                <a:latin typeface="Century Gothic" panose="020B0502020202020204" pitchFamily="34" charset="0"/>
                <a:ea typeface="Segoe UI Symbol" panose="020B0502040204020203" pitchFamily="34" charset="0"/>
              </a:rPr>
              <a:t>Hide-Away </a:t>
            </a:r>
            <a:r>
              <a:rPr lang="en-AU" sz="2000">
                <a:solidFill>
                  <a:srgbClr val="FF0000"/>
                </a:solidFill>
                <a:latin typeface="Century Gothic" panose="020B0502020202020204" pitchFamily="34" charset="0"/>
                <a:ea typeface="Segoe UI Symbol" panose="020B0502040204020203" pitchFamily="34" charset="0"/>
              </a:rPr>
              <a:t>pulled</a:t>
            </a:r>
            <a:r>
              <a:rPr lang="en-AU" sz="2000">
                <a:solidFill>
                  <a:srgbClr val="000000"/>
                </a:solidFill>
                <a:latin typeface="Century Gothic" panose="020B0502020202020204" pitchFamily="34" charset="0"/>
                <a:ea typeface="Segoe UI Symbol" panose="020B0502040204020203" pitchFamily="34" charset="0"/>
              </a:rPr>
              <a:t> the man onto the beach.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The waves </a:t>
            </a:r>
            <a:r>
              <a:rPr kumimoji="0" lang="en-AU" sz="2000" b="0" i="0"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mn-cs"/>
              </a:rPr>
              <a:t>hit</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the ship.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a:solidFill>
                  <a:srgbClr val="000000"/>
                </a:solidFill>
                <a:latin typeface="Century Gothic" panose="020B0502020202020204" pitchFamily="34" charset="0"/>
                <a:ea typeface="Segoe UI Symbol" panose="020B0502040204020203" pitchFamily="34" charset="0"/>
              </a:rPr>
              <a:t>As it was so strong, the wind </a:t>
            </a:r>
            <a:r>
              <a:rPr lang="en-AU" sz="2000">
                <a:solidFill>
                  <a:srgbClr val="FF0000"/>
                </a:solidFill>
                <a:latin typeface="Century Gothic" panose="020B0502020202020204" pitchFamily="34" charset="0"/>
                <a:ea typeface="Segoe UI Symbol" panose="020B0502040204020203" pitchFamily="34" charset="0"/>
              </a:rPr>
              <a:t>pushed</a:t>
            </a:r>
            <a:r>
              <a:rPr lang="en-AU" sz="2000">
                <a:solidFill>
                  <a:srgbClr val="000000"/>
                </a:solidFill>
                <a:latin typeface="Century Gothic" panose="020B0502020202020204" pitchFamily="34" charset="0"/>
                <a:ea typeface="Segoe UI Symbol" panose="020B0502040204020203" pitchFamily="34" charset="0"/>
              </a:rPr>
              <a:t> Mr Percival sideways.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a:solidFill>
                  <a:srgbClr val="000000"/>
                </a:solidFill>
                <a:latin typeface="Century Gothic" panose="020B0502020202020204" pitchFamily="34" charset="0"/>
                <a:ea typeface="Segoe UI Symbol" panose="020B0502040204020203" pitchFamily="34" charset="0"/>
              </a:rPr>
              <a:t>“The tugboat is aground,” </a:t>
            </a:r>
            <a:r>
              <a:rPr lang="en-AU" sz="2000">
                <a:solidFill>
                  <a:srgbClr val="FF0000"/>
                </a:solidFill>
                <a:latin typeface="Century Gothic" panose="020B0502020202020204" pitchFamily="34" charset="0"/>
                <a:ea typeface="Segoe UI Symbol" panose="020B0502040204020203" pitchFamily="34" charset="0"/>
              </a:rPr>
              <a:t>said</a:t>
            </a:r>
            <a:r>
              <a:rPr lang="en-AU" sz="2000">
                <a:solidFill>
                  <a:srgbClr val="000000"/>
                </a:solidFill>
                <a:latin typeface="Century Gothic" panose="020B0502020202020204" pitchFamily="34" charset="0"/>
                <a:ea typeface="Segoe UI Symbol" panose="020B0502040204020203" pitchFamily="34" charset="0"/>
              </a:rPr>
              <a:t> Hide-Away</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3385194100"/>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145271" y="1542430"/>
            <a:ext cx="11901458" cy="355013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19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Level 3 – students need to identify the verb and then come up with their own upgraded verb.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The wind hit the humpy.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a:solidFill>
                  <a:srgbClr val="000000"/>
                </a:solidFill>
                <a:latin typeface="Century Gothic" panose="020B0502020202020204" pitchFamily="34" charset="0"/>
                <a:ea typeface="Segoe UI Symbol" panose="020B0502040204020203" pitchFamily="34" charset="0"/>
              </a:rPr>
              <a:t>“Quickly!” said Storm Boy.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The boobyalla branches broke in the wind.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lang="en-AU" sz="2000">
                <a:solidFill>
                  <a:srgbClr val="000000"/>
                </a:solidFill>
                <a:latin typeface="Century Gothic" panose="020B0502020202020204" pitchFamily="34" charset="0"/>
                <a:ea typeface="Segoe UI Symbol" panose="020B0502040204020203" pitchFamily="34" charset="0"/>
              </a:rPr>
              <a:t>The men took the rope. </a:t>
            </a:r>
          </a:p>
          <a:p>
            <a:pPr marL="457200" marR="0" lvl="0" indent="-457200" algn="l" defTabSz="914400" rtl="0" eaLnBrk="1" fontAlgn="auto" latinLnBrk="0" hangingPunct="1">
              <a:lnSpc>
                <a:spcPct val="150000"/>
              </a:lnSpc>
              <a:spcBef>
                <a:spcPts val="0"/>
              </a:spcBef>
              <a:spcAft>
                <a:spcPts val="120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After </a:t>
            </a:r>
            <a:r>
              <a:rPr lang="en-AU" sz="2000">
                <a:solidFill>
                  <a:srgbClr val="000000"/>
                </a:solidFill>
                <a:latin typeface="Century Gothic" panose="020B0502020202020204" pitchFamily="34" charset="0"/>
                <a:ea typeface="Segoe UI Symbol" panose="020B0502040204020203" pitchFamily="34" charset="0"/>
              </a:rPr>
              <a:t>the captain was on shore, he walked up the beach.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3321090179"/>
      </p:ext>
    </p:extLst>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6 (Part 1) </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14</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What similes can you find in the text and why has the author chosen to use them? </a:t>
            </a:r>
          </a:p>
        </p:txBody>
      </p:sp>
      <p:sp>
        <p:nvSpPr>
          <p:cNvPr id="6" name="TextBox 5">
            <a:extLst>
              <a:ext uri="{FF2B5EF4-FFF2-40B4-BE49-F238E27FC236}">
                <a16:creationId xmlns:a16="http://schemas.microsoft.com/office/drawing/2014/main" id="{C0CB05B8-D4BA-51F4-CF2A-6D7928E23258}"/>
              </a:ext>
            </a:extLst>
          </p:cNvPr>
          <p:cNvSpPr txBox="1"/>
          <p:nvPr/>
        </p:nvSpPr>
        <p:spPr>
          <a:xfrm>
            <a:off x="1146110" y="3356949"/>
            <a:ext cx="9705393" cy="14187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re-reading the start of Chapter 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67: ‘For the rest of the year everyone was happy’</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srgbClr val="000000"/>
                </a:solidFill>
                <a:latin typeface="Century Gothic" panose="020B0502020202020204" pitchFamily="34" charset="0"/>
              </a:rPr>
              <a:t>To page 70: ‘Mr Percival! Mr Percival’ </a:t>
            </a:r>
            <a:endParaRPr kumimoji="0" lang="en-AU" sz="200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74613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seldom</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seldom</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2" name="Picture 6" descr="Pig Construction Worker Stock Illustration - Download Image Now -  Construction Industry, Pig, Cartoon - iStock">
            <a:extLst>
              <a:ext uri="{FF2B5EF4-FFF2-40B4-BE49-F238E27FC236}">
                <a16:creationId xmlns:a16="http://schemas.microsoft.com/office/drawing/2014/main" id="{7263F481-C373-97DB-7536-B335CF203F6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45606" y="2492405"/>
            <a:ext cx="4100788" cy="30219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621642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13800">
                <a:solidFill>
                  <a:srgbClr val="000000"/>
                </a:solidFill>
                <a:latin typeface="Century Gothic" panose="020B0502020202020204" pitchFamily="34" charset="0"/>
              </a:rPr>
              <a:t>awkwardly</a:t>
            </a:r>
            <a:endPar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6" name="Oval 5">
            <a:extLst>
              <a:ext uri="{FF2B5EF4-FFF2-40B4-BE49-F238E27FC236}">
                <a16:creationId xmlns:a16="http://schemas.microsoft.com/office/drawing/2014/main" id="{4EED4316-6FEF-42DE-BEA5-29313CDC04AC}"/>
              </a:ext>
            </a:extLst>
          </p:cNvPr>
          <p:cNvSpPr/>
          <p:nvPr/>
        </p:nvSpPr>
        <p:spPr>
          <a:xfrm>
            <a:off x="8993997" y="435101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582542"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1837771" y="4375506"/>
            <a:ext cx="2230362" cy="183188"/>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5849912" y="436386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DAB17A9C-3430-3ADA-633B-DE919728438B}"/>
              </a:ext>
            </a:extLst>
          </p:cNvPr>
          <p:cNvSpPr/>
          <p:nvPr/>
        </p:nvSpPr>
        <p:spPr>
          <a:xfrm>
            <a:off x="10216796" y="4351011"/>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E14DC7FB-078A-D0D2-9BB4-65597767A386}"/>
              </a:ext>
            </a:extLst>
          </p:cNvPr>
          <p:cNvSpPr/>
          <p:nvPr/>
        </p:nvSpPr>
        <p:spPr>
          <a:xfrm>
            <a:off x="9618336" y="434953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6D731F0B-0F64-FDED-2860-E0363DF0821B}"/>
              </a:ext>
            </a:extLst>
          </p:cNvPr>
          <p:cNvSpPr/>
          <p:nvPr/>
        </p:nvSpPr>
        <p:spPr>
          <a:xfrm>
            <a:off x="6713510" y="4389837"/>
            <a:ext cx="1672994" cy="18050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3001923"/>
      </p:ext>
    </p:extLst>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3429000"/>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moving in a clumsy or unskillful way (adverb)</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496190"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awkwardly: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4240891209"/>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awkwardly</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awkwardly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awkwardly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awkwardly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9458" name="Picture 2" descr="Hopping your way into the New Year 🤪👞 | Hopping your way into the New  Year 🤪👞 | By Mr Bean | Yes? Can I help you, sir? I can pick up">
            <a:extLst>
              <a:ext uri="{FF2B5EF4-FFF2-40B4-BE49-F238E27FC236}">
                <a16:creationId xmlns:a16="http://schemas.microsoft.com/office/drawing/2014/main" id="{EF145336-C78C-E69E-884D-965DFC3070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7830"/>
          <a:stretch/>
        </p:blipFill>
        <p:spPr bwMode="auto">
          <a:xfrm>
            <a:off x="2184221" y="1753634"/>
            <a:ext cx="2076695" cy="3340374"/>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Benefits of Walking">
            <a:extLst>
              <a:ext uri="{FF2B5EF4-FFF2-40B4-BE49-F238E27FC236}">
                <a16:creationId xmlns:a16="http://schemas.microsoft.com/office/drawing/2014/main" id="{71C2FBC9-2A61-1D00-51EF-853A1060EB9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93030" y="1784152"/>
            <a:ext cx="4667540" cy="32309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25136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awkwardly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awkwardly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20482" name="Picture 2" descr="In Extremis: funny photos of people falling awkwardly | Photoshop Actions  and Lightroom Presets | MCP Actions™">
            <a:extLst>
              <a:ext uri="{FF2B5EF4-FFF2-40B4-BE49-F238E27FC236}">
                <a16:creationId xmlns:a16="http://schemas.microsoft.com/office/drawing/2014/main" id="{16D5FBEF-47B3-683C-CFF7-E9F9C882F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85229" y="2273970"/>
            <a:ext cx="5021541" cy="33419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49893094"/>
      </p:ext>
    </p:extLst>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1747559"/>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Sarah walked into the room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awkwardly</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unsure where to sit during the class party.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4917305"/>
            <a:ext cx="10860239" cy="1754326"/>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Jake tried to tie his shoelaces, but the loops ended up twisted, and he smiled </a:t>
            </a:r>
            <a:r>
              <a:rPr lang="en-AU" sz="3600">
                <a:solidFill>
                  <a:srgbClr val="C00000"/>
                </a:solidFill>
                <a:latin typeface="Century Gothic" panose="020B0502020202020204" pitchFamily="34" charset="0"/>
                <a:cs typeface="Manjari" panose="02000503000000000000" pitchFamily="2" charset="0"/>
              </a:rPr>
              <a:t>awkwardly</a:t>
            </a:r>
            <a:r>
              <a:rPr lang="en-AU" sz="3600">
                <a:solidFill>
                  <a:srgbClr val="003A47"/>
                </a:solidFill>
                <a:latin typeface="Century Gothic" panose="020B0502020202020204" pitchFamily="34" charset="0"/>
                <a:cs typeface="Manjari" panose="02000503000000000000" pitchFamily="2" charset="0"/>
              </a:rPr>
              <a:t> at his friends.</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3328999"/>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At the school play, Tim stood on the stage </a:t>
            </a:r>
            <a:r>
              <a:rPr lang="en-AU" sz="3600">
                <a:solidFill>
                  <a:srgbClr val="C00000"/>
                </a:solidFill>
                <a:latin typeface="Century Gothic" panose="020B0502020202020204" pitchFamily="34" charset="0"/>
                <a:cs typeface="Manjari" panose="02000503000000000000" pitchFamily="2" charset="0"/>
              </a:rPr>
              <a:t>awkwardly</a:t>
            </a:r>
            <a:r>
              <a:rPr lang="en-AU" sz="3600">
                <a:solidFill>
                  <a:srgbClr val="003A47"/>
                </a:solidFill>
                <a:latin typeface="Century Gothic" panose="020B0502020202020204" pitchFamily="34" charset="0"/>
                <a:cs typeface="Manjari" panose="02000503000000000000" pitchFamily="2" charset="0"/>
              </a:rPr>
              <a:t> as he didn’t like performing.</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1762107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awkwardly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awkwardly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16386" name="Picture 2" descr="Awkwardly Fit">
            <a:extLst>
              <a:ext uri="{FF2B5EF4-FFF2-40B4-BE49-F238E27FC236}">
                <a16:creationId xmlns:a16="http://schemas.microsoft.com/office/drawing/2014/main" id="{0210B0A1-3106-0827-BA5D-396752C832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32305" y="3806678"/>
            <a:ext cx="1713506" cy="221799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ont Hug Me Mom Stock Photo - Download Image Now - Embarrassment,  Embracing, Mother - iStock">
            <a:extLst>
              <a:ext uri="{FF2B5EF4-FFF2-40B4-BE49-F238E27FC236}">
                <a16:creationId xmlns:a16="http://schemas.microsoft.com/office/drawing/2014/main" id="{36B14BAA-D31F-E8E9-F0E9-EF436301485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16009" y="897140"/>
            <a:ext cx="3137137" cy="2076047"/>
          </a:xfrm>
          <a:prstGeom prst="rect">
            <a:avLst/>
          </a:prstGeom>
          <a:noFill/>
          <a:extLst>
            <a:ext uri="{909E8E84-426E-40DD-AFC4-6F175D3DCCD1}">
              <a14:hiddenFill xmlns:a14="http://schemas.microsoft.com/office/drawing/2010/main">
                <a:solidFill>
                  <a:srgbClr val="FFFFFF"/>
                </a:solidFill>
              </a14:hiddenFill>
            </a:ext>
          </a:extLst>
        </p:spPr>
      </p:pic>
      <p:pic>
        <p:nvPicPr>
          <p:cNvPr id="16390" name="Picture 6" descr="Here's How Science Says You Can Give The Perfect Hug (Once Social  Distancing Is Over)">
            <a:extLst>
              <a:ext uri="{FF2B5EF4-FFF2-40B4-BE49-F238E27FC236}">
                <a16:creationId xmlns:a16="http://schemas.microsoft.com/office/drawing/2014/main" id="{379DCA87-F967-D509-4732-02D3B075FE6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489759" y="944460"/>
            <a:ext cx="3140304" cy="2093536"/>
          </a:xfrm>
          <a:prstGeom prst="rect">
            <a:avLst/>
          </a:prstGeom>
          <a:noFill/>
          <a:extLst>
            <a:ext uri="{909E8E84-426E-40DD-AFC4-6F175D3DCCD1}">
              <a14:hiddenFill xmlns:a14="http://schemas.microsoft.com/office/drawing/2010/main">
                <a:solidFill>
                  <a:srgbClr val="FFFFFF"/>
                </a:solidFill>
              </a14:hiddenFill>
            </a:ext>
          </a:extLst>
        </p:spPr>
      </p:pic>
      <p:pic>
        <p:nvPicPr>
          <p:cNvPr id="16392" name="Picture 8" descr="It takes a dancer to understand a dancer - Restore Health and Wellness">
            <a:extLst>
              <a:ext uri="{FF2B5EF4-FFF2-40B4-BE49-F238E27FC236}">
                <a16:creationId xmlns:a16="http://schemas.microsoft.com/office/drawing/2014/main" id="{B5B8FFD7-40EC-BCA1-0CEA-C5D461AF47F0}"/>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44493" y="3806678"/>
            <a:ext cx="1792258" cy="21754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431349"/>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awkwardly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903219"/>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awkwardly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894967" y="1560790"/>
            <a:ext cx="8645911"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new student, Paige, introduced herself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awkwardly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stumbling over her words as she made new friends.</a:t>
            </a:r>
          </a:p>
        </p:txBody>
      </p:sp>
      <p:sp>
        <p:nvSpPr>
          <p:cNvPr id="18" name="TextBox 17"/>
          <p:cNvSpPr txBox="1"/>
          <p:nvPr/>
        </p:nvSpPr>
        <p:spPr>
          <a:xfrm>
            <a:off x="1894967" y="3407251"/>
            <a:ext cx="907138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rgbClr val="000000"/>
                </a:solidFill>
                <a:latin typeface="Century Gothic" panose="020B0502020202020204" pitchFamily="34" charset="0"/>
              </a:rPr>
              <a:t>Jane</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awkwardly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swam as smooth as a dolphin through </a:t>
            </a:r>
            <a:r>
              <a:rPr kumimoji="0" lang="en-AU" sz="28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th</a:t>
            </a:r>
            <a:r>
              <a:rPr lang="en-AU" sz="2800">
                <a:solidFill>
                  <a:srgbClr val="000000"/>
                </a:solidFill>
                <a:latin typeface="Century Gothic" panose="020B0502020202020204" pitchFamily="34" charset="0"/>
              </a:rPr>
              <a:t>e water.</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1894967" y="5128661"/>
            <a:ext cx="9071384"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During the art class, Thomas held the paintbrush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awkwardly, </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creating strange patterns on page.</a:t>
            </a:r>
          </a:p>
        </p:txBody>
      </p:sp>
    </p:spTree>
    <p:extLst>
      <p:ext uri="{BB962C8B-B14F-4D97-AF65-F5344CB8AC3E}">
        <p14:creationId xmlns:p14="http://schemas.microsoft.com/office/powerpoint/2010/main" val="476596586"/>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1074463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moving in a clumsy or unskilful way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23161" y="2799388"/>
            <a:ext cx="447852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awkwardly</a:t>
            </a: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clumsily, unskilfully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327088" y="1706823"/>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5410987" y="2551234"/>
            <a:ext cx="564538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awk + ward + ly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9E543EBE-8277-4ABF-8066-32517555B6C0}"/>
              </a:ext>
            </a:extLst>
          </p:cNvPr>
          <p:cNvSpPr txBox="1"/>
          <p:nvPr/>
        </p:nvSpPr>
        <p:spPr>
          <a:xfrm>
            <a:off x="5441792" y="3882870"/>
            <a:ext cx="1662375"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backhanded</a:t>
            </a:r>
          </a:p>
        </p:txBody>
      </p:sp>
      <p:sp>
        <p:nvSpPr>
          <p:cNvPr id="20" name="TextBox 19">
            <a:extLst>
              <a:ext uri="{FF2B5EF4-FFF2-40B4-BE49-F238E27FC236}">
                <a16:creationId xmlns:a16="http://schemas.microsoft.com/office/drawing/2014/main" id="{900027F7-27FB-4CFC-AE4E-FBF1293B2B20}"/>
              </a:ext>
            </a:extLst>
          </p:cNvPr>
          <p:cNvSpPr txBox="1"/>
          <p:nvPr/>
        </p:nvSpPr>
        <p:spPr>
          <a:xfrm>
            <a:off x="9790920" y="3880775"/>
            <a:ext cx="148127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forms an adverb</a:t>
            </a:r>
          </a:p>
        </p:txBody>
      </p:sp>
      <p:sp>
        <p:nvSpPr>
          <p:cNvPr id="21" name="Arrow: Down 20">
            <a:extLst>
              <a:ext uri="{FF2B5EF4-FFF2-40B4-BE49-F238E27FC236}">
                <a16:creationId xmlns:a16="http://schemas.microsoft.com/office/drawing/2014/main" id="{F39D9390-E0F0-4952-BAD5-29F5DBD5EE91}"/>
              </a:ext>
            </a:extLst>
          </p:cNvPr>
          <p:cNvSpPr/>
          <p:nvPr/>
        </p:nvSpPr>
        <p:spPr>
          <a:xfrm>
            <a:off x="6096000" y="3429403"/>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10297356" y="3438824"/>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awkwardly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sp>
        <p:nvSpPr>
          <p:cNvPr id="7" name="Arrow: Down 6">
            <a:extLst>
              <a:ext uri="{FF2B5EF4-FFF2-40B4-BE49-F238E27FC236}">
                <a16:creationId xmlns:a16="http://schemas.microsoft.com/office/drawing/2014/main" id="{46C9B59B-298C-C379-5F19-486071AF608B}"/>
              </a:ext>
            </a:extLst>
          </p:cNvPr>
          <p:cNvSpPr/>
          <p:nvPr/>
        </p:nvSpPr>
        <p:spPr>
          <a:xfrm>
            <a:off x="8318806" y="3438824"/>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C095297E-AFB1-71C0-B49C-AEE8E1C8D2AB}"/>
              </a:ext>
            </a:extLst>
          </p:cNvPr>
          <p:cNvSpPr txBox="1"/>
          <p:nvPr/>
        </p:nvSpPr>
        <p:spPr>
          <a:xfrm>
            <a:off x="7664598" y="3860251"/>
            <a:ext cx="166237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turned toward</a:t>
            </a:r>
          </a:p>
        </p:txBody>
      </p:sp>
      <p:pic>
        <p:nvPicPr>
          <p:cNvPr id="9" name="Picture 8">
            <a:extLst>
              <a:ext uri="{FF2B5EF4-FFF2-40B4-BE49-F238E27FC236}">
                <a16:creationId xmlns:a16="http://schemas.microsoft.com/office/drawing/2014/main" id="{FB16FCE6-4B34-2AE0-F379-1159504DEE32}"/>
              </a:ext>
            </a:extLst>
          </p:cNvPr>
          <p:cNvPicPr>
            <a:picLocks noChangeAspect="1"/>
          </p:cNvPicPr>
          <p:nvPr/>
        </p:nvPicPr>
        <p:blipFill>
          <a:blip r:embed="rId5"/>
          <a:stretch>
            <a:fillRect/>
          </a:stretch>
        </p:blipFill>
        <p:spPr>
          <a:xfrm>
            <a:off x="107633" y="1034431"/>
            <a:ext cx="5170385" cy="1344785"/>
          </a:xfrm>
          <a:prstGeom prst="rect">
            <a:avLst/>
          </a:prstGeom>
        </p:spPr>
      </p:pic>
    </p:spTree>
    <p:extLst>
      <p:ext uri="{BB962C8B-B14F-4D97-AF65-F5344CB8AC3E}">
        <p14:creationId xmlns:p14="http://schemas.microsoft.com/office/powerpoint/2010/main" val="162646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2302030"/>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did it with ease.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were exhausted after working so hard.</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yelled at them for getting stuck.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called the police.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150443" y="987000"/>
            <a:ext cx="8186579"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Hide-Away and Fingerbone pulled the men in and... </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Hide-Away and Fingerbone pulled the men in and they were exhausted after working so hard. </a:t>
            </a:r>
          </a:p>
        </p:txBody>
      </p:sp>
    </p:spTree>
    <p:extLst>
      <p:ext uri="{BB962C8B-B14F-4D97-AF65-F5344CB8AC3E}">
        <p14:creationId xmlns:p14="http://schemas.microsoft.com/office/powerpoint/2010/main" val="349869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93150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phoned home.</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tried to rescue their boat.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cs typeface="Arial"/>
                <a:sym typeface="Century Gothic"/>
              </a:rPr>
              <a:t>immediately left to go to town.</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stayed at the humpy for a day.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Once they were all rescued, the men...</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Once they were all rescued, the men stayed at the humpy for a</a:t>
            </a:r>
            <a:r>
              <a:rPr kumimoji="0" lang="en-AU" sz="2400" b="1" i="0" u="none" strike="noStrike" kern="0" cap="none" spc="0" normalizeH="0" noProof="0">
                <a:ln>
                  <a:noFill/>
                </a:ln>
                <a:solidFill>
                  <a:srgbClr val="000000"/>
                </a:solidFill>
                <a:effectLst/>
                <a:uLnTx/>
                <a:uFillTx/>
                <a:latin typeface="Century Gothic" panose="020B0502020202020204" pitchFamily="34" charset="0"/>
                <a:ea typeface="+mn-ea"/>
                <a:cs typeface="+mn-cs"/>
              </a:rPr>
              <a:t> day.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14137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14989" y="1862784"/>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Timmy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seldom</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forgets to feed his pet fish every morning.</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357155"/>
            <a:ext cx="115942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Last week, Jenny </a:t>
            </a:r>
            <a:r>
              <a:rPr kumimoji="0" lang="en-US"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seldom</a:t>
            </a:r>
            <a:r>
              <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left her house because she had COVID. </a:t>
            </a: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983890"/>
            <a:ext cx="1159421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Ethan values punctuality and teamwork, so he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seldom</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arrives late to soccer practice. </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4155076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198255"/>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07633" y="2471659"/>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79167" y="3186142"/>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79167" y="3860220"/>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08366" y="1785462"/>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buying him a new humpy.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paying him lots of money.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mn-ea"/>
                <a:cs typeface="Arial"/>
                <a:sym typeface="Century Gothic"/>
              </a:rPr>
              <a:t>paying for Storm Boy to go to boarding school.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making Fingerbone, Storm Boy, Hide-Away and Mr Percival famous.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637121" y="958482"/>
            <a:ext cx="8917757"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For saving them, the men wanted to thank Hide-Away by...</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For saving them, the men wanted to thank Hide-Away by paying for Storm Boy to go to boarding school.</a:t>
            </a:r>
          </a:p>
        </p:txBody>
      </p:sp>
    </p:spTree>
    <p:extLst>
      <p:ext uri="{BB962C8B-B14F-4D97-AF65-F5344CB8AC3E}">
        <p14:creationId xmlns:p14="http://schemas.microsoft.com/office/powerpoint/2010/main" val="138663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492706" y="2396672"/>
            <a:ext cx="8726708" cy="3785611"/>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captain was the last to</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be saved</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They saved the</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tugboat as well</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wanted</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to go to boarding school. </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The men thought Mr Percival was a hero</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 was embarrassed</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that the captain tried to thank him.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9408352" y="2396672"/>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10402809" y="3799574"/>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9408352" y="4535933"/>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9408352" y="5322330"/>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283612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941614" y="2319094"/>
            <a:ext cx="7559143" cy="2479048"/>
          </a:xfrm>
        </p:spPr>
        <p:txBody>
          <a:bodyPr>
            <a:normAutofit fontScale="90000"/>
          </a:bodyPr>
          <a:lstStyle/>
          <a:p>
            <a:pPr>
              <a:lnSpc>
                <a:spcPct val="150000"/>
              </a:lnSpc>
            </a:pPr>
            <a:r>
              <a:rPr lang="en-AU" sz="4000" b="0">
                <a:latin typeface="Century Gothic" panose="020B0502020202020204" pitchFamily="34" charset="0"/>
              </a:rPr>
              <a:t>I can identify similes and explain why the author has chosen to use these. </a:t>
            </a:r>
          </a:p>
        </p:txBody>
      </p:sp>
      <p:sp>
        <p:nvSpPr>
          <p:cNvPr id="5" name="TextBox 4">
            <a:extLst>
              <a:ext uri="{FF2B5EF4-FFF2-40B4-BE49-F238E27FC236}">
                <a16:creationId xmlns:a16="http://schemas.microsoft.com/office/drawing/2014/main" id="{7263CD0F-A771-D313-B937-C42B947BD272}"/>
              </a:ext>
            </a:extLst>
          </p:cNvPr>
          <p:cNvSpPr txBox="1"/>
          <p:nvPr/>
        </p:nvSpPr>
        <p:spPr>
          <a:xfrm>
            <a:off x="838200" y="5149796"/>
            <a:ext cx="9705393" cy="14187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re-reading the start of Chapter 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67: ‘For the rest of the year everyone was happy’</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srgbClr val="000000"/>
                </a:solidFill>
                <a:latin typeface="Century Gothic" panose="020B0502020202020204" pitchFamily="34" charset="0"/>
              </a:rPr>
              <a:t>To page 70: ‘Mr Percival! Mr Percival’ </a:t>
            </a:r>
            <a:endParaRPr kumimoji="0" lang="en-AU" sz="200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F6F9F07A-28AD-3684-B3D7-0314781F3900}"/>
              </a:ext>
            </a:extLst>
          </p:cNvPr>
          <p:cNvSpPr txBox="1"/>
          <p:nvPr/>
        </p:nvSpPr>
        <p:spPr>
          <a:xfrm>
            <a:off x="1145061" y="790781"/>
            <a:ext cx="9705393" cy="782907"/>
          </a:xfrm>
          <a:prstGeom prst="rect">
            <a:avLst/>
          </a:prstGeom>
          <a:solidFill>
            <a:schemeClr val="bg1">
              <a:lumMod val="95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first 4 slides of this lesson give a quick overview about what similes are as this knowledge is required to achieve the learning objective.  </a:t>
            </a:r>
          </a:p>
        </p:txBody>
      </p:sp>
    </p:spTree>
    <p:extLst>
      <p:ext uri="{BB962C8B-B14F-4D97-AF65-F5344CB8AC3E}">
        <p14:creationId xmlns:p14="http://schemas.microsoft.com/office/powerpoint/2010/main" val="3533199033"/>
      </p:ext>
    </p:extLst>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5432478"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6600">
                <a:solidFill>
                  <a:srgbClr val="003A47"/>
                </a:solidFill>
                <a:latin typeface="Arial Rounded MT Bold" panose="020F0704030504030204" pitchFamily="34" charset="77"/>
                <a:cs typeface="Manjari" panose="02000503000000000000" pitchFamily="2" charset="0"/>
              </a:rPr>
              <a:t>A simile is…</a:t>
            </a: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17" name="TextBox 16">
            <a:extLst>
              <a:ext uri="{FF2B5EF4-FFF2-40B4-BE49-F238E27FC236}">
                <a16:creationId xmlns:a16="http://schemas.microsoft.com/office/drawing/2014/main" id="{C94AD9B6-72A7-4EC6-84C6-84C39EC25B0E}"/>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93501F-E989-4582-876F-F118B6EC91B4}"/>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EF7BE4A-F322-8ED6-A1FC-FA4B635BD103}"/>
              </a:ext>
            </a:extLst>
          </p:cNvPr>
          <p:cNvSpPr txBox="1"/>
          <p:nvPr/>
        </p:nvSpPr>
        <p:spPr>
          <a:xfrm>
            <a:off x="685800" y="2222648"/>
            <a:ext cx="10731494" cy="295465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200" b="0" i="0" u="none" strike="noStrike" kern="1200" cap="none" spc="0" normalizeH="0" baseline="0" noProof="0">
                <a:ln>
                  <a:noFill/>
                </a:ln>
                <a:solidFill>
                  <a:prstClr val="black"/>
                </a:solidFill>
                <a:effectLst/>
                <a:uLnTx/>
                <a:uFillTx/>
                <a:latin typeface="Century Gothic"/>
                <a:ea typeface="+mn-ea"/>
                <a:cs typeface="+mn-cs"/>
              </a:rPr>
              <a:t>a comparison between two things using ‘like’ or ‘as’.</a:t>
            </a:r>
          </a:p>
        </p:txBody>
      </p:sp>
      <p:sp>
        <p:nvSpPr>
          <p:cNvPr id="3" name="TextBox 2">
            <a:extLst>
              <a:ext uri="{FF2B5EF4-FFF2-40B4-BE49-F238E27FC236}">
                <a16:creationId xmlns:a16="http://schemas.microsoft.com/office/drawing/2014/main" id="{7A0769B4-6706-4432-8868-733EC0307060}"/>
              </a:ext>
            </a:extLst>
          </p:cNvPr>
          <p:cNvSpPr txBox="1"/>
          <p:nvPr/>
        </p:nvSpPr>
        <p:spPr>
          <a:xfrm>
            <a:off x="180744" y="6045889"/>
            <a:ext cx="7388980" cy="6976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Adapted from ‘Figurative Language </a:t>
            </a:r>
            <a:r>
              <a:rPr lang="en-AU" sz="1400" i="1" err="1">
                <a:solidFill>
                  <a:srgbClr val="000000"/>
                </a:solidFill>
                <a:latin typeface="Century Gothic" panose="020B0502020202020204" pitchFamily="34" charset="0"/>
              </a:rPr>
              <a:t>SLI_Sharing</a:t>
            </a:r>
            <a:r>
              <a:rPr lang="en-AU" sz="1400" i="1">
                <a:solidFill>
                  <a:srgbClr val="000000"/>
                </a:solidFill>
                <a:latin typeface="Century Gothic" panose="020B0502020202020204" pitchFamily="34" charset="0"/>
              </a:rPr>
              <a:t> Version’ created by Tenacious Kat.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Freely available on the Reading Science in School Facebook page</a:t>
            </a:r>
            <a:endParaRPr kumimoji="0" lang="en-AU" sz="14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59402237"/>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0" y="5436325"/>
            <a:ext cx="5667375"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a:ea typeface="+mn-ea"/>
                <a:cs typeface="+mn-cs"/>
              </a:rPr>
              <a:t>simile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Century Gothic"/>
                <a:ea typeface="+mn-ea"/>
                <a:cs typeface="+mn-cs"/>
              </a:rPr>
              <a:t>(figurative)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79" y="5436325"/>
            <a:ext cx="5667375"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a:ea typeface="+mn-ea"/>
                <a:cs typeface="+mn-cs"/>
              </a:rPr>
              <a:t>not a simile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Century Gothic"/>
                <a:ea typeface="+mn-ea"/>
                <a:cs typeface="+mn-cs"/>
              </a:rPr>
              <a:t>(literal)</a:t>
            </a:r>
            <a:endParaRPr kumimoji="0" lang="en-AU" sz="3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a:ea typeface="+mn-ea"/>
                <a:cs typeface="+mn-cs"/>
              </a:rPr>
              <a:t>Why is this an example/not an example of </a:t>
            </a:r>
            <a:r>
              <a:rPr kumimoji="0" lang="en-AU" sz="1100" b="0" i="0" u="dotted" strike="noStrike" kern="1200" cap="none" spc="0" normalizeH="0" baseline="0" noProof="0">
                <a:ln>
                  <a:noFill/>
                </a:ln>
                <a:solidFill>
                  <a:srgbClr val="FFFFFF"/>
                </a:solidFill>
                <a:effectLst/>
                <a:uLnTx/>
                <a:uFillTx/>
                <a:latin typeface="Century Gothic"/>
                <a:ea typeface="+mn-ea"/>
                <a:cs typeface="+mn-cs"/>
              </a:rPr>
              <a:t>simile</a:t>
            </a:r>
            <a:r>
              <a:rPr kumimoji="0" lang="en-AU" sz="1100" b="0" i="0" u="none" strike="noStrike" kern="1200" cap="none" spc="0" normalizeH="0" baseline="0" noProof="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a:ea typeface="+mn-ea"/>
                <a:cs typeface="+mn-cs"/>
              </a:rPr>
              <a:t>simile</a:t>
            </a:r>
            <a:r>
              <a:rPr kumimoji="0" lang="en-AU" sz="1200" b="0" i="0" u="none" strike="noStrike" kern="1200" cap="none" spc="0" normalizeH="0" baseline="0" noProof="0">
                <a:ln>
                  <a:noFill/>
                </a:ln>
                <a:solidFill>
                  <a:srgbClr val="000000"/>
                </a:solidFill>
                <a:effectLst/>
                <a:uLnTx/>
                <a:uFillTx/>
                <a:latin typeface="Century Gothic"/>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5" name="TextBox 4">
            <a:extLst>
              <a:ext uri="{FF2B5EF4-FFF2-40B4-BE49-F238E27FC236}">
                <a16:creationId xmlns:a16="http://schemas.microsoft.com/office/drawing/2014/main" id="{D99CADD3-B38C-8A95-6A78-22B54B02D1E0}"/>
              </a:ext>
            </a:extLst>
          </p:cNvPr>
          <p:cNvSpPr txBox="1"/>
          <p:nvPr/>
        </p:nvSpPr>
        <p:spPr>
          <a:xfrm>
            <a:off x="161923" y="4325106"/>
            <a:ext cx="5667375"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0" i="1" u="none" strike="noStrike" kern="1200" cap="none" spc="0" normalizeH="0" baseline="0" noProof="0">
                <a:ln>
                  <a:noFill/>
                </a:ln>
                <a:solidFill>
                  <a:srgbClr val="000000"/>
                </a:solidFill>
                <a:effectLst/>
                <a:uLnTx/>
                <a:uFillTx/>
                <a:latin typeface="Century Gothic"/>
                <a:ea typeface="+mn-ea"/>
                <a:cs typeface="+mn-cs"/>
              </a:rPr>
              <a:t>He eats like a bird</a:t>
            </a:r>
            <a:endParaRPr kumimoji="0" lang="en-US" sz="14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334B2F9-5D37-9886-9E44-1A5243229130}"/>
              </a:ext>
            </a:extLst>
          </p:cNvPr>
          <p:cNvSpPr txBox="1"/>
          <p:nvPr/>
        </p:nvSpPr>
        <p:spPr>
          <a:xfrm>
            <a:off x="6096000" y="4325106"/>
            <a:ext cx="5667375"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0" i="1" u="none" strike="noStrike" kern="1200" cap="none" spc="0" normalizeH="0" baseline="0" noProof="0">
                <a:ln>
                  <a:noFill/>
                </a:ln>
                <a:solidFill>
                  <a:srgbClr val="000000"/>
                </a:solidFill>
                <a:effectLst/>
                <a:uLnTx/>
                <a:uFillTx/>
                <a:latin typeface="Century Gothic"/>
                <a:ea typeface="+mn-ea"/>
                <a:cs typeface="+mn-cs"/>
              </a:rPr>
              <a:t>He eats like a bird</a:t>
            </a:r>
            <a:endParaRPr kumimoji="0" lang="en-US" sz="14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plate of food on a table&#10;&#10;Description automatically generated with low confidence">
            <a:extLst>
              <a:ext uri="{FF2B5EF4-FFF2-40B4-BE49-F238E27FC236}">
                <a16:creationId xmlns:a16="http://schemas.microsoft.com/office/drawing/2014/main" id="{5A808220-1AB5-6BA1-E3BA-12EB07E5FD6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24510" y="2088048"/>
            <a:ext cx="2818353" cy="2035392"/>
          </a:xfrm>
          <a:prstGeom prst="rect">
            <a:avLst/>
          </a:prstGeom>
        </p:spPr>
      </p:pic>
      <p:pic>
        <p:nvPicPr>
          <p:cNvPr id="9" name="Picture 8" descr="A bird eating from a hand&#10;&#10;Description automatically generated with low confidence">
            <a:extLst>
              <a:ext uri="{FF2B5EF4-FFF2-40B4-BE49-F238E27FC236}">
                <a16:creationId xmlns:a16="http://schemas.microsoft.com/office/drawing/2014/main" id="{E5AC3218-EC0D-FCA0-891B-8F5F2B2C8C7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255664" y="1956053"/>
            <a:ext cx="3511826" cy="2342361"/>
          </a:xfrm>
          <a:prstGeom prst="rect">
            <a:avLst/>
          </a:prstGeom>
        </p:spPr>
      </p:pic>
      <p:sp>
        <p:nvSpPr>
          <p:cNvPr id="3" name="TextBox 2">
            <a:extLst>
              <a:ext uri="{FF2B5EF4-FFF2-40B4-BE49-F238E27FC236}">
                <a16:creationId xmlns:a16="http://schemas.microsoft.com/office/drawing/2014/main" id="{8BF8C0C7-6369-794E-D66B-8AA09FD393BB}"/>
              </a:ext>
            </a:extLst>
          </p:cNvPr>
          <p:cNvSpPr txBox="1"/>
          <p:nvPr/>
        </p:nvSpPr>
        <p:spPr>
          <a:xfrm>
            <a:off x="2305626" y="4794"/>
            <a:ext cx="7388980" cy="611258"/>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i="1">
                <a:solidFill>
                  <a:srgbClr val="000000"/>
                </a:solidFill>
                <a:latin typeface="Century Gothic" panose="020B0502020202020204" pitchFamily="34" charset="0"/>
              </a:rPr>
              <a:t>Adapted from ‘Figurative Language </a:t>
            </a:r>
            <a:r>
              <a:rPr lang="en-AU" sz="1200" i="1" err="1">
                <a:solidFill>
                  <a:srgbClr val="000000"/>
                </a:solidFill>
                <a:latin typeface="Century Gothic" panose="020B0502020202020204" pitchFamily="34" charset="0"/>
              </a:rPr>
              <a:t>SLI_Sharing</a:t>
            </a:r>
            <a:r>
              <a:rPr lang="en-AU" sz="1200" i="1">
                <a:solidFill>
                  <a:srgbClr val="000000"/>
                </a:solidFill>
                <a:latin typeface="Century Gothic" panose="020B0502020202020204" pitchFamily="34" charset="0"/>
              </a:rPr>
              <a:t> Version’ created by Tenacious Kat.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i="1">
                <a:solidFill>
                  <a:srgbClr val="000000"/>
                </a:solidFill>
                <a:latin typeface="Century Gothic" panose="020B0502020202020204" pitchFamily="34" charset="0"/>
              </a:rPr>
              <a:t>Freely available on the Reading Science in School Facebook page</a:t>
            </a:r>
            <a:endParaRPr kumimoji="0" lang="en-AU" sz="12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098284839"/>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2064926"/>
            <a:ext cx="1062419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a:ea typeface="+mn-ea"/>
                <a:cs typeface="+mn-cs"/>
              </a:rPr>
              <a:t>Timothy was </a:t>
            </a:r>
            <a:r>
              <a:rPr kumimoji="0" lang="en-AU" sz="3600" b="0" i="0" u="none" strike="noStrike" kern="1200" cap="none" spc="0" normalizeH="0" baseline="0" noProof="0">
                <a:ln>
                  <a:noFill/>
                </a:ln>
                <a:solidFill>
                  <a:srgbClr val="ED7D31"/>
                </a:solidFill>
                <a:effectLst/>
                <a:uLnTx/>
                <a:uFillTx/>
                <a:latin typeface="Century Gothic"/>
                <a:ea typeface="+mn-ea"/>
                <a:cs typeface="+mn-cs"/>
              </a:rPr>
              <a:t>like a kid in a candy store</a:t>
            </a:r>
            <a:r>
              <a:rPr kumimoji="0" lang="en-AU" sz="3600" b="0" i="0" u="none" strike="noStrike" kern="1200" cap="none" spc="0" normalizeH="0" baseline="0" noProof="0">
                <a:ln>
                  <a:noFill/>
                </a:ln>
                <a:solidFill>
                  <a:srgbClr val="003A47"/>
                </a:solidFill>
                <a:effectLst/>
                <a:uLnTx/>
                <a:uFillTx/>
                <a:latin typeface="Century Gothic"/>
                <a:ea typeface="+mn-ea"/>
                <a:cs typeface="+mn-cs"/>
              </a:rPr>
              <a:t>.</a:t>
            </a:r>
            <a:endParaRPr kumimoji="0" lang="en-US" sz="3600" b="0" i="0" u="none" strike="noStrike" kern="1200" cap="none" spc="0" normalizeH="0" baseline="0" noProof="0">
              <a:ln>
                <a:noFill/>
              </a:ln>
              <a:solidFill>
                <a:srgbClr val="003A47"/>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497866"/>
            <a:ext cx="1159421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a:ea typeface="+mn-ea"/>
                <a:cs typeface="+mn-cs"/>
              </a:rPr>
              <a:t>The singer was </a:t>
            </a:r>
            <a:r>
              <a:rPr kumimoji="0" lang="en-AU" sz="3600" b="0" i="0" u="none" strike="noStrike" kern="1200" cap="none" spc="0" normalizeH="0" baseline="0" noProof="0">
                <a:ln>
                  <a:noFill/>
                </a:ln>
                <a:solidFill>
                  <a:srgbClr val="ED7D31"/>
                </a:solidFill>
                <a:effectLst/>
                <a:uLnTx/>
                <a:uFillTx/>
                <a:latin typeface="Century Gothic"/>
                <a:ea typeface="+mn-ea"/>
                <a:cs typeface="+mn-cs"/>
              </a:rPr>
              <a:t>as happy as a clam</a:t>
            </a:r>
            <a:r>
              <a:rPr kumimoji="0" lang="en-AU" sz="3600" b="0" i="0" u="none" strike="noStrike" kern="1200" cap="none" spc="0" normalizeH="0" baseline="0" noProof="0">
                <a:ln>
                  <a:noFill/>
                </a:ln>
                <a:solidFill>
                  <a:srgbClr val="003A47"/>
                </a:solidFill>
                <a:effectLst/>
                <a:uLnTx/>
                <a:uFillTx/>
                <a:latin typeface="Century Gothic"/>
                <a:ea typeface="+mn-ea"/>
                <a:cs typeface="+mn-cs"/>
              </a:rPr>
              <a:t>.</a:t>
            </a:r>
            <a:endParaRPr kumimoji="0" lang="en-US" sz="1800" b="0" i="0" u="none" strike="noStrike" kern="1200" cap="none" spc="0" normalizeH="0" baseline="0" noProof="0">
              <a:ln>
                <a:noFill/>
              </a:ln>
              <a:solidFill>
                <a:srgbClr val="B51B06"/>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785292"/>
            <a:ext cx="1159421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a:ea typeface="+mn-ea"/>
                <a:cs typeface="Manjari" panose="02000503000000000000" pitchFamily="2" charset="0"/>
              </a:rPr>
              <a:t>She is </a:t>
            </a:r>
            <a:r>
              <a:rPr kumimoji="0" lang="en-AU" sz="3600" b="0" i="0" u="none" strike="noStrike" kern="1200" cap="none" spc="0" normalizeH="0" baseline="0" noProof="0">
                <a:ln>
                  <a:noFill/>
                </a:ln>
                <a:solidFill>
                  <a:srgbClr val="ED7D31"/>
                </a:solidFill>
                <a:effectLst/>
                <a:uLnTx/>
                <a:uFillTx/>
                <a:latin typeface="Century Gothic"/>
                <a:ea typeface="+mn-ea"/>
                <a:cs typeface="Manjari" panose="02000503000000000000" pitchFamily="2" charset="0"/>
              </a:rPr>
              <a:t>as proud as a peacock</a:t>
            </a:r>
            <a:r>
              <a:rPr kumimoji="0" lang="en-AU" sz="3600" b="0" i="0" u="none" strike="noStrike" kern="1200" cap="none" spc="0" normalizeH="0" baseline="0" noProof="0">
                <a:ln>
                  <a:noFill/>
                </a:ln>
                <a:solidFill>
                  <a:srgbClr val="003A47"/>
                </a:solidFill>
                <a:effectLst/>
                <a:uLnTx/>
                <a:uFillTx/>
                <a:latin typeface="Century Gothic"/>
                <a:ea typeface="+mn-ea"/>
                <a:cs typeface="Manjari" panose="02000503000000000000" pitchFamily="2" charset="0"/>
              </a:rPr>
              <a:t>.</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2" name="TextBox 1">
            <a:extLst>
              <a:ext uri="{FF2B5EF4-FFF2-40B4-BE49-F238E27FC236}">
                <a16:creationId xmlns:a16="http://schemas.microsoft.com/office/drawing/2014/main" id="{5AF68DF2-45E6-DC91-CF0F-26F4E3A08975}"/>
              </a:ext>
            </a:extLst>
          </p:cNvPr>
          <p:cNvSpPr txBox="1"/>
          <p:nvPr/>
        </p:nvSpPr>
        <p:spPr>
          <a:xfrm>
            <a:off x="180744" y="6045889"/>
            <a:ext cx="7388980" cy="6976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Adapted from ‘Figurative Language </a:t>
            </a:r>
            <a:r>
              <a:rPr lang="en-AU" sz="1400" i="1" err="1">
                <a:solidFill>
                  <a:srgbClr val="000000"/>
                </a:solidFill>
                <a:latin typeface="Century Gothic" panose="020B0502020202020204" pitchFamily="34" charset="0"/>
              </a:rPr>
              <a:t>SLI_Sharing</a:t>
            </a:r>
            <a:r>
              <a:rPr lang="en-AU" sz="1400" i="1">
                <a:solidFill>
                  <a:srgbClr val="000000"/>
                </a:solidFill>
                <a:latin typeface="Century Gothic" panose="020B0502020202020204" pitchFamily="34" charset="0"/>
              </a:rPr>
              <a:t> Version’ created by Tenacious Kat.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Freely available on the Reading Science in School Facebook page</a:t>
            </a:r>
            <a:endParaRPr kumimoji="0" lang="en-AU" sz="14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508592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a:ea typeface="+mn-ea"/>
                <a:cs typeface="+mn-cs"/>
              </a:rPr>
              <a:t>Why is this an example/not an example of </a:t>
            </a:r>
            <a:r>
              <a:rPr kumimoji="0" lang="en-AU" sz="1100" b="0" i="0" u="dotted" strike="noStrike" kern="1200" cap="none" spc="0" normalizeH="0" baseline="0" noProof="0">
                <a:ln>
                  <a:noFill/>
                </a:ln>
                <a:solidFill>
                  <a:srgbClr val="FFFFFF"/>
                </a:solidFill>
                <a:effectLst/>
                <a:uLnTx/>
                <a:uFillTx/>
                <a:latin typeface="Century Gothic"/>
                <a:ea typeface="+mn-ea"/>
                <a:cs typeface="+mn-cs"/>
              </a:rPr>
              <a:t>simile</a:t>
            </a:r>
            <a:r>
              <a:rPr kumimoji="0" lang="en-AU" sz="1100" b="0" i="0" u="none" strike="noStrike" kern="1200" cap="none" spc="0" normalizeH="0" baseline="0" noProof="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a:ea typeface="+mn-ea"/>
                <a:cs typeface="+mn-cs"/>
              </a:rPr>
              <a:t>simile</a:t>
            </a:r>
            <a:r>
              <a:rPr kumimoji="0" lang="en-AU" sz="1200" b="0" i="0" u="none" strike="noStrike" kern="1200" cap="none" spc="0" normalizeH="0" baseline="0" noProof="0">
                <a:ln>
                  <a:noFill/>
                </a:ln>
                <a:solidFill>
                  <a:srgbClr val="000000"/>
                </a:solidFill>
                <a:effectLst/>
                <a:uLnTx/>
                <a:uFillTx/>
                <a:latin typeface="Century Gothic"/>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sp>
        <p:nvSpPr>
          <p:cNvPr id="9" name="TextBox 8">
            <a:extLst>
              <a:ext uri="{FF2B5EF4-FFF2-40B4-BE49-F238E27FC236}">
                <a16:creationId xmlns:a16="http://schemas.microsoft.com/office/drawing/2014/main" id="{2C8F55A5-FFF8-5CCC-9954-835C2EC0FC6C}"/>
              </a:ext>
            </a:extLst>
          </p:cNvPr>
          <p:cNvSpPr txBox="1"/>
          <p:nvPr/>
        </p:nvSpPr>
        <p:spPr>
          <a:xfrm>
            <a:off x="1361407" y="902909"/>
            <a:ext cx="3237527"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My love is like a red rose.</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EA5756D-CA58-3BD4-EB16-AF56EF68A8F7}"/>
              </a:ext>
            </a:extLst>
          </p:cNvPr>
          <p:cNvSpPr txBox="1"/>
          <p:nvPr/>
        </p:nvSpPr>
        <p:spPr>
          <a:xfrm>
            <a:off x="5331537" y="902480"/>
            <a:ext cx="351504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I’m happy today.</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3EFAA0C-E1E0-F022-0AAD-F55A9AC767BA}"/>
              </a:ext>
            </a:extLst>
          </p:cNvPr>
          <p:cNvSpPr txBox="1"/>
          <p:nvPr/>
        </p:nvSpPr>
        <p:spPr>
          <a:xfrm>
            <a:off x="5331537" y="3855383"/>
            <a:ext cx="36453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He talks a lot.</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F441FA8-A16A-47AE-B31C-9EBAA83D03D5}"/>
              </a:ext>
            </a:extLst>
          </p:cNvPr>
          <p:cNvSpPr txBox="1"/>
          <p:nvPr/>
        </p:nvSpPr>
        <p:spPr>
          <a:xfrm>
            <a:off x="1265439" y="3852865"/>
            <a:ext cx="351504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He chatters like a monkey.</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close up of a rose&#10;&#10;Description automatically generated with medium confidence">
            <a:extLst>
              <a:ext uri="{FF2B5EF4-FFF2-40B4-BE49-F238E27FC236}">
                <a16:creationId xmlns:a16="http://schemas.microsoft.com/office/drawing/2014/main" id="{EB775F3E-519E-F798-C1DD-021866FA1ABA}"/>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2247326" y="1717975"/>
            <a:ext cx="1345697" cy="1345697"/>
          </a:xfrm>
          <a:prstGeom prst="rect">
            <a:avLst/>
          </a:prstGeom>
        </p:spPr>
      </p:pic>
      <p:pic>
        <p:nvPicPr>
          <p:cNvPr id="8" name="Picture 7" descr="A yellow smiley face with a black background&#10;&#10;Description automatically generated with low confidence">
            <a:extLst>
              <a:ext uri="{FF2B5EF4-FFF2-40B4-BE49-F238E27FC236}">
                <a16:creationId xmlns:a16="http://schemas.microsoft.com/office/drawing/2014/main" id="{43E68AD4-FE1C-7862-03DA-662DCE593881}"/>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348824" y="1568315"/>
            <a:ext cx="1347559" cy="1347559"/>
          </a:xfrm>
          <a:prstGeom prst="rect">
            <a:avLst/>
          </a:prstGeom>
        </p:spPr>
      </p:pic>
      <p:pic>
        <p:nvPicPr>
          <p:cNvPr id="28" name="Picture 27" descr="A cartoon monkey waving&#10;&#10;Description automatically generated with medium confidence">
            <a:extLst>
              <a:ext uri="{FF2B5EF4-FFF2-40B4-BE49-F238E27FC236}">
                <a16:creationId xmlns:a16="http://schemas.microsoft.com/office/drawing/2014/main" id="{97CB65CD-46E3-9029-7B0F-A133E450E9C1}"/>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486076" y="4582404"/>
            <a:ext cx="1106947" cy="1432941"/>
          </a:xfrm>
          <a:prstGeom prst="rect">
            <a:avLst/>
          </a:prstGeom>
        </p:spPr>
      </p:pic>
      <p:pic>
        <p:nvPicPr>
          <p:cNvPr id="31" name="Picture 30" descr="A cartoon of a child and child&#10;&#10;Description automatically generated with medium confidence">
            <a:extLst>
              <a:ext uri="{FF2B5EF4-FFF2-40B4-BE49-F238E27FC236}">
                <a16:creationId xmlns:a16="http://schemas.microsoft.com/office/drawing/2014/main" id="{D7DCDC84-3A3B-12A6-AE16-FDCA2CEC37D8}"/>
              </a:ext>
            </a:extLst>
          </p:cNvPr>
          <p:cNvPicPr>
            <a:picLocks noChangeAspect="1"/>
          </p:cNvPicPr>
          <p:nvPr/>
        </p:nvPicPr>
        <p:blipFill rotWithShape="1">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rcRect l="16427" r="48601"/>
          <a:stretch/>
        </p:blipFill>
        <p:spPr>
          <a:xfrm>
            <a:off x="6488638" y="4414674"/>
            <a:ext cx="1120139" cy="1524919"/>
          </a:xfrm>
          <a:prstGeom prst="rect">
            <a:avLst/>
          </a:prstGeom>
        </p:spPr>
      </p:pic>
    </p:spTree>
    <p:extLst>
      <p:ext uri="{BB962C8B-B14F-4D97-AF65-F5344CB8AC3E}">
        <p14:creationId xmlns:p14="http://schemas.microsoft.com/office/powerpoint/2010/main" val="260953664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68</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Why do you think the author chose to write ‘the blast on their guns’, rather than ‘the sound of their guns’?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649504"/>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chose to use blast instead of sound because</a:t>
            </a:r>
            <a:r>
              <a:rPr lang="en-AU" sz="1400" u="sng">
                <a:solidFill>
                  <a:srgbClr val="000000"/>
                </a:solidFill>
                <a:latin typeface="Century Gothic" panose="020B0502020202020204" pitchFamily="34" charset="0"/>
              </a:rPr>
              <a:t>_________</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748369"/>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a:t>
            </a:r>
            <a:r>
              <a:rPr lang="en-AU" sz="1400">
                <a:solidFill>
                  <a:srgbClr val="000000"/>
                </a:solidFill>
                <a:latin typeface="Century Gothic" panose="020B0502020202020204" pitchFamily="34" charset="0"/>
              </a:rPr>
              <a:t> think the author chose to use blast instead of sound because </a:t>
            </a:r>
            <a:r>
              <a:rPr lang="en-AU" sz="1400" b="1">
                <a:solidFill>
                  <a:srgbClr val="000000"/>
                </a:solidFill>
                <a:latin typeface="Century Gothic" panose="020B0502020202020204" pitchFamily="34" charset="0"/>
              </a:rPr>
              <a:t>blast is an upgraded verb and it more specific. It shows how loud and noisy the sound is.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143543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‘...the stench of their gunpowder hanging on the still air like a black fog of rotting smoke.’ </a:t>
            </a:r>
          </a:p>
          <a:p>
            <a:pPr marR="0" lvl="0" algn="l" defTabSz="914400" rtl="0" eaLnBrk="1" fontAlgn="auto" latinLnBrk="0" hangingPunct="1">
              <a:lnSpc>
                <a:spcPct val="90000"/>
              </a:lnSpc>
              <a:spcBef>
                <a:spcPts val="1000"/>
              </a:spcBef>
              <a:spcAft>
                <a:spcPts val="0"/>
              </a:spcAft>
              <a:buClrTx/>
              <a:buSzTx/>
              <a:tabLst/>
              <a:defRPr/>
            </a:pPr>
            <a:r>
              <a:rPr lang="en-AU" sz="1200">
                <a:solidFill>
                  <a:srgbClr val="FFFFFF"/>
                </a:solidFill>
                <a:latin typeface="Century Gothic" panose="020B0502020202020204" pitchFamily="34" charset="0"/>
              </a:rPr>
              <a:t>This is a simile. </a:t>
            </a:r>
          </a:p>
          <a:p>
            <a:pPr marR="0" lvl="0" algn="l" defTabSz="914400" rtl="0" eaLnBrk="1" fontAlgn="auto" latinLnBrk="0" hangingPunct="1">
              <a:lnSpc>
                <a:spcPct val="90000"/>
              </a:lnSpc>
              <a:spcBef>
                <a:spcPts val="1000"/>
              </a:spcBef>
              <a:spcAft>
                <a:spcPts val="0"/>
              </a:spcAft>
              <a:buClrTx/>
              <a:buSzTx/>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are the two things being compared and why do you think the author has used this description?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20" y="2139309"/>
            <a:ext cx="3864777"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two things being compared are _______. I </a:t>
            </a:r>
            <a:r>
              <a:rPr kumimoji="0" lang="en-AU" sz="14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thi</a:t>
            </a:r>
            <a:r>
              <a:rPr lang="en-AU" sz="1400" err="1">
                <a:solidFill>
                  <a:srgbClr val="000000"/>
                </a:solidFill>
                <a:latin typeface="Century Gothic" panose="020B0502020202020204" pitchFamily="34" charset="0"/>
              </a:rPr>
              <a:t>nk</a:t>
            </a:r>
            <a:r>
              <a:rPr lang="en-AU" sz="1400">
                <a:solidFill>
                  <a:srgbClr val="000000"/>
                </a:solidFill>
                <a:latin typeface="Century Gothic" panose="020B0502020202020204" pitchFamily="34" charset="0"/>
              </a:rPr>
              <a:t> the author has used this description because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917" y="2986646"/>
            <a:ext cx="3864775"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two things being compared are </a:t>
            </a:r>
            <a:r>
              <a:rPr lang="en-AU" sz="1400" b="1">
                <a:solidFill>
                  <a:srgbClr val="000000"/>
                </a:solidFill>
                <a:latin typeface="Century Gothic" panose="020B0502020202020204" pitchFamily="34" charset="0"/>
              </a:rPr>
              <a:t>the smell of the gunpowder and the black fog rotting smoke in the air</a:t>
            </a:r>
            <a:r>
              <a:rPr lang="en-AU" sz="1400">
                <a:solidFill>
                  <a:srgbClr val="000000"/>
                </a:solidFill>
                <a:latin typeface="Century Gothic" panose="020B0502020202020204" pitchFamily="34" charset="0"/>
              </a:rPr>
              <a:t>. I think the author has used this description because </a:t>
            </a:r>
            <a:r>
              <a:rPr lang="en-AU" sz="1400" b="1">
                <a:solidFill>
                  <a:srgbClr val="000000"/>
                </a:solidFill>
                <a:latin typeface="Century Gothic" panose="020B0502020202020204" pitchFamily="34" charset="0"/>
              </a:rPr>
              <a:t>the black fog of rotting smoke sounds disgusting, and the author wants us to know that the gunpowder is disgusting. </a:t>
            </a:r>
          </a:p>
        </p:txBody>
      </p:sp>
      <p:sp>
        <p:nvSpPr>
          <p:cNvPr id="2" name="Rectangle 1">
            <a:extLst>
              <a:ext uri="{FF2B5EF4-FFF2-40B4-BE49-F238E27FC236}">
                <a16:creationId xmlns:a16="http://schemas.microsoft.com/office/drawing/2014/main" id="{F9B147E1-EEFC-61FB-2243-8B63C7013F45}"/>
              </a:ext>
            </a:extLst>
          </p:cNvPr>
          <p:cNvSpPr/>
          <p:nvPr/>
        </p:nvSpPr>
        <p:spPr>
          <a:xfrm>
            <a:off x="362840" y="1064038"/>
            <a:ext cx="3435057" cy="289310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buds</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part of a plant that develops into a leaf or flower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stench</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strong and unpleasant smell</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gun powder</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mixture used to create the explosion when a gun is shot</a:t>
            </a:r>
          </a:p>
        </p:txBody>
      </p:sp>
    </p:spTree>
    <p:extLst>
      <p:ext uri="{BB962C8B-B14F-4D97-AF65-F5344CB8AC3E}">
        <p14:creationId xmlns:p14="http://schemas.microsoft.com/office/powerpoint/2010/main" val="2681067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68</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1" y="1064038"/>
            <a:ext cx="3341894" cy="420628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wounded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hurt or injured</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maimed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wounded or injured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harried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worried because you have too many things to do</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cumbersome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a large heavy thing that is difficult to carry or use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confounded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confused</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a:t>
            </a:r>
            <a:r>
              <a:rPr lang="en-AU" sz="1200">
                <a:solidFill>
                  <a:srgbClr val="FFFFFF"/>
                </a:solidFill>
                <a:latin typeface="Century Gothic" panose="020B0502020202020204" pitchFamily="34" charset="0"/>
              </a:rPr>
              <a:t>Mr Percival was trying to help the ducks. What can we infer about his personality from this and why?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596931"/>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can infer Mr Percival is ________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41708"/>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We can infer Mr Percival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kind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is trying to help the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ducks by saving them so he must care about them.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160163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‘...he flew round and round their hiding places in wide circles like a cumbersome aeroplane on patrol.’ </a:t>
            </a:r>
          </a:p>
          <a:p>
            <a:pPr marR="0" lvl="0" algn="l" defTabSz="914400" rtl="0" eaLnBrk="1" fontAlgn="auto" latinLnBrk="0" hangingPunct="1">
              <a:lnSpc>
                <a:spcPct val="90000"/>
              </a:lnSpc>
              <a:spcBef>
                <a:spcPts val="1000"/>
              </a:spcBef>
              <a:spcAft>
                <a:spcPts val="0"/>
              </a:spcAft>
              <a:buClrTx/>
              <a:buSzTx/>
              <a:tabLst/>
              <a:defRPr/>
            </a:pPr>
            <a:r>
              <a:rPr lang="en-AU" sz="1200">
                <a:solidFill>
                  <a:srgbClr val="FFFFFF"/>
                </a:solidFill>
                <a:latin typeface="Century Gothic" panose="020B0502020202020204" pitchFamily="34" charset="0"/>
              </a:rPr>
              <a:t>This is a simile. </a:t>
            </a:r>
          </a:p>
          <a:p>
            <a:pPr marR="0" lvl="0" algn="l" defTabSz="914400" rtl="0" eaLnBrk="1" fontAlgn="auto" latinLnBrk="0" hangingPunct="1">
              <a:lnSpc>
                <a:spcPct val="90000"/>
              </a:lnSpc>
              <a:spcBef>
                <a:spcPts val="1000"/>
              </a:spcBef>
              <a:spcAft>
                <a:spcPts val="0"/>
              </a:spcAft>
              <a:buClrTx/>
              <a:buSzTx/>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are the two things being compared and why do you think the author has used this description?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20" y="2308835"/>
            <a:ext cx="3864777"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two things being compared are _______. I think the author has used this description because 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20" y="3211234"/>
            <a:ext cx="3864775"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two things being compared are </a:t>
            </a:r>
            <a:r>
              <a:rPr lang="en-AU" sz="1400" b="1">
                <a:solidFill>
                  <a:srgbClr val="000000"/>
                </a:solidFill>
                <a:latin typeface="Century Gothic" panose="020B0502020202020204" pitchFamily="34" charset="0"/>
              </a:rPr>
              <a:t>Mr Percival flying around the ducks and a cumbersome (heavy) plane on patrol</a:t>
            </a:r>
            <a:r>
              <a:rPr lang="en-AU" sz="1400">
                <a:solidFill>
                  <a:srgbClr val="000000"/>
                </a:solidFill>
                <a:latin typeface="Century Gothic" panose="020B0502020202020204" pitchFamily="34" charset="0"/>
              </a:rPr>
              <a:t>. I think the author has used this description because </a:t>
            </a:r>
            <a:r>
              <a:rPr lang="en-AU" sz="1400" b="1">
                <a:solidFill>
                  <a:srgbClr val="000000"/>
                </a:solidFill>
                <a:latin typeface="Century Gothic" panose="020B0502020202020204" pitchFamily="34" charset="0"/>
              </a:rPr>
              <a:t>a plane on patrol is protecting the people below, and it is showing that Mr Percival is protecting the ducks. </a:t>
            </a: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121957"/>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182613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 y="157163"/>
            <a:ext cx="2014538"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69 &amp; 70</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40318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penny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an old coin</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ponderous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slow and clumsy because of great weight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shudder</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shake suddenly or briefly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awkwardly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moving in a clumsy or unskilful way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gulping</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breathe in air quickly and deeply</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2176150"/>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Re-read the paragraph that goes over pages 69 &amp; 70, specifically how the author describes how Storm Boy is moving towards Mr Percival.  It is full of verbs and ‘punchy’. Why do you think the author described his movements this way?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2790729"/>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described his movements like this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858344"/>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described his movements like this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sounds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hurried and panicked, which shows the stress and worry that Storm Boy feels.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143543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‘...watching the sun slip up from the sea like a blazing penny.’ </a:t>
            </a:r>
          </a:p>
          <a:p>
            <a:pPr marR="0" lvl="0" algn="l" defTabSz="914400" rtl="0" eaLnBrk="1" fontAlgn="auto" latinLnBrk="0" hangingPunct="1">
              <a:lnSpc>
                <a:spcPct val="90000"/>
              </a:lnSpc>
              <a:spcBef>
                <a:spcPts val="1000"/>
              </a:spcBef>
              <a:spcAft>
                <a:spcPts val="0"/>
              </a:spcAft>
              <a:buClrTx/>
              <a:buSzTx/>
              <a:tabLst/>
              <a:defRPr/>
            </a:pPr>
            <a:r>
              <a:rPr lang="en-AU" sz="1200">
                <a:solidFill>
                  <a:srgbClr val="FFFFFF"/>
                </a:solidFill>
                <a:latin typeface="Century Gothic" panose="020B0502020202020204" pitchFamily="34" charset="0"/>
              </a:rPr>
              <a:t>This is a simile. </a:t>
            </a:r>
          </a:p>
          <a:p>
            <a:pPr marR="0" lvl="0" algn="l" defTabSz="914400" rtl="0" eaLnBrk="1" fontAlgn="auto" latinLnBrk="0" hangingPunct="1">
              <a:lnSpc>
                <a:spcPct val="90000"/>
              </a:lnSpc>
              <a:spcBef>
                <a:spcPts val="1000"/>
              </a:spcBef>
              <a:spcAft>
                <a:spcPts val="0"/>
              </a:spcAft>
              <a:buClrTx/>
              <a:buSzTx/>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are the two things being compared and why do you think the author has used this description?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7" y="2161107"/>
            <a:ext cx="3864777"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two things being compared are _______. I think the author has used this description because 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9" y="3110715"/>
            <a:ext cx="3864775"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two things being compared are </a:t>
            </a:r>
            <a:r>
              <a:rPr lang="en-AU" sz="1400" b="1">
                <a:solidFill>
                  <a:srgbClr val="000000"/>
                </a:solidFill>
                <a:latin typeface="Century Gothic" panose="020B0502020202020204" pitchFamily="34" charset="0"/>
              </a:rPr>
              <a:t>the sun and a blazing penny</a:t>
            </a:r>
            <a:r>
              <a:rPr lang="en-AU" sz="1400">
                <a:solidFill>
                  <a:srgbClr val="000000"/>
                </a:solidFill>
                <a:latin typeface="Century Gothic" panose="020B0502020202020204" pitchFamily="34" charset="0"/>
              </a:rPr>
              <a:t>. I think the author has used this description because </a:t>
            </a:r>
            <a:r>
              <a:rPr lang="en-AU" sz="1400" b="1">
                <a:solidFill>
                  <a:srgbClr val="000000"/>
                </a:solidFill>
                <a:latin typeface="Century Gothic" panose="020B0502020202020204" pitchFamily="34" charset="0"/>
              </a:rPr>
              <a:t>it helps the reader picture that the sun is very round and letting off lots of heat and light, just like a blazing penny would. </a:t>
            </a:r>
          </a:p>
        </p:txBody>
      </p:sp>
    </p:spTree>
    <p:extLst>
      <p:ext uri="{BB962C8B-B14F-4D97-AF65-F5344CB8AC3E}">
        <p14:creationId xmlns:p14="http://schemas.microsoft.com/office/powerpoint/2010/main" val="676835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seldom</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seldom</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2050" name="Picture 2" descr="fly clipart - Clip Art Library">
            <a:extLst>
              <a:ext uri="{FF2B5EF4-FFF2-40B4-BE49-F238E27FC236}">
                <a16:creationId xmlns:a16="http://schemas.microsoft.com/office/drawing/2014/main" id="{2F088EE3-211F-8C81-13FD-12DFD524D5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91402" y="3901049"/>
            <a:ext cx="2298440" cy="207498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omeone drinking coffee Vectors &amp; Illustrations for Free Download | Freepik">
            <a:extLst>
              <a:ext uri="{FF2B5EF4-FFF2-40B4-BE49-F238E27FC236}">
                <a16:creationId xmlns:a16="http://schemas.microsoft.com/office/drawing/2014/main" id="{66F7A290-9362-7EF5-86F1-5085712E1E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7039" y="3881505"/>
            <a:ext cx="3144036" cy="20943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lipart Rainy Day Vector Images (over 160)">
            <a:extLst>
              <a:ext uri="{FF2B5EF4-FFF2-40B4-BE49-F238E27FC236}">
                <a16:creationId xmlns:a16="http://schemas.microsoft.com/office/drawing/2014/main" id="{F99FE26A-FC34-5895-A3AA-D7280DF96FB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67237" y="931211"/>
            <a:ext cx="2736812" cy="210524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Trying to walk on the sun - Drawception">
            <a:extLst>
              <a:ext uri="{FF2B5EF4-FFF2-40B4-BE49-F238E27FC236}">
                <a16:creationId xmlns:a16="http://schemas.microsoft.com/office/drawing/2014/main" id="{8DE6AC37-870A-FB44-E2A2-E86FEC3E14D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19377" y="914595"/>
            <a:ext cx="2489400" cy="207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5617906"/>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569660"/>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similes can you find in the text and why has the author chosen to use them? </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B3D3CE70-3FB3-1879-159B-2849AD47C2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095604"/>
      </p:ext>
    </p:extLst>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1726563"/>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Complete the sentence combining activities on the following slides.</a:t>
            </a: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i="1">
                <a:solidFill>
                  <a:srgbClr val="000000"/>
                </a:solidFill>
                <a:latin typeface="Century Gothic" panose="020B0502020202020204" pitchFamily="34" charset="0"/>
                <a:ea typeface="Segoe UI Symbol" panose="020B0502040204020203" pitchFamily="34" charset="0"/>
              </a:rPr>
              <a:t>Once you have written each sentence, underline or highlight the simile in it. </a:t>
            </a: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2346398707"/>
      </p:ext>
    </p:extLst>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0442" y="4069934"/>
            <a:ext cx="11726570"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Mr Percival tried to warn</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the ducks</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p>
        </p:txBody>
      </p:sp>
      <p:sp>
        <p:nvSpPr>
          <p:cNvPr id="6" name="TextBox 5"/>
          <p:cNvSpPr txBox="1"/>
          <p:nvPr/>
        </p:nvSpPr>
        <p:spPr>
          <a:xfrm>
            <a:off x="360443" y="3140167"/>
            <a:ext cx="11726570"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Mr Percival flew round like a cumbersome</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plane on patrol</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p>
        </p:txBody>
      </p:sp>
      <p:sp>
        <p:nvSpPr>
          <p:cNvPr id="7" name="TextBox 6"/>
          <p:cNvSpPr txBox="1"/>
          <p:nvPr/>
        </p:nvSpPr>
        <p:spPr>
          <a:xfrm>
            <a:off x="361849" y="5339326"/>
            <a:ext cx="119025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Mr Percival flew round like a cumbersome plane on patrol when he tried to protect the ducks.</a:t>
            </a:r>
            <a:r>
              <a:rPr kumimoji="0" lang="en-AU" sz="3200" b="1" i="0" u="none" strike="noStrike" kern="1200" cap="none" spc="0" normalizeH="0" noProof="0">
                <a:ln>
                  <a:noFill/>
                </a:ln>
                <a:solidFill>
                  <a:prstClr val="black"/>
                </a:solidFill>
                <a:effectLst/>
                <a:uLnTx/>
                <a:uFillTx/>
                <a:latin typeface="Century Gothic" panose="020B0502020202020204" pitchFamily="34" charset="0"/>
                <a:ea typeface="+mn-ea"/>
                <a:cs typeface="+mn-cs"/>
              </a:rPr>
              <a:t> </a:t>
            </a:r>
            <a:endPar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 name="Rectangle 3"/>
          <p:cNvSpPr/>
          <p:nvPr/>
        </p:nvSpPr>
        <p:spPr>
          <a:xfrm>
            <a:off x="464313" y="4354546"/>
            <a:ext cx="978407" cy="538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I do</a:t>
            </a:r>
          </a:p>
        </p:txBody>
      </p:sp>
      <p:sp>
        <p:nvSpPr>
          <p:cNvPr id="10" name="Rectangle 9"/>
          <p:cNvSpPr/>
          <p:nvPr/>
        </p:nvSpPr>
        <p:spPr>
          <a:xfrm>
            <a:off x="128329" y="416568"/>
            <a:ext cx="9714566"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Combine these sentences using a conjunction (delete unneeded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Punctuate as needed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AU" sz="2000" b="1">
                <a:solidFill>
                  <a:prstClr val="black"/>
                </a:solidFill>
                <a:latin typeface="Century Gothic" panose="020B0502020202020204" pitchFamily="34" charset="0"/>
              </a:rPr>
              <a:t>Underline the simile. </a:t>
            </a:r>
            <a:endPar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5" name="Picture 14" descr="Logo, icon&#10;&#10;Description automatically generated">
            <a:extLst>
              <a:ext uri="{FF2B5EF4-FFF2-40B4-BE49-F238E27FC236}">
                <a16:creationId xmlns:a16="http://schemas.microsoft.com/office/drawing/2014/main" id="{203D082B-EDA1-492F-AD0E-C1C7D9E2285D}"/>
              </a:ext>
            </a:extLst>
          </p:cNvPr>
          <p:cNvPicPr>
            <a:picLocks noChangeAspect="1"/>
          </p:cNvPicPr>
          <p:nvPr/>
        </p:nvPicPr>
        <p:blipFill>
          <a:blip r:embed="rId2"/>
          <a:stretch>
            <a:fillRect/>
          </a:stretch>
        </p:blipFill>
        <p:spPr>
          <a:xfrm>
            <a:off x="11327210" y="69145"/>
            <a:ext cx="674078" cy="674078"/>
          </a:xfrm>
          <a:prstGeom prst="rect">
            <a:avLst/>
          </a:prstGeom>
        </p:spPr>
      </p:pic>
      <p:pic>
        <p:nvPicPr>
          <p:cNvPr id="18" name="Content Placeholder 4" descr="Icon&#10;&#10;Description automatically generated">
            <a:extLst>
              <a:ext uri="{FF2B5EF4-FFF2-40B4-BE49-F238E27FC236}">
                <a16:creationId xmlns:a16="http://schemas.microsoft.com/office/drawing/2014/main" id="{E37FC0F5-A689-492B-9DEA-5BD9887AC863}"/>
              </a:ext>
            </a:extLst>
          </p:cNvPr>
          <p:cNvPicPr>
            <a:picLocks noChangeAspect="1"/>
          </p:cNvPicPr>
          <p:nvPr/>
        </p:nvPicPr>
        <p:blipFill>
          <a:blip r:embed="rId3"/>
          <a:stretch>
            <a:fillRect/>
          </a:stretch>
        </p:blipFill>
        <p:spPr>
          <a:xfrm>
            <a:off x="9800291" y="110605"/>
            <a:ext cx="674079" cy="674079"/>
          </a:xfrm>
          <a:prstGeom prst="rect">
            <a:avLst/>
          </a:prstGeom>
        </p:spPr>
      </p:pic>
      <p:pic>
        <p:nvPicPr>
          <p:cNvPr id="19" name="Picture 18" descr="Icon&#10;&#10;Description automatically generated">
            <a:extLst>
              <a:ext uri="{FF2B5EF4-FFF2-40B4-BE49-F238E27FC236}">
                <a16:creationId xmlns:a16="http://schemas.microsoft.com/office/drawing/2014/main" id="{01492C07-C7B4-4084-AA43-16D9A4B981D2}"/>
              </a:ext>
            </a:extLst>
          </p:cNvPr>
          <p:cNvPicPr>
            <a:picLocks noChangeAspect="1"/>
          </p:cNvPicPr>
          <p:nvPr/>
        </p:nvPicPr>
        <p:blipFill>
          <a:blip r:embed="rId4"/>
          <a:stretch>
            <a:fillRect/>
          </a:stretch>
        </p:blipFill>
        <p:spPr>
          <a:xfrm>
            <a:off x="10563751" y="110605"/>
            <a:ext cx="674078" cy="674078"/>
          </a:xfrm>
          <a:prstGeom prst="rect">
            <a:avLst/>
          </a:prstGeom>
        </p:spPr>
      </p:pic>
      <p:sp>
        <p:nvSpPr>
          <p:cNvPr id="13" name="TextBox 12">
            <a:extLst>
              <a:ext uri="{FF2B5EF4-FFF2-40B4-BE49-F238E27FC236}">
                <a16:creationId xmlns:a16="http://schemas.microsoft.com/office/drawing/2014/main" id="{118BCB3D-9E89-4FE9-8C6A-8F66517E2490}"/>
              </a:ext>
            </a:extLst>
          </p:cNvPr>
          <p:cNvSpPr txBox="1"/>
          <p:nvPr/>
        </p:nvSpPr>
        <p:spPr>
          <a:xfrm>
            <a:off x="380392" y="4704630"/>
            <a:ext cx="1200735" cy="584775"/>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he</a:t>
            </a:r>
          </a:p>
        </p:txBody>
      </p:sp>
      <p:sp>
        <p:nvSpPr>
          <p:cNvPr id="14" name="Oval 13">
            <a:extLst>
              <a:ext uri="{FF2B5EF4-FFF2-40B4-BE49-F238E27FC236}">
                <a16:creationId xmlns:a16="http://schemas.microsoft.com/office/drawing/2014/main" id="{EE3C5062-098D-4E0C-9F09-1088DFC454F2}"/>
              </a:ext>
            </a:extLst>
          </p:cNvPr>
          <p:cNvSpPr/>
          <p:nvPr/>
        </p:nvSpPr>
        <p:spPr>
          <a:xfrm>
            <a:off x="325904" y="3187404"/>
            <a:ext cx="1255224" cy="5017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34DA7B7-3515-467C-BFDC-465B66206742}"/>
              </a:ext>
            </a:extLst>
          </p:cNvPr>
          <p:cNvSpPr txBox="1"/>
          <p:nvPr/>
        </p:nvSpPr>
        <p:spPr>
          <a:xfrm>
            <a:off x="9932276" y="981055"/>
            <a:ext cx="2259724" cy="1815882"/>
          </a:xfrm>
          <a:prstGeom prst="rect">
            <a:avLst/>
          </a:prstGeom>
          <a:solidFill>
            <a:srgbClr val="79FF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CFU: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is the subject?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pronoun would be appropriate?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conjunction would be appropriate? </a:t>
            </a:r>
          </a:p>
        </p:txBody>
      </p:sp>
      <p:pic>
        <p:nvPicPr>
          <p:cNvPr id="16" name="Content Placeholder 13">
            <a:extLst>
              <a:ext uri="{FF2B5EF4-FFF2-40B4-BE49-F238E27FC236}">
                <a16:creationId xmlns:a16="http://schemas.microsoft.com/office/drawing/2014/main" id="{F394C2AA-B654-4CB0-8300-9E7212EE296C}"/>
              </a:ext>
            </a:extLst>
          </p:cNvPr>
          <p:cNvPicPr>
            <a:picLocks noGrp="1" noChangeAspect="1"/>
          </p:cNvPicPr>
          <p:nvPr>
            <p:ph idx="1"/>
          </p:nvPr>
        </p:nvPicPr>
        <p:blipFill>
          <a:blip r:embed="rId5"/>
          <a:stretch>
            <a:fillRect/>
          </a:stretch>
        </p:blipFill>
        <p:spPr>
          <a:xfrm>
            <a:off x="1670509" y="2072025"/>
            <a:ext cx="7193787" cy="1091138"/>
          </a:xfrm>
          <a:prstGeom prst="rect">
            <a:avLst/>
          </a:prstGeom>
        </p:spPr>
      </p:pic>
      <p:sp>
        <p:nvSpPr>
          <p:cNvPr id="2" name="Rectangle 1">
            <a:extLst>
              <a:ext uri="{FF2B5EF4-FFF2-40B4-BE49-F238E27FC236}">
                <a16:creationId xmlns:a16="http://schemas.microsoft.com/office/drawing/2014/main" id="{28462901-B753-E5CA-AF51-866C8C5C3FBB}"/>
              </a:ext>
            </a:extLst>
          </p:cNvPr>
          <p:cNvSpPr/>
          <p:nvPr/>
        </p:nvSpPr>
        <p:spPr>
          <a:xfrm>
            <a:off x="1581128" y="6385469"/>
            <a:ext cx="10505886" cy="400110"/>
          </a:xfrm>
          <a:prstGeom prst="rect">
            <a:avLst/>
          </a:prstGeom>
          <a:solidFill>
            <a:schemeClr val="bg1"/>
          </a:solidFill>
          <a:ln w="38100">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other conjunction could you use? Could you order the sentence differently? </a:t>
            </a:r>
          </a:p>
        </p:txBody>
      </p:sp>
    </p:spTree>
    <p:extLst>
      <p:ext uri="{BB962C8B-B14F-4D97-AF65-F5344CB8AC3E}">
        <p14:creationId xmlns:p14="http://schemas.microsoft.com/office/powerpoint/2010/main" val="206609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4" grpId="0" animBg="1"/>
      <p:bldP spid="13" grpId="0" animBg="1"/>
      <p:bldP spid="14" grpId="0" animBg="1"/>
      <p:bldP spid="2" grpId="0" animBg="1"/>
    </p:bld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60442" y="4069934"/>
            <a:ext cx="11726570"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Storm Boy wanted to reach Mr</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Percival quickly</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p>
        </p:txBody>
      </p:sp>
      <p:sp>
        <p:nvSpPr>
          <p:cNvPr id="6" name="TextBox 5"/>
          <p:cNvSpPr txBox="1"/>
          <p:nvPr/>
        </p:nvSpPr>
        <p:spPr>
          <a:xfrm>
            <a:off x="360443" y="3140167"/>
            <a:ext cx="11726570"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Storm Boy</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ran like a cheetah at top speed. </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7" name="TextBox 6"/>
          <p:cNvSpPr txBox="1"/>
          <p:nvPr/>
        </p:nvSpPr>
        <p:spPr>
          <a:xfrm>
            <a:off x="361849" y="5339326"/>
            <a:ext cx="1190259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Storm Boy ran like a cheetah at top speed because he wanted to reach Mr</a:t>
            </a:r>
            <a:r>
              <a:rPr kumimoji="0" lang="en-AU" sz="3200" b="1" i="0" u="none" strike="noStrike" kern="1200" cap="none" spc="0" normalizeH="0" noProof="0">
                <a:ln>
                  <a:noFill/>
                </a:ln>
                <a:solidFill>
                  <a:prstClr val="black"/>
                </a:solidFill>
                <a:effectLst/>
                <a:uLnTx/>
                <a:uFillTx/>
                <a:latin typeface="Century Gothic" panose="020B0502020202020204" pitchFamily="34" charset="0"/>
                <a:ea typeface="+mn-ea"/>
                <a:cs typeface="+mn-cs"/>
              </a:rPr>
              <a:t> Percival quickly</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r>
              <a:rPr kumimoji="0" lang="en-AU" sz="3200" b="1" i="0" u="none" strike="noStrike" kern="1200" cap="none" spc="0" normalizeH="0" noProof="0">
                <a:ln>
                  <a:noFill/>
                </a:ln>
                <a:solidFill>
                  <a:prstClr val="black"/>
                </a:solidFill>
                <a:effectLst/>
                <a:uLnTx/>
                <a:uFillTx/>
                <a:latin typeface="Century Gothic" panose="020B0502020202020204" pitchFamily="34" charset="0"/>
                <a:ea typeface="+mn-ea"/>
                <a:cs typeface="+mn-cs"/>
              </a:rPr>
              <a:t> </a:t>
            </a:r>
            <a:endPar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4" name="Rectangle 3"/>
          <p:cNvSpPr/>
          <p:nvPr/>
        </p:nvSpPr>
        <p:spPr>
          <a:xfrm>
            <a:off x="464313" y="4354546"/>
            <a:ext cx="978407" cy="53883"/>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8" name="TextBox 7"/>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We do</a:t>
            </a:r>
          </a:p>
        </p:txBody>
      </p:sp>
      <p:sp>
        <p:nvSpPr>
          <p:cNvPr id="10" name="Rectangle 9"/>
          <p:cNvSpPr/>
          <p:nvPr/>
        </p:nvSpPr>
        <p:spPr>
          <a:xfrm>
            <a:off x="128329" y="416568"/>
            <a:ext cx="9714566"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Combine these sentences using a conjunction (delete unneeded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Punctuate as needed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AU" sz="2000" b="1">
                <a:solidFill>
                  <a:prstClr val="black"/>
                </a:solidFill>
                <a:latin typeface="Century Gothic" panose="020B0502020202020204" pitchFamily="34" charset="0"/>
              </a:rPr>
              <a:t>Underline the simile. </a:t>
            </a:r>
            <a:endPar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15" name="Picture 14" descr="Logo, icon&#10;&#10;Description automatically generated">
            <a:extLst>
              <a:ext uri="{FF2B5EF4-FFF2-40B4-BE49-F238E27FC236}">
                <a16:creationId xmlns:a16="http://schemas.microsoft.com/office/drawing/2014/main" id="{203D082B-EDA1-492F-AD0E-C1C7D9E2285D}"/>
              </a:ext>
            </a:extLst>
          </p:cNvPr>
          <p:cNvPicPr>
            <a:picLocks noChangeAspect="1"/>
          </p:cNvPicPr>
          <p:nvPr/>
        </p:nvPicPr>
        <p:blipFill>
          <a:blip r:embed="rId2"/>
          <a:stretch>
            <a:fillRect/>
          </a:stretch>
        </p:blipFill>
        <p:spPr>
          <a:xfrm>
            <a:off x="11327210" y="69145"/>
            <a:ext cx="674078" cy="674078"/>
          </a:xfrm>
          <a:prstGeom prst="rect">
            <a:avLst/>
          </a:prstGeom>
        </p:spPr>
      </p:pic>
      <p:pic>
        <p:nvPicPr>
          <p:cNvPr id="18" name="Content Placeholder 4" descr="Icon&#10;&#10;Description automatically generated">
            <a:extLst>
              <a:ext uri="{FF2B5EF4-FFF2-40B4-BE49-F238E27FC236}">
                <a16:creationId xmlns:a16="http://schemas.microsoft.com/office/drawing/2014/main" id="{E37FC0F5-A689-492B-9DEA-5BD9887AC863}"/>
              </a:ext>
            </a:extLst>
          </p:cNvPr>
          <p:cNvPicPr>
            <a:picLocks noChangeAspect="1"/>
          </p:cNvPicPr>
          <p:nvPr/>
        </p:nvPicPr>
        <p:blipFill>
          <a:blip r:embed="rId3"/>
          <a:stretch>
            <a:fillRect/>
          </a:stretch>
        </p:blipFill>
        <p:spPr>
          <a:xfrm>
            <a:off x="9800291" y="110605"/>
            <a:ext cx="674079" cy="674079"/>
          </a:xfrm>
          <a:prstGeom prst="rect">
            <a:avLst/>
          </a:prstGeom>
        </p:spPr>
      </p:pic>
      <p:pic>
        <p:nvPicPr>
          <p:cNvPr id="19" name="Picture 18" descr="Icon&#10;&#10;Description automatically generated">
            <a:extLst>
              <a:ext uri="{FF2B5EF4-FFF2-40B4-BE49-F238E27FC236}">
                <a16:creationId xmlns:a16="http://schemas.microsoft.com/office/drawing/2014/main" id="{01492C07-C7B4-4084-AA43-16D9A4B981D2}"/>
              </a:ext>
            </a:extLst>
          </p:cNvPr>
          <p:cNvPicPr>
            <a:picLocks noChangeAspect="1"/>
          </p:cNvPicPr>
          <p:nvPr/>
        </p:nvPicPr>
        <p:blipFill>
          <a:blip r:embed="rId4"/>
          <a:stretch>
            <a:fillRect/>
          </a:stretch>
        </p:blipFill>
        <p:spPr>
          <a:xfrm>
            <a:off x="10563751" y="110605"/>
            <a:ext cx="674078" cy="674078"/>
          </a:xfrm>
          <a:prstGeom prst="rect">
            <a:avLst/>
          </a:prstGeom>
        </p:spPr>
      </p:pic>
      <p:sp>
        <p:nvSpPr>
          <p:cNvPr id="13" name="TextBox 12">
            <a:extLst>
              <a:ext uri="{FF2B5EF4-FFF2-40B4-BE49-F238E27FC236}">
                <a16:creationId xmlns:a16="http://schemas.microsoft.com/office/drawing/2014/main" id="{118BCB3D-9E89-4FE9-8C6A-8F66517E2490}"/>
              </a:ext>
            </a:extLst>
          </p:cNvPr>
          <p:cNvSpPr txBox="1"/>
          <p:nvPr/>
        </p:nvSpPr>
        <p:spPr>
          <a:xfrm>
            <a:off x="380392" y="4704630"/>
            <a:ext cx="1200735" cy="584775"/>
          </a:xfrm>
          <a:prstGeom prst="rect">
            <a:avLst/>
          </a:prstGeom>
          <a:noFill/>
          <a:ln w="28575">
            <a:solidFill>
              <a:srgbClr val="0070C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he</a:t>
            </a:r>
          </a:p>
        </p:txBody>
      </p:sp>
      <p:sp>
        <p:nvSpPr>
          <p:cNvPr id="14" name="Oval 13">
            <a:extLst>
              <a:ext uri="{FF2B5EF4-FFF2-40B4-BE49-F238E27FC236}">
                <a16:creationId xmlns:a16="http://schemas.microsoft.com/office/drawing/2014/main" id="{EE3C5062-098D-4E0C-9F09-1088DFC454F2}"/>
              </a:ext>
            </a:extLst>
          </p:cNvPr>
          <p:cNvSpPr/>
          <p:nvPr/>
        </p:nvSpPr>
        <p:spPr>
          <a:xfrm>
            <a:off x="325904" y="3187404"/>
            <a:ext cx="1255224" cy="501756"/>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734DA7B7-3515-467C-BFDC-465B66206742}"/>
              </a:ext>
            </a:extLst>
          </p:cNvPr>
          <p:cNvSpPr txBox="1"/>
          <p:nvPr/>
        </p:nvSpPr>
        <p:spPr>
          <a:xfrm>
            <a:off x="9932276" y="981055"/>
            <a:ext cx="2259724" cy="1815882"/>
          </a:xfrm>
          <a:prstGeom prst="rect">
            <a:avLst/>
          </a:prstGeom>
          <a:solidFill>
            <a:srgbClr val="79FF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CFU: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is the subject?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pronoun would be appropriate?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conjunction would be appropriate? </a:t>
            </a:r>
          </a:p>
        </p:txBody>
      </p:sp>
      <p:pic>
        <p:nvPicPr>
          <p:cNvPr id="16" name="Content Placeholder 13">
            <a:extLst>
              <a:ext uri="{FF2B5EF4-FFF2-40B4-BE49-F238E27FC236}">
                <a16:creationId xmlns:a16="http://schemas.microsoft.com/office/drawing/2014/main" id="{F394C2AA-B654-4CB0-8300-9E7212EE296C}"/>
              </a:ext>
            </a:extLst>
          </p:cNvPr>
          <p:cNvPicPr>
            <a:picLocks noGrp="1" noChangeAspect="1"/>
          </p:cNvPicPr>
          <p:nvPr>
            <p:ph idx="1"/>
          </p:nvPr>
        </p:nvPicPr>
        <p:blipFill>
          <a:blip r:embed="rId5"/>
          <a:stretch>
            <a:fillRect/>
          </a:stretch>
        </p:blipFill>
        <p:spPr>
          <a:xfrm>
            <a:off x="1670509" y="2072025"/>
            <a:ext cx="7193787" cy="1091138"/>
          </a:xfrm>
          <a:prstGeom prst="rect">
            <a:avLst/>
          </a:prstGeom>
        </p:spPr>
      </p:pic>
      <p:sp>
        <p:nvSpPr>
          <p:cNvPr id="2" name="Rectangle 1">
            <a:extLst>
              <a:ext uri="{FF2B5EF4-FFF2-40B4-BE49-F238E27FC236}">
                <a16:creationId xmlns:a16="http://schemas.microsoft.com/office/drawing/2014/main" id="{28462901-B753-E5CA-AF51-866C8C5C3FBB}"/>
              </a:ext>
            </a:extLst>
          </p:cNvPr>
          <p:cNvSpPr/>
          <p:nvPr/>
        </p:nvSpPr>
        <p:spPr>
          <a:xfrm>
            <a:off x="1581128" y="6385469"/>
            <a:ext cx="10505886" cy="400110"/>
          </a:xfrm>
          <a:prstGeom prst="rect">
            <a:avLst/>
          </a:prstGeom>
          <a:solidFill>
            <a:schemeClr val="bg1"/>
          </a:solidFill>
          <a:ln w="38100">
            <a:solidFill>
              <a:srgbClr val="7030A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What other conjunction could you use? Could you order the sentence differently? </a:t>
            </a:r>
          </a:p>
        </p:txBody>
      </p:sp>
    </p:spTree>
    <p:extLst>
      <p:ext uri="{BB962C8B-B14F-4D97-AF65-F5344CB8AC3E}">
        <p14:creationId xmlns:p14="http://schemas.microsoft.com/office/powerpoint/2010/main" val="700363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p:bldP spid="4" grpId="0" animBg="1"/>
      <p:bldP spid="13" grpId="0" animBg="1"/>
      <p:bldP spid="14" grpId="0" animBg="1"/>
      <p:bldP spid="2" grpId="0" animBg="1"/>
    </p:bld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1" y="6045818"/>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sun</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shone the </a:t>
            </a:r>
            <a:r>
              <a:rPr kumimoji="0" lang="en-AU" sz="3200" b="0" i="0" u="none" strike="noStrike" kern="1200" cap="none" spc="0" normalizeH="0" noProof="0" err="1">
                <a:ln>
                  <a:noFill/>
                </a:ln>
                <a:solidFill>
                  <a:prstClr val="black"/>
                </a:solidFill>
                <a:effectLst/>
                <a:uLnTx/>
                <a:uFillTx/>
                <a:latin typeface="Century Gothic" panose="020B0502020202020204" pitchFamily="34" charset="0"/>
                <a:ea typeface="+mn-ea"/>
                <a:cs typeface="+mn-cs"/>
              </a:rPr>
              <a:t>sunhills</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TextBox 5"/>
          <p:cNvSpPr txBox="1"/>
          <p:nvPr/>
        </p:nvSpPr>
        <p:spPr>
          <a:xfrm>
            <a:off x="290301" y="5264018"/>
            <a:ext cx="11611397" cy="584775"/>
          </a:xfrm>
          <a:prstGeom prst="rect">
            <a:avLst/>
          </a:prstGeom>
          <a:noFill/>
          <a:ln w="28575">
            <a:solidFill>
              <a:srgbClr val="FFC000"/>
            </a:solidFill>
          </a:ln>
        </p:spPr>
        <p:txBody>
          <a:bodyPr wrap="square" rtlCol="0">
            <a:spAutoFit/>
          </a:bodyPr>
          <a:lstStyle/>
          <a:p>
            <a:pPr lvl="0">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sun </a:t>
            </a:r>
            <a:r>
              <a:rPr lang="en-AU" sz="3200">
                <a:solidFill>
                  <a:prstClr val="black"/>
                </a:solidFill>
                <a:latin typeface="Century Gothic" panose="020B0502020202020204" pitchFamily="34" charset="0"/>
              </a:rPr>
              <a:t>hung in the sky like a radiant golden coin</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408792"/>
            <a:ext cx="11307314"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Punctuate as needed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AU" sz="2000" b="1">
                <a:solidFill>
                  <a:prstClr val="black"/>
                </a:solidFill>
                <a:latin typeface="Century Gothic" panose="020B0502020202020204" pitchFamily="34" charset="0"/>
              </a:rPr>
              <a:t>Underline the simile </a:t>
            </a:r>
            <a:endPar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896979" y="3329674"/>
            <a:ext cx="10141192" cy="1538194"/>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extLst>
              <p:ext uri="{D42A27DB-BD31-4B8C-83A1-F6EECF244321}">
                <p14:modId xmlns:p14="http://schemas.microsoft.com/office/powerpoint/2010/main" val="4014986963"/>
              </p:ext>
            </p:extLst>
          </p:nvPr>
        </p:nvGraphicFramePr>
        <p:xfrm>
          <a:off x="2962664" y="2079469"/>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extLst>
      <p:ext uri="{BB962C8B-B14F-4D97-AF65-F5344CB8AC3E}">
        <p14:creationId xmlns:p14="http://schemas.microsoft.com/office/powerpoint/2010/main" val="2523410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1" y="4986780"/>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storm smashed against the shore. </a:t>
            </a:r>
          </a:p>
        </p:txBody>
      </p:sp>
      <p:sp>
        <p:nvSpPr>
          <p:cNvPr id="6" name="TextBox 5"/>
          <p:cNvSpPr txBox="1"/>
          <p:nvPr/>
        </p:nvSpPr>
        <p:spPr>
          <a:xfrm>
            <a:off x="290301" y="5792267"/>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storm roared</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like an angry lion.</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408792"/>
            <a:ext cx="11307314"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Punctuate as needed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AU" sz="2000" b="1">
                <a:solidFill>
                  <a:prstClr val="black"/>
                </a:solidFill>
                <a:latin typeface="Century Gothic" panose="020B0502020202020204" pitchFamily="34" charset="0"/>
              </a:rPr>
              <a:t>Underline the simile </a:t>
            </a:r>
            <a:endPar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896979" y="3329674"/>
            <a:ext cx="10141192" cy="1538194"/>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nvGraphicFramePr>
        <p:xfrm>
          <a:off x="2962664" y="2079469"/>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extLst>
      <p:ext uri="{BB962C8B-B14F-4D97-AF65-F5344CB8AC3E}">
        <p14:creationId xmlns:p14="http://schemas.microsoft.com/office/powerpoint/2010/main" val="1602666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1" y="4986780"/>
            <a:ext cx="11611397" cy="584775"/>
          </a:xfrm>
          <a:prstGeom prst="rect">
            <a:avLst/>
          </a:prstGeom>
          <a:noFill/>
          <a:ln w="28575">
            <a:solidFill>
              <a:srgbClr val="FFC000"/>
            </a:solidFill>
          </a:ln>
        </p:spPr>
        <p:txBody>
          <a:bodyPr wrap="square" rtlCol="0">
            <a:spAutoFit/>
          </a:bodyPr>
          <a:lstStyle/>
          <a:p>
            <a:pPr lvl="0">
              <a:defRPr/>
            </a:pPr>
            <a:r>
              <a:rPr lang="en-AU" sz="3200">
                <a:solidFill>
                  <a:prstClr val="black"/>
                </a:solidFill>
                <a:latin typeface="Century Gothic" panose="020B0502020202020204" pitchFamily="34" charset="0"/>
              </a:rPr>
              <a:t>Lightning flashed like a camera capturing snapshots.</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TextBox 5"/>
          <p:cNvSpPr txBox="1"/>
          <p:nvPr/>
        </p:nvSpPr>
        <p:spPr>
          <a:xfrm>
            <a:off x="290301" y="5792267"/>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Lightning could be</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seen from miles away.</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408792"/>
            <a:ext cx="11307314"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Punctuate as needed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AU" sz="2000" b="1">
                <a:solidFill>
                  <a:prstClr val="black"/>
                </a:solidFill>
                <a:latin typeface="Century Gothic" panose="020B0502020202020204" pitchFamily="34" charset="0"/>
              </a:rPr>
              <a:t>Underline the simile </a:t>
            </a:r>
            <a:endPar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896979" y="3329674"/>
            <a:ext cx="10141192" cy="1538194"/>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nvGraphicFramePr>
        <p:xfrm>
          <a:off x="2962664" y="2079469"/>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extLst>
      <p:ext uri="{BB962C8B-B14F-4D97-AF65-F5344CB8AC3E}">
        <p14:creationId xmlns:p14="http://schemas.microsoft.com/office/powerpoint/2010/main" val="3157148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1" y="4986780"/>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3200">
                <a:solidFill>
                  <a:prstClr val="black"/>
                </a:solidFill>
                <a:latin typeface="Century Gothic" panose="020B0502020202020204" pitchFamily="34" charset="0"/>
              </a:rPr>
              <a:t>The wind howled like a pack of wolves in the night.</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ndParaRPr>
          </a:p>
        </p:txBody>
      </p:sp>
      <p:sp>
        <p:nvSpPr>
          <p:cNvPr id="6" name="TextBox 5"/>
          <p:cNvSpPr txBox="1"/>
          <p:nvPr/>
        </p:nvSpPr>
        <p:spPr>
          <a:xfrm>
            <a:off x="290301" y="5792267"/>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wind destroyed everything in its path</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408792"/>
            <a:ext cx="11307314"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Punctuate as needed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AU" sz="2000" b="1">
                <a:solidFill>
                  <a:prstClr val="black"/>
                </a:solidFill>
                <a:latin typeface="Century Gothic" panose="020B0502020202020204" pitchFamily="34" charset="0"/>
              </a:rPr>
              <a:t>Underline the simile </a:t>
            </a:r>
            <a:endPar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896979" y="3329674"/>
            <a:ext cx="10141192" cy="1538194"/>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nvGraphicFramePr>
        <p:xfrm>
          <a:off x="2962664" y="2079469"/>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extLst>
      <p:ext uri="{BB962C8B-B14F-4D97-AF65-F5344CB8AC3E}">
        <p14:creationId xmlns:p14="http://schemas.microsoft.com/office/powerpoint/2010/main" val="3076223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0" y="5302853"/>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waves sparkled</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like diamonds.</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6" name="TextBox 5"/>
          <p:cNvSpPr txBox="1"/>
          <p:nvPr/>
        </p:nvSpPr>
        <p:spPr>
          <a:xfrm>
            <a:off x="290300" y="6084653"/>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waves were silent</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as they moved.</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9" name="TextBox 8"/>
          <p:cNvSpPr txBox="1"/>
          <p:nvPr/>
        </p:nvSpPr>
        <p:spPr>
          <a:xfrm>
            <a:off x="0" y="-1"/>
            <a:ext cx="754380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 – Extension: Combine 3 sentences. </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465139"/>
            <a:ext cx="11307314"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Punctuate as needed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AU" sz="2000" b="1">
                <a:solidFill>
                  <a:prstClr val="black"/>
                </a:solidFill>
                <a:latin typeface="Century Gothic" panose="020B0502020202020204" pitchFamily="34" charset="0"/>
              </a:rPr>
              <a:t>Underline the simile</a:t>
            </a:r>
            <a:endPar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1396422" y="3149292"/>
            <a:ext cx="9104271" cy="1380916"/>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extLst>
              <p:ext uri="{D42A27DB-BD31-4B8C-83A1-F6EECF244321}">
                <p14:modId xmlns:p14="http://schemas.microsoft.com/office/powerpoint/2010/main" val="3856788805"/>
              </p:ext>
            </p:extLst>
          </p:nvPr>
        </p:nvGraphicFramePr>
        <p:xfrm>
          <a:off x="3134112" y="2101954"/>
          <a:ext cx="5628889" cy="1047338"/>
        </p:xfrm>
        <a:graphic>
          <a:graphicData uri="http://schemas.openxmlformats.org/drawingml/2006/table">
            <a:tbl>
              <a:tblPr firstRow="1" bandRow="1">
                <a:tableStyleId>{5C22544A-7EE6-4342-B048-85BDC9FD1C3A}</a:tableStyleId>
              </a:tblPr>
              <a:tblGrid>
                <a:gridCol w="804127">
                  <a:extLst>
                    <a:ext uri="{9D8B030D-6E8A-4147-A177-3AD203B41FA5}">
                      <a16:colId xmlns:a16="http://schemas.microsoft.com/office/drawing/2014/main" val="3149593364"/>
                    </a:ext>
                  </a:extLst>
                </a:gridCol>
                <a:gridCol w="804127">
                  <a:extLst>
                    <a:ext uri="{9D8B030D-6E8A-4147-A177-3AD203B41FA5}">
                      <a16:colId xmlns:a16="http://schemas.microsoft.com/office/drawing/2014/main" val="1214632967"/>
                    </a:ext>
                  </a:extLst>
                </a:gridCol>
                <a:gridCol w="804127">
                  <a:extLst>
                    <a:ext uri="{9D8B030D-6E8A-4147-A177-3AD203B41FA5}">
                      <a16:colId xmlns:a16="http://schemas.microsoft.com/office/drawing/2014/main" val="225540320"/>
                    </a:ext>
                  </a:extLst>
                </a:gridCol>
                <a:gridCol w="804127">
                  <a:extLst>
                    <a:ext uri="{9D8B030D-6E8A-4147-A177-3AD203B41FA5}">
                      <a16:colId xmlns:a16="http://schemas.microsoft.com/office/drawing/2014/main" val="3988389731"/>
                    </a:ext>
                  </a:extLst>
                </a:gridCol>
                <a:gridCol w="804127">
                  <a:extLst>
                    <a:ext uri="{9D8B030D-6E8A-4147-A177-3AD203B41FA5}">
                      <a16:colId xmlns:a16="http://schemas.microsoft.com/office/drawing/2014/main" val="3160771178"/>
                    </a:ext>
                  </a:extLst>
                </a:gridCol>
                <a:gridCol w="804127">
                  <a:extLst>
                    <a:ext uri="{9D8B030D-6E8A-4147-A177-3AD203B41FA5}">
                      <a16:colId xmlns:a16="http://schemas.microsoft.com/office/drawing/2014/main" val="1095647347"/>
                    </a:ext>
                  </a:extLst>
                </a:gridCol>
                <a:gridCol w="804127">
                  <a:extLst>
                    <a:ext uri="{9D8B030D-6E8A-4147-A177-3AD203B41FA5}">
                      <a16:colId xmlns:a16="http://schemas.microsoft.com/office/drawing/2014/main" val="3957195811"/>
                    </a:ext>
                  </a:extLst>
                </a:gridCol>
              </a:tblGrid>
              <a:tr h="523669">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523669">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
        <p:nvSpPr>
          <p:cNvPr id="11" name="TextBox 10">
            <a:extLst>
              <a:ext uri="{FF2B5EF4-FFF2-40B4-BE49-F238E27FC236}">
                <a16:creationId xmlns:a16="http://schemas.microsoft.com/office/drawing/2014/main" id="{72E67118-B79B-485C-8587-681EF0F5958C}"/>
              </a:ext>
            </a:extLst>
          </p:cNvPr>
          <p:cNvSpPr txBox="1"/>
          <p:nvPr/>
        </p:nvSpPr>
        <p:spPr>
          <a:xfrm>
            <a:off x="290299" y="4539442"/>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waves gently kissed the</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shore</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a:t>
            </a:r>
          </a:p>
        </p:txBody>
      </p:sp>
    </p:spTree>
    <p:extLst>
      <p:ext uri="{BB962C8B-B14F-4D97-AF65-F5344CB8AC3E}">
        <p14:creationId xmlns:p14="http://schemas.microsoft.com/office/powerpoint/2010/main" val="3131747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90300" y="5302853"/>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sea was turbulent and wild. </a:t>
            </a:r>
          </a:p>
        </p:txBody>
      </p:sp>
      <p:sp>
        <p:nvSpPr>
          <p:cNvPr id="6" name="TextBox 5"/>
          <p:cNvSpPr txBox="1"/>
          <p:nvPr/>
        </p:nvSpPr>
        <p:spPr>
          <a:xfrm>
            <a:off x="290300" y="6084653"/>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sea crashed against the jagged rocks. </a:t>
            </a:r>
          </a:p>
        </p:txBody>
      </p:sp>
      <p:sp>
        <p:nvSpPr>
          <p:cNvPr id="9" name="TextBox 8"/>
          <p:cNvSpPr txBox="1"/>
          <p:nvPr/>
        </p:nvSpPr>
        <p:spPr>
          <a:xfrm>
            <a:off x="0" y="-1"/>
            <a:ext cx="754380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 – Extension: Combine 3 sentences. </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7" name="Rectangle 6">
            <a:extLst>
              <a:ext uri="{FF2B5EF4-FFF2-40B4-BE49-F238E27FC236}">
                <a16:creationId xmlns:a16="http://schemas.microsoft.com/office/drawing/2014/main" id="{1EA8EEF9-A032-47B7-80CD-F63E807EFB30}"/>
              </a:ext>
            </a:extLst>
          </p:cNvPr>
          <p:cNvSpPr/>
          <p:nvPr/>
        </p:nvSpPr>
        <p:spPr>
          <a:xfrm>
            <a:off x="105304" y="465139"/>
            <a:ext cx="11307314" cy="1631216"/>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Identify the subject</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Change the repeated subject to the appropriate pronoun</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Combine these sentences using a conjunction (delete unnecessary words)</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Punctuate as needed</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lang="en-AU" sz="2000" b="1">
                <a:solidFill>
                  <a:prstClr val="black"/>
                </a:solidFill>
                <a:latin typeface="Century Gothic" panose="020B0502020202020204" pitchFamily="34" charset="0"/>
              </a:rPr>
              <a:t>Underline the simile</a:t>
            </a:r>
            <a:endParaRPr kumimoji="0" lang="en-AU" sz="20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pic>
        <p:nvPicPr>
          <p:cNvPr id="8" name="Content Placeholder 13">
            <a:extLst>
              <a:ext uri="{FF2B5EF4-FFF2-40B4-BE49-F238E27FC236}">
                <a16:creationId xmlns:a16="http://schemas.microsoft.com/office/drawing/2014/main" id="{582ACDC0-C754-4C69-A3DE-E2FCE0FB9445}"/>
              </a:ext>
            </a:extLst>
          </p:cNvPr>
          <p:cNvPicPr>
            <a:picLocks noGrp="1" noChangeAspect="1"/>
          </p:cNvPicPr>
          <p:nvPr>
            <p:ph idx="1"/>
          </p:nvPr>
        </p:nvPicPr>
        <p:blipFill>
          <a:blip r:embed="rId3"/>
          <a:stretch>
            <a:fillRect/>
          </a:stretch>
        </p:blipFill>
        <p:spPr>
          <a:xfrm>
            <a:off x="1396422" y="3149292"/>
            <a:ext cx="9104271" cy="1380916"/>
          </a:xfrm>
          <a:prstGeom prst="rect">
            <a:avLst/>
          </a:prstGeom>
        </p:spPr>
      </p:pic>
      <p:graphicFrame>
        <p:nvGraphicFramePr>
          <p:cNvPr id="10" name="Table 9">
            <a:extLst>
              <a:ext uri="{FF2B5EF4-FFF2-40B4-BE49-F238E27FC236}">
                <a16:creationId xmlns:a16="http://schemas.microsoft.com/office/drawing/2014/main" id="{FE016AC3-4B64-4F45-83C8-436716F477C5}"/>
              </a:ext>
            </a:extLst>
          </p:cNvPr>
          <p:cNvGraphicFramePr>
            <a:graphicFrameLocks noGrp="1"/>
          </p:cNvGraphicFramePr>
          <p:nvPr>
            <p:extLst>
              <p:ext uri="{D42A27DB-BD31-4B8C-83A1-F6EECF244321}">
                <p14:modId xmlns:p14="http://schemas.microsoft.com/office/powerpoint/2010/main" val="2833153859"/>
              </p:ext>
            </p:extLst>
          </p:nvPr>
        </p:nvGraphicFramePr>
        <p:xfrm>
          <a:off x="3134112" y="2088472"/>
          <a:ext cx="5628889" cy="1047338"/>
        </p:xfrm>
        <a:graphic>
          <a:graphicData uri="http://schemas.openxmlformats.org/drawingml/2006/table">
            <a:tbl>
              <a:tblPr firstRow="1" bandRow="1">
                <a:tableStyleId>{5C22544A-7EE6-4342-B048-85BDC9FD1C3A}</a:tableStyleId>
              </a:tblPr>
              <a:tblGrid>
                <a:gridCol w="804127">
                  <a:extLst>
                    <a:ext uri="{9D8B030D-6E8A-4147-A177-3AD203B41FA5}">
                      <a16:colId xmlns:a16="http://schemas.microsoft.com/office/drawing/2014/main" val="3149593364"/>
                    </a:ext>
                  </a:extLst>
                </a:gridCol>
                <a:gridCol w="804127">
                  <a:extLst>
                    <a:ext uri="{9D8B030D-6E8A-4147-A177-3AD203B41FA5}">
                      <a16:colId xmlns:a16="http://schemas.microsoft.com/office/drawing/2014/main" val="1214632967"/>
                    </a:ext>
                  </a:extLst>
                </a:gridCol>
                <a:gridCol w="804127">
                  <a:extLst>
                    <a:ext uri="{9D8B030D-6E8A-4147-A177-3AD203B41FA5}">
                      <a16:colId xmlns:a16="http://schemas.microsoft.com/office/drawing/2014/main" val="225540320"/>
                    </a:ext>
                  </a:extLst>
                </a:gridCol>
                <a:gridCol w="804127">
                  <a:extLst>
                    <a:ext uri="{9D8B030D-6E8A-4147-A177-3AD203B41FA5}">
                      <a16:colId xmlns:a16="http://schemas.microsoft.com/office/drawing/2014/main" val="3988389731"/>
                    </a:ext>
                  </a:extLst>
                </a:gridCol>
                <a:gridCol w="804127">
                  <a:extLst>
                    <a:ext uri="{9D8B030D-6E8A-4147-A177-3AD203B41FA5}">
                      <a16:colId xmlns:a16="http://schemas.microsoft.com/office/drawing/2014/main" val="3160771178"/>
                    </a:ext>
                  </a:extLst>
                </a:gridCol>
                <a:gridCol w="804127">
                  <a:extLst>
                    <a:ext uri="{9D8B030D-6E8A-4147-A177-3AD203B41FA5}">
                      <a16:colId xmlns:a16="http://schemas.microsoft.com/office/drawing/2014/main" val="1095647347"/>
                    </a:ext>
                  </a:extLst>
                </a:gridCol>
                <a:gridCol w="804127">
                  <a:extLst>
                    <a:ext uri="{9D8B030D-6E8A-4147-A177-3AD203B41FA5}">
                      <a16:colId xmlns:a16="http://schemas.microsoft.com/office/drawing/2014/main" val="3957195811"/>
                    </a:ext>
                  </a:extLst>
                </a:gridCol>
              </a:tblGrid>
              <a:tr h="523669">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523669">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
        <p:nvSpPr>
          <p:cNvPr id="11" name="TextBox 10">
            <a:extLst>
              <a:ext uri="{FF2B5EF4-FFF2-40B4-BE49-F238E27FC236}">
                <a16:creationId xmlns:a16="http://schemas.microsoft.com/office/drawing/2014/main" id="{72E67118-B79B-485C-8587-681EF0F5958C}"/>
              </a:ext>
            </a:extLst>
          </p:cNvPr>
          <p:cNvSpPr txBox="1"/>
          <p:nvPr/>
        </p:nvSpPr>
        <p:spPr>
          <a:xfrm>
            <a:off x="290299" y="4539442"/>
            <a:ext cx="11611397" cy="584775"/>
          </a:xfrm>
          <a:prstGeom prst="rect">
            <a:avLst/>
          </a:prstGeom>
          <a:noFill/>
          <a:ln w="28575">
            <a:solidFill>
              <a:srgbClr val="FFC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sea roared like an</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angry giant.</a:t>
            </a:r>
            <a:endPar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06664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seldom</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seldom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8078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Jake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seldom</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misses a chance to play his favourite video game after finishing his homework.</a:t>
            </a:r>
          </a:p>
        </p:txBody>
      </p:sp>
      <p:sp>
        <p:nvSpPr>
          <p:cNvPr id="18" name="TextBox 17"/>
          <p:cNvSpPr txBox="1"/>
          <p:nvPr/>
        </p:nvSpPr>
        <p:spPr>
          <a:xfrm>
            <a:off x="2014538" y="3429000"/>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After school, the children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seldom</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played outside because the weather was so lovely.  </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8" y="5050258"/>
            <a:ext cx="907022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Since Zoey loves sketching, she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seldom</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leaves her room without her favourite notebook where she records her creative ideas.</a:t>
            </a:r>
          </a:p>
        </p:txBody>
      </p:sp>
    </p:spTree>
    <p:extLst>
      <p:ext uri="{BB962C8B-B14F-4D97-AF65-F5344CB8AC3E}">
        <p14:creationId xmlns:p14="http://schemas.microsoft.com/office/powerpoint/2010/main" val="42471925"/>
      </p:ext>
    </p:extLst>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6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15</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Why does the author need to wrap up the text?</a:t>
            </a:r>
          </a:p>
        </p:txBody>
      </p:sp>
      <p:sp>
        <p:nvSpPr>
          <p:cNvPr id="2" name="TextBox 1">
            <a:extLst>
              <a:ext uri="{FF2B5EF4-FFF2-40B4-BE49-F238E27FC236}">
                <a16:creationId xmlns:a16="http://schemas.microsoft.com/office/drawing/2014/main" id="{FF26CB18-CBD7-5C56-9B50-04D12CABDF09}"/>
              </a:ext>
            </a:extLst>
          </p:cNvPr>
          <p:cNvSpPr txBox="1"/>
          <p:nvPr/>
        </p:nvSpPr>
        <p:spPr>
          <a:xfrm>
            <a:off x="1146110" y="3356949"/>
            <a:ext cx="9705393" cy="14187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re-reading the end of Chapter 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70: ‘Poor Mr Percival’</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srgbClr val="000000"/>
                </a:solidFill>
                <a:latin typeface="Century Gothic" panose="020B0502020202020204" pitchFamily="34" charset="0"/>
              </a:rPr>
              <a:t>To page 76: ‘For birds like Mr Percival do not really die’</a:t>
            </a:r>
            <a:endParaRPr kumimoji="0" lang="en-AU" sz="200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25939928"/>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ashamed</a:t>
            </a:r>
          </a:p>
        </p:txBody>
      </p:sp>
      <p:sp>
        <p:nvSpPr>
          <p:cNvPr id="6" name="Oval 5">
            <a:extLst>
              <a:ext uri="{FF2B5EF4-FFF2-40B4-BE49-F238E27FC236}">
                <a16:creationId xmlns:a16="http://schemas.microsoft.com/office/drawing/2014/main" id="{4EED4316-6FEF-42DE-BEA5-29313CDC04AC}"/>
              </a:ext>
            </a:extLst>
          </p:cNvPr>
          <p:cNvSpPr/>
          <p:nvPr/>
        </p:nvSpPr>
        <p:spPr>
          <a:xfrm>
            <a:off x="9757568" y="4288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5642775"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3332295" y="4391866"/>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692732"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EAB58E06-1EDB-292D-6504-7C2415EBAE02}"/>
              </a:ext>
            </a:extLst>
          </p:cNvPr>
          <p:cNvSpPr/>
          <p:nvPr/>
        </p:nvSpPr>
        <p:spPr>
          <a:xfrm>
            <a:off x="7058367" y="4329388"/>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Arc 3">
            <a:extLst>
              <a:ext uri="{FF2B5EF4-FFF2-40B4-BE49-F238E27FC236}">
                <a16:creationId xmlns:a16="http://schemas.microsoft.com/office/drawing/2014/main" id="{9DF74E41-8D62-4522-19F8-19FAD3F411D9}"/>
              </a:ext>
            </a:extLst>
          </p:cNvPr>
          <p:cNvSpPr/>
          <p:nvPr/>
        </p:nvSpPr>
        <p:spPr>
          <a:xfrm rot="8042572">
            <a:off x="5186118" y="1062661"/>
            <a:ext cx="4199175" cy="3961422"/>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Tree>
    <p:extLst>
      <p:ext uri="{BB962C8B-B14F-4D97-AF65-F5344CB8AC3E}">
        <p14:creationId xmlns:p14="http://schemas.microsoft.com/office/powerpoint/2010/main" val="1919191757"/>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478128" y="3199605"/>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feeling embarrassed or guilty because of your actions</a:t>
            </a:r>
            <a:r>
              <a:rPr lang="en-US" sz="6200">
                <a:solidFill>
                  <a:srgbClr val="003A47"/>
                </a:solidFill>
                <a:latin typeface="Century Gothic" panose="020B0502020202020204" pitchFamily="34" charset="0"/>
                <a:cs typeface="Manjari" panose="02000503000000000000" pitchFamily="2" charset="0"/>
              </a:rPr>
              <a:t> (adjective)</a:t>
            </a:r>
            <a:endParaRPr kumimoji="0" lang="en-AU"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730727"/>
            <a:ext cx="8901542" cy="212365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ashamed: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3298227884"/>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ashamed</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ashamed</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sentence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ashamed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err="1">
                <a:ln>
                  <a:noFill/>
                </a:ln>
                <a:solidFill>
                  <a:srgbClr val="000000"/>
                </a:solidFill>
                <a:effectLst/>
                <a:uLnTx/>
                <a:uFillTx/>
                <a:latin typeface="Century Gothic" panose="020B0502020202020204" pitchFamily="34" charset="0"/>
                <a:ea typeface="+mn-ea"/>
                <a:cs typeface="+mn-cs"/>
              </a:rPr>
              <a:t>asham</a:t>
            </a:r>
            <a:r>
              <a:rPr lang="en-AU" sz="1200" u="dotted">
                <a:solidFill>
                  <a:srgbClr val="000000"/>
                </a:solidFill>
                <a:latin typeface="Century Gothic" panose="020B0502020202020204" pitchFamily="34" charset="0"/>
              </a:rPr>
              <a:t>ed</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Alex was caught telling a fib about finishing his chores, and he felt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ashamed</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when his mom found out.</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Alex didn’t finish his chores, but promised he would finish them tomorrow and his mother was happy he was honest. </a:t>
            </a:r>
          </a:p>
        </p:txBody>
      </p:sp>
    </p:spTree>
    <p:extLst>
      <p:ext uri="{BB962C8B-B14F-4D97-AF65-F5344CB8AC3E}">
        <p14:creationId xmlns:p14="http://schemas.microsoft.com/office/powerpoint/2010/main" val="233543583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sentence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ashamed</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ashamed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When Penny bumped into someone in the hallway as she was in a hurry, she felt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ashamed</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and quickly said, "I'm sorry."</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spTree>
    <p:extLst>
      <p:ext uri="{BB962C8B-B14F-4D97-AF65-F5344CB8AC3E}">
        <p14:creationId xmlns:p14="http://schemas.microsoft.com/office/powerpoint/2010/main" val="2413845741"/>
      </p:ext>
    </p:extLst>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1582731"/>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Maya tore a page in her friend's colouring book and felt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ashamed</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4718061"/>
            <a:ext cx="11594212" cy="1754326"/>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Emma felt </a:t>
            </a:r>
            <a:r>
              <a:rPr lang="en-AU" sz="3600">
                <a:solidFill>
                  <a:srgbClr val="C00000"/>
                </a:solidFill>
                <a:latin typeface="Century Gothic" panose="020B0502020202020204" pitchFamily="34" charset="0"/>
                <a:cs typeface="Manjari" panose="02000503000000000000" pitchFamily="2" charset="0"/>
              </a:rPr>
              <a:t>ashamed</a:t>
            </a:r>
            <a:r>
              <a:rPr lang="en-AU" sz="3600">
                <a:solidFill>
                  <a:srgbClr val="003A47"/>
                </a:solidFill>
                <a:latin typeface="Century Gothic" panose="020B0502020202020204" pitchFamily="34" charset="0"/>
                <a:cs typeface="Manjari" panose="02000503000000000000" pitchFamily="2" charset="0"/>
              </a:rPr>
              <a:t> when she realized she had taken her sister's toy without asking and quickly returned it.</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23645" y="3150396"/>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After knocking over the tower of blocks, Timmy felt </a:t>
            </a:r>
            <a:r>
              <a:rPr lang="en-AU" sz="3600">
                <a:solidFill>
                  <a:srgbClr val="C00000"/>
                </a:solidFill>
                <a:latin typeface="Century Gothic" panose="020B0502020202020204" pitchFamily="34" charset="0"/>
                <a:cs typeface="Manjari" panose="02000503000000000000" pitchFamily="2" charset="0"/>
              </a:rPr>
              <a:t>ashamed</a:t>
            </a:r>
            <a:r>
              <a:rPr lang="en-AU" sz="3600">
                <a:solidFill>
                  <a:srgbClr val="003A47"/>
                </a:solidFill>
                <a:latin typeface="Century Gothic" panose="020B0502020202020204" pitchFamily="34" charset="0"/>
                <a:cs typeface="Manjari" panose="02000503000000000000" pitchFamily="2" charset="0"/>
              </a:rPr>
              <a:t> and quickly apologised to his friend.</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125896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ashamed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ashamed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65533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Sarah didn't complete her homework and she felt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ashamed</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when the teacher asked for it.</a:t>
            </a:r>
          </a:p>
        </p:txBody>
      </p:sp>
      <p:sp>
        <p:nvSpPr>
          <p:cNvPr id="18" name="TextBox 17"/>
          <p:cNvSpPr txBox="1"/>
          <p:nvPr/>
        </p:nvSpPr>
        <p:spPr>
          <a:xfrm>
            <a:off x="1996951" y="3249275"/>
            <a:ext cx="8655338"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Jenny spilled her juice at the table and looked around, feeling a bit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ashamed</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but her friends told her it was okay.</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8" y="5190217"/>
            <a:ext cx="851520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rgbClr val="000000"/>
                </a:solidFill>
                <a:latin typeface="Century Gothic" panose="020B0502020202020204" pitchFamily="34" charset="0"/>
              </a:rPr>
              <a:t>Hayley gave Jenny a birthday present and felt </a:t>
            </a:r>
            <a:r>
              <a:rPr lang="en-AU" sz="2800">
                <a:solidFill>
                  <a:srgbClr val="C00000"/>
                </a:solidFill>
                <a:latin typeface="Century Gothic" panose="020B0502020202020204" pitchFamily="34" charset="0"/>
              </a:rPr>
              <a:t>ashamed</a:t>
            </a:r>
            <a:r>
              <a:rPr lang="en-AU" sz="2800">
                <a:solidFill>
                  <a:srgbClr val="000000"/>
                </a:solidFill>
                <a:latin typeface="Century Gothic" panose="020B0502020202020204" pitchFamily="34" charset="0"/>
              </a:rPr>
              <a:t> that she remember Jenny’s birthday.</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44116287"/>
      </p:ext>
    </p:extLst>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4715742"/>
            <a:ext cx="11527056"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Adjective</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feeling embarrassed or guilty because 			of your actions </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384525" y="2810750"/>
            <a:ext cx="418124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a/shamed</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964169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lang="en-AU" altLang="en-US" sz="4000">
                <a:solidFill>
                  <a:srgbClr val="000000"/>
                </a:solidFill>
              </a:rPr>
              <a:t>sorry,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embarrassed, guilty, </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362113" y="1671448"/>
            <a:ext cx="6017415"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5722071" y="2613442"/>
            <a:ext cx="5578800"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 sham</a:t>
            </a:r>
            <a:r>
              <a:rPr kumimoji="0" lang="en-AU" sz="5400" b="0" i="0" u="none" strike="sngStrike" kern="1200" cap="none" spc="0" normalizeH="0" baseline="0" noProof="0">
                <a:ln>
                  <a:noFill/>
                </a:ln>
                <a:solidFill>
                  <a:srgbClr val="000000"/>
                </a:solidFill>
                <a:effectLst/>
                <a:uLnTx/>
                <a:uFillTx/>
                <a:latin typeface="Century Gothic" panose="020B0502020202020204" pitchFamily="34" charset="0"/>
                <a:ea typeface="+mn-ea"/>
                <a:cs typeface="+mn-cs"/>
              </a:rPr>
              <a:t>e</a:t>
            </a: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 ed</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262037" y="3867789"/>
            <a:ext cx="171093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motion away from</a:t>
            </a:r>
          </a:p>
        </p:txBody>
      </p:sp>
      <p:sp>
        <p:nvSpPr>
          <p:cNvPr id="20" name="TextBox 19">
            <a:extLst>
              <a:ext uri="{FF2B5EF4-FFF2-40B4-BE49-F238E27FC236}">
                <a16:creationId xmlns:a16="http://schemas.microsoft.com/office/drawing/2014/main" id="{900027F7-27FB-4CFC-AE4E-FBF1293B2B20}"/>
              </a:ext>
            </a:extLst>
          </p:cNvPr>
          <p:cNvSpPr txBox="1"/>
          <p:nvPr/>
        </p:nvSpPr>
        <p:spPr>
          <a:xfrm>
            <a:off x="7203611" y="3912937"/>
            <a:ext cx="22263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state of disgrace</a:t>
            </a:r>
          </a:p>
        </p:txBody>
      </p:sp>
      <p:sp>
        <p:nvSpPr>
          <p:cNvPr id="21" name="Arrow: Down 20">
            <a:extLst>
              <a:ext uri="{FF2B5EF4-FFF2-40B4-BE49-F238E27FC236}">
                <a16:creationId xmlns:a16="http://schemas.microsoft.com/office/drawing/2014/main" id="{F39D9390-E0F0-4952-BAD5-29F5DBD5EE91}"/>
              </a:ext>
            </a:extLst>
          </p:cNvPr>
          <p:cNvSpPr/>
          <p:nvPr/>
        </p:nvSpPr>
        <p:spPr>
          <a:xfrm>
            <a:off x="5900656" y="3478327"/>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8040303" y="3471799"/>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ashamed</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sp>
        <p:nvSpPr>
          <p:cNvPr id="7" name="TextBox 6">
            <a:extLst>
              <a:ext uri="{FF2B5EF4-FFF2-40B4-BE49-F238E27FC236}">
                <a16:creationId xmlns:a16="http://schemas.microsoft.com/office/drawing/2014/main" id="{188A1342-2B6A-D4DA-5D00-A71BF20C1EA2}"/>
              </a:ext>
            </a:extLst>
          </p:cNvPr>
          <p:cNvSpPr txBox="1"/>
          <p:nvPr/>
        </p:nvSpPr>
        <p:spPr>
          <a:xfrm>
            <a:off x="10099860" y="3879256"/>
            <a:ext cx="100866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past tense</a:t>
            </a:r>
          </a:p>
        </p:txBody>
      </p:sp>
      <p:sp>
        <p:nvSpPr>
          <p:cNvPr id="8" name="Arrow: Down 7">
            <a:extLst>
              <a:ext uri="{FF2B5EF4-FFF2-40B4-BE49-F238E27FC236}">
                <a16:creationId xmlns:a16="http://schemas.microsoft.com/office/drawing/2014/main" id="{8A3C687C-C8F5-3093-BB2E-A118EF8CF32E}"/>
              </a:ext>
            </a:extLst>
          </p:cNvPr>
          <p:cNvSpPr/>
          <p:nvPr/>
        </p:nvSpPr>
        <p:spPr>
          <a:xfrm>
            <a:off x="10391703" y="3474180"/>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302E4DC8-B1DF-FA96-216B-4E195786C453}"/>
              </a:ext>
            </a:extLst>
          </p:cNvPr>
          <p:cNvPicPr>
            <a:picLocks noChangeAspect="1"/>
          </p:cNvPicPr>
          <p:nvPr/>
        </p:nvPicPr>
        <p:blipFill>
          <a:blip r:embed="rId5"/>
          <a:stretch>
            <a:fillRect/>
          </a:stretch>
        </p:blipFill>
        <p:spPr>
          <a:xfrm>
            <a:off x="88104" y="975107"/>
            <a:ext cx="5173933" cy="1884907"/>
          </a:xfrm>
          <a:prstGeom prst="rect">
            <a:avLst/>
          </a:prstGeom>
        </p:spPr>
      </p:pic>
    </p:spTree>
    <p:extLst>
      <p:ext uri="{BB962C8B-B14F-4D97-AF65-F5344CB8AC3E}">
        <p14:creationId xmlns:p14="http://schemas.microsoft.com/office/powerpoint/2010/main" val="3511782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73604" y="3285609"/>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no-one</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came to the Coorong. </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Hide-Away</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and Storm Boy left the Coorong and moved to town</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people came from all round</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to shoot at the ducks.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storms started back up again, and</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the weather was wild.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When the duck shooting season started...</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When the duck shooting season </a:t>
            </a:r>
            <a:r>
              <a:rPr lang="en-AU" sz="2400" b="1" kern="0" err="1">
                <a:solidFill>
                  <a:srgbClr val="000000"/>
                </a:solidFill>
                <a:latin typeface="Century Gothic" panose="020B0502020202020204" pitchFamily="34" charset="0"/>
              </a:rPr>
              <a:t>started,people</a:t>
            </a:r>
            <a:r>
              <a:rPr lang="en-AU" sz="2400" b="1" kern="0">
                <a:solidFill>
                  <a:srgbClr val="000000"/>
                </a:solidFill>
                <a:latin typeface="Century Gothic" panose="020B0502020202020204" pitchFamily="34" charset="0"/>
              </a:rPr>
              <a:t> came from all round to shoot at the ducks.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63006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93150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more and more people came to see Mr Percival.</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ducks</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thanked him.</a:t>
            </a: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shooters stopped coming to the Coorong.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shooters got angry that they couldn’t shoot anything.</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216058" y="1039327"/>
            <a:ext cx="940795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400" b="1" kern="0">
                <a:solidFill>
                  <a:srgbClr val="000000"/>
                </a:solidFill>
                <a:latin typeface="Century Gothic" panose="020B0502020202020204" pitchFamily="34" charset="0"/>
              </a:rPr>
              <a:t>Since Mr Percival tried to warn the ducks about the shooters</a:t>
            </a: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Since Mr Percival tried to warn the ducks about the shooters, the shooters got angry that they couldn’t shoot anything. </a:t>
            </a:r>
          </a:p>
        </p:txBody>
      </p:sp>
    </p:spTree>
    <p:extLst>
      <p:ext uri="{BB962C8B-B14F-4D97-AF65-F5344CB8AC3E}">
        <p14:creationId xmlns:p14="http://schemas.microsoft.com/office/powerpoint/2010/main" val="618868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275303" y="5064294"/>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Adverb</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not often, hardly ever</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23162" y="2799388"/>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sel</a:t>
            </a:r>
            <a:r>
              <a:rPr kumimoji="0" lang="en-AU"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r>
              <a:rPr kumimoji="0" lang="en-AU" altLang="en-US" sz="60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dom</a:t>
            </a:r>
            <a:endParaRPr kumimoji="0" lang="en-US" altLang="en-US" sz="6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275304" y="589496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rarely, infrequently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285148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7025196" y="2317540"/>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seldom</a:t>
            </a:r>
            <a:r>
              <a:rPr kumimoji="0" lang="en-AU" sz="5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424289" y="3567164"/>
            <a:ext cx="5784979"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"rarely, not often, infrequently, from Old English and early Middle English </a:t>
            </a: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seldum</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 word of uncertain etymology. Perhaps ultimately from the base of self.</a:t>
            </a:r>
          </a:p>
        </p:txBody>
      </p:sp>
      <p:sp>
        <p:nvSpPr>
          <p:cNvPr id="21" name="Arrow: Down 20">
            <a:extLst>
              <a:ext uri="{FF2B5EF4-FFF2-40B4-BE49-F238E27FC236}">
                <a16:creationId xmlns:a16="http://schemas.microsoft.com/office/drawing/2014/main" id="{F39D9390-E0F0-4952-BAD5-29F5DBD5EE91}"/>
              </a:ext>
            </a:extLst>
          </p:cNvPr>
          <p:cNvSpPr/>
          <p:nvPr/>
        </p:nvSpPr>
        <p:spPr>
          <a:xfrm>
            <a:off x="8061948" y="3165473"/>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seldom</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4" name="Picture 3">
            <a:extLst>
              <a:ext uri="{FF2B5EF4-FFF2-40B4-BE49-F238E27FC236}">
                <a16:creationId xmlns:a16="http://schemas.microsoft.com/office/drawing/2014/main" id="{EE44EE97-E433-94A9-A22B-198AE326D998}"/>
              </a:ext>
            </a:extLst>
          </p:cNvPr>
          <p:cNvPicPr>
            <a:picLocks noChangeAspect="1"/>
          </p:cNvPicPr>
          <p:nvPr/>
        </p:nvPicPr>
        <p:blipFill>
          <a:blip r:embed="rId5"/>
          <a:stretch>
            <a:fillRect/>
          </a:stretch>
        </p:blipFill>
        <p:spPr>
          <a:xfrm>
            <a:off x="107633" y="845159"/>
            <a:ext cx="4844286" cy="1954229"/>
          </a:xfrm>
          <a:prstGeom prst="rect">
            <a:avLst/>
          </a:prstGeom>
        </p:spPr>
      </p:pic>
    </p:spTree>
    <p:extLst>
      <p:ext uri="{BB962C8B-B14F-4D97-AF65-F5344CB8AC3E}">
        <p14:creationId xmlns:p14="http://schemas.microsoft.com/office/powerpoint/2010/main" val="3049976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93150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went and got Hide-Away.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cried out to the shooter, “Don’t shoot!”</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tried to fight with the shooters. </a:t>
            </a:r>
            <a:endParaRPr kumimoji="0" sz="24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tried to call Mr Percival to come back to him.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1519266" y="1000223"/>
            <a:ext cx="8682086"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2400" b="1" kern="0">
                <a:solidFill>
                  <a:srgbClr val="000000"/>
                </a:solidFill>
                <a:latin typeface="Century Gothic" panose="020B0502020202020204" pitchFamily="34" charset="0"/>
              </a:rPr>
              <a:t>When Storm Boy saw the shooter aim at Mr Percival he</a:t>
            </a: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8899"/>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When Storm Boy saw the shooter aim at Mr Percival he cried out to the shooter, “Don’t shoot!”</a:t>
            </a:r>
          </a:p>
        </p:txBody>
      </p:sp>
    </p:spTree>
    <p:extLst>
      <p:ext uri="{BB962C8B-B14F-4D97-AF65-F5344CB8AC3E}">
        <p14:creationId xmlns:p14="http://schemas.microsoft.com/office/powerpoint/2010/main" val="220862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107633" y="2396672"/>
            <a:ext cx="9111781" cy="3785611"/>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was excited to see the shooters.</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ducks</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didn’t understand what Mr Percival was doing</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Fingerbone didn’t use his gun to shoot the birds.</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When Mr Percival fell, Storm Boy ran to him.</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When he was shot, Mr Percival fell</a:t>
            </a:r>
            <a:r>
              <a:rPr kumimoji="0" lang="en-AU" sz="2400" b="0" i="0" u="none" strike="noStrike" kern="0" cap="none" spc="0" normalizeH="0" noProof="0">
                <a:ln>
                  <a:noFill/>
                </a:ln>
                <a:solidFill>
                  <a:srgbClr val="000000"/>
                </a:solidFill>
                <a:effectLst/>
                <a:uLnTx/>
                <a:uFillTx/>
                <a:latin typeface="Century Gothic"/>
                <a:ea typeface="Century Gothic"/>
                <a:cs typeface="Century Gothic"/>
                <a:sym typeface="Century Gothic"/>
              </a:rPr>
              <a:t> heavily and awkwardly to the ground</a:t>
            </a: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ea typeface="+mn-ea"/>
                <a:cs typeface="+mn-cs"/>
              </a:rPr>
              <a:t>Decide if each statement is true or false</a:t>
            </a: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10402809" y="2396672"/>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19" name="Oval 18">
            <a:extLst>
              <a:ext uri="{FF2B5EF4-FFF2-40B4-BE49-F238E27FC236}">
                <a16:creationId xmlns:a16="http://schemas.microsoft.com/office/drawing/2014/main" id="{FBE9EE8A-D992-6AF3-0F53-52CC02F56D17}"/>
              </a:ext>
            </a:extLst>
          </p:cNvPr>
          <p:cNvSpPr/>
          <p:nvPr/>
        </p:nvSpPr>
        <p:spPr>
          <a:xfrm>
            <a:off x="9359750" y="385950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0" name="Oval 19">
            <a:extLst>
              <a:ext uri="{FF2B5EF4-FFF2-40B4-BE49-F238E27FC236}">
                <a16:creationId xmlns:a16="http://schemas.microsoft.com/office/drawing/2014/main" id="{AEA00A57-9223-260D-974F-2587B54DBE12}"/>
              </a:ext>
            </a:extLst>
          </p:cNvPr>
          <p:cNvSpPr/>
          <p:nvPr/>
        </p:nvSpPr>
        <p:spPr>
          <a:xfrm>
            <a:off x="9359750" y="4590915"/>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
        <p:nvSpPr>
          <p:cNvPr id="21" name="Oval 20">
            <a:extLst>
              <a:ext uri="{FF2B5EF4-FFF2-40B4-BE49-F238E27FC236}">
                <a16:creationId xmlns:a16="http://schemas.microsoft.com/office/drawing/2014/main" id="{C7015BBB-B444-F60B-81D3-5260F52BA3F2}"/>
              </a:ext>
            </a:extLst>
          </p:cNvPr>
          <p:cNvSpPr/>
          <p:nvPr/>
        </p:nvSpPr>
        <p:spPr>
          <a:xfrm>
            <a:off x="9408352" y="5322330"/>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602812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941614" y="2309667"/>
            <a:ext cx="7559143" cy="2479048"/>
          </a:xfrm>
        </p:spPr>
        <p:txBody>
          <a:bodyPr>
            <a:normAutofit fontScale="90000"/>
          </a:bodyPr>
          <a:lstStyle/>
          <a:p>
            <a:pPr>
              <a:lnSpc>
                <a:spcPct val="150000"/>
              </a:lnSpc>
            </a:pPr>
            <a:r>
              <a:rPr lang="en-AU" sz="4000" b="0">
                <a:latin typeface="Century Gothic" panose="020B0502020202020204" pitchFamily="34" charset="0"/>
              </a:rPr>
              <a:t>I can explain how the author finishes the text answering all the readers' questions.</a:t>
            </a:r>
          </a:p>
        </p:txBody>
      </p:sp>
      <p:sp>
        <p:nvSpPr>
          <p:cNvPr id="4" name="TextBox 3">
            <a:extLst>
              <a:ext uri="{FF2B5EF4-FFF2-40B4-BE49-F238E27FC236}">
                <a16:creationId xmlns:a16="http://schemas.microsoft.com/office/drawing/2014/main" id="{88958B2C-CBBB-3B15-118B-820891DBE46E}"/>
              </a:ext>
            </a:extLst>
          </p:cNvPr>
          <p:cNvSpPr txBox="1"/>
          <p:nvPr/>
        </p:nvSpPr>
        <p:spPr>
          <a:xfrm>
            <a:off x="838200" y="5185354"/>
            <a:ext cx="9705393" cy="14187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re-reading the end of Chapter 6</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70: ‘Poor Mr Percival’</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2000">
                <a:solidFill>
                  <a:srgbClr val="000000"/>
                </a:solidFill>
                <a:latin typeface="Century Gothic" panose="020B0502020202020204" pitchFamily="34" charset="0"/>
              </a:rPr>
              <a:t>To page 76: ‘For birds like Mr Percival do not really die’</a:t>
            </a:r>
            <a:endParaRPr kumimoji="0" lang="en-AU" sz="200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71686156"/>
      </p:ext>
    </p:extLst>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70</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8212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splayed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spread out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moistening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slight wet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sobbing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noisy crying</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startled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showing sudden shock or alarm</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‘Mr Percival! Oh, Mr Percival’ was all that Storm Boy could </a:t>
            </a:r>
            <a:r>
              <a:rPr lang="en-AU" sz="1200">
                <a:solidFill>
                  <a:srgbClr val="FFFFFF"/>
                </a:solidFill>
                <a:latin typeface="Century Gothic" panose="020B0502020202020204" pitchFamily="34" charset="0"/>
              </a:rPr>
              <a:t>say. </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this was all that Storm Boy could say?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86510"/>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this is all that Storm Boy could say because 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653203"/>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a:solidFill>
                  <a:srgbClr val="000000"/>
                </a:solidFill>
                <a:latin typeface="Century Gothic" panose="020B0502020202020204" pitchFamily="34" charset="0"/>
              </a:rPr>
              <a:t>I think this is all the Storm Boy could say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was upset, shocked</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and panicking.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439440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71</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1" y="1064038"/>
            <a:ext cx="3341894" cy="392928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ashamed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feeling embarrassed or guilty because of your actions</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examined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looked closely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shattered</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broken into small parts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motionless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not moving</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b="1">
                <a:solidFill>
                  <a:srgbClr val="000000"/>
                </a:solidFill>
                <a:latin typeface="Century Gothic" panose="020B0502020202020204" pitchFamily="34" charset="0"/>
                <a:ea typeface="Segoe UI Symbol" panose="020B0502040204020203" pitchFamily="34" charset="0"/>
                <a:cs typeface="Times" charset="0"/>
              </a:rPr>
              <a:t>numb</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having no feeling</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Why do you think Hide-Away couldn’t bring himself to answer Storm Boy when he asked if Mr Percival would be alright?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73865"/>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couldn’t bring himself to answer Storm Boy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015711"/>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Hide-Away couldn’t bring himself to answer Storm Boy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knew that Mr Percival was in trouble and</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he didn’t want to break Storm Boy’s heart.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Why do you think the shooters were ashamed and afraid?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159559"/>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shooters </a:t>
            </a:r>
            <a:r>
              <a:rPr kumimoji="0" lang="en-AU" sz="14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wer</a:t>
            </a:r>
            <a:r>
              <a:rPr lang="en-AU" sz="1400">
                <a:solidFill>
                  <a:srgbClr val="000000"/>
                </a:solidFill>
                <a:latin typeface="Century Gothic" panose="020B0502020202020204" pitchFamily="34" charset="0"/>
              </a:rPr>
              <a:t>e ashamed and afraid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583648"/>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1817648"/>
            <a:ext cx="3864775"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shooters were ashamed and afraid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they knew</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who Mr Percival was. They knew they had done the wrong thing in hurting him and they were afraid of being seen and getting in trouble.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114557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 y="157163"/>
            <a:ext cx="2014538"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72</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drooping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bend or hang downwards</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dozing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lightly sleeping, meaning you might be only a little bit asleep and wake up easily.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47339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“And at nine o’clock Mr Percival died”.</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the author chose to write a short sentence for such a big moment in the story?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2098828"/>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used a </a:t>
            </a:r>
            <a:r>
              <a:rPr lang="en-AU" sz="1400">
                <a:solidFill>
                  <a:srgbClr val="000000"/>
                </a:solidFill>
                <a:latin typeface="Century Gothic" panose="020B0502020202020204" pitchFamily="34" charset="0"/>
              </a:rPr>
              <a:t>short sentence here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177299"/>
            <a:ext cx="1979364" cy="2120750"/>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the author used a short sentence here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is such a big, tragic</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moment that the author doesn’t need to describe it, the reader already feels it.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80859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‘But in his heart, he knew what was happening</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did Storm Boy know was happening? How do you think he knew this?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532038"/>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knew ______. I think he knew this because ________________.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2375815"/>
            <a:ext cx="3864775"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Storm Boy knew </a:t>
            </a:r>
            <a:r>
              <a:rPr lang="en-AU" sz="1400" b="1">
                <a:solidFill>
                  <a:srgbClr val="000000"/>
                </a:solidFill>
                <a:latin typeface="Century Gothic" panose="020B0502020202020204" pitchFamily="34" charset="0"/>
              </a:rPr>
              <a:t>that Mr Percival was dying</a:t>
            </a:r>
            <a:r>
              <a:rPr lang="en-AU" sz="1400">
                <a:solidFill>
                  <a:srgbClr val="000000"/>
                </a:solidFill>
                <a:latin typeface="Century Gothic" panose="020B0502020202020204" pitchFamily="34" charset="0"/>
              </a:rPr>
              <a:t>. I think he knew this because </a:t>
            </a:r>
            <a:r>
              <a:rPr lang="en-AU" sz="1400" b="1">
                <a:solidFill>
                  <a:srgbClr val="000000"/>
                </a:solidFill>
                <a:latin typeface="Century Gothic" panose="020B0502020202020204" pitchFamily="34" charset="0"/>
              </a:rPr>
              <a:t>he had seen other animals die. He knew Mr Percival so well and he knew that he wasn’t going to be ok. He knew that when Hide-Away couldn’t answer him that Mr Percival was in trouble. </a:t>
            </a:r>
            <a:endParaRPr lang="en-AU" sz="1400">
              <a:solidFill>
                <a:srgbClr val="000000"/>
              </a:solidFill>
              <a:latin typeface="Century Gothic" panose="020B0502020202020204" pitchFamily="34" charset="0"/>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5419165"/>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2" name="Text Placeholder 1">
            <a:extLst>
              <a:ext uri="{FF2B5EF4-FFF2-40B4-BE49-F238E27FC236}">
                <a16:creationId xmlns:a16="http://schemas.microsoft.com/office/drawing/2014/main" id="{A182C8B8-7FE5-F3C8-B84A-1F7FF9AB2203}"/>
              </a:ext>
            </a:extLst>
          </p:cNvPr>
          <p:cNvSpPr txBox="1">
            <a:spLocks/>
          </p:cNvSpPr>
          <p:nvPr/>
        </p:nvSpPr>
        <p:spPr>
          <a:xfrm>
            <a:off x="5521816" y="4028220"/>
            <a:ext cx="386477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to the second part of this question will vary</a:t>
            </a:r>
          </a:p>
        </p:txBody>
      </p:sp>
    </p:spTree>
    <p:extLst>
      <p:ext uri="{BB962C8B-B14F-4D97-AF65-F5344CB8AC3E}">
        <p14:creationId xmlns:p14="http://schemas.microsoft.com/office/powerpoint/2010/main" val="3072677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73</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firmly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(adverb) done with strength</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brooding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thinking a lot about something that makes you feel sad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clutching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hold onto tightly</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Hide-Away doesn’t want Storm Boy to keep on brooding?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24397"/>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doesn’t want Storm Boy to keep on brooding because 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660301"/>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Hide-Away doesn’t want Storm Boy to keep on brooding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wants him to be happy again someday.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 name="Text Placeholder 1">
            <a:extLst>
              <a:ext uri="{FF2B5EF4-FFF2-40B4-BE49-F238E27FC236}">
                <a16:creationId xmlns:a16="http://schemas.microsoft.com/office/drawing/2014/main" id="{1A2FCDA6-109A-6AC5-62A6-599D3B3DB681}"/>
              </a:ext>
            </a:extLst>
          </p:cNvPr>
          <p:cNvSpPr txBox="1">
            <a:spLocks/>
          </p:cNvSpPr>
          <p:nvPr/>
        </p:nvSpPr>
        <p:spPr>
          <a:xfrm>
            <a:off x="10212636" y="4284003"/>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2972934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74</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1" y="1064038"/>
            <a:ext cx="3341894" cy="140551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tang</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a strong taste, flavour or smell</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scrub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small plants</a:t>
            </a: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Why did Storm Boy want to bury Mr Percival at the Lookout Post?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184675"/>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wanted to bury Mr Percival at the Lookout Post 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4"/>
          <a:stretch>
            <a:fillRect/>
          </a:stretch>
        </p:blipFill>
        <p:spPr>
          <a:xfrm>
            <a:off x="4943296" y="1583648"/>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1854766"/>
            <a:ext cx="3864775"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Storm Boy wanted to bury Mr Percival at the Lookout Post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was Mr Percival’s place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as h</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 would</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sit there and watch Storm Boy.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510579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 y="157163"/>
            <a:ext cx="2014538"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75</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74892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How do you think Hide-Away felt about Storm Boy going away to school and why?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70499"/>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Hide-Away felt _______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322487"/>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Hide-Away felt </a:t>
            </a:r>
            <a:r>
              <a:rPr lang="en-AU" sz="1400" b="1">
                <a:solidFill>
                  <a:srgbClr val="000000"/>
                </a:solidFill>
                <a:latin typeface="Century Gothic" panose="020B0502020202020204" pitchFamily="34" charset="0"/>
              </a:rPr>
              <a:t>happy and sad</a:t>
            </a:r>
            <a:r>
              <a:rPr lang="en-AU" sz="1400">
                <a:solidFill>
                  <a:srgbClr val="000000"/>
                </a:solidFill>
                <a:latin typeface="Century Gothic" panose="020B0502020202020204" pitchFamily="34" charset="0"/>
              </a:rPr>
              <a:t> because </a:t>
            </a:r>
            <a:r>
              <a:rPr lang="en-AU" sz="1400" b="1">
                <a:solidFill>
                  <a:srgbClr val="000000"/>
                </a:solidFill>
                <a:latin typeface="Century Gothic" panose="020B0502020202020204" pitchFamily="34" charset="0"/>
              </a:rPr>
              <a:t>he was happy for the opportunity that Storm Boy had to learn, but he was also sad because he missed him. </a:t>
            </a:r>
            <a:endParaRPr lang="en-AU" sz="1400">
              <a:solidFill>
                <a:srgbClr val="000000"/>
              </a:solidFill>
              <a:latin typeface="Century Gothic" panose="020B0502020202020204" pitchFamily="34" charset="0"/>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Why did Storm</a:t>
            </a:r>
            <a:r>
              <a:rPr lang="en-AU" sz="1200">
                <a:solidFill>
                  <a:srgbClr val="FFFFFF"/>
                </a:solidFill>
                <a:latin typeface="Century Gothic" panose="020B0502020202020204" pitchFamily="34" charset="0"/>
              </a:rPr>
              <a:t> Boy want to go to boarding school?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184675"/>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wanted to go to boarding school 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43296" y="1578961"/>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1903278"/>
            <a:ext cx="3864775"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Storm Boy wanted to go to boarding school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didn’t want to be at home without</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Mr Percival.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337870"/>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22852513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 y="157163"/>
            <a:ext cx="2014538"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76</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68251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scud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most fast in a straight line, as if driven by the wind</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97479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‘For birds like Mr Percival do not </a:t>
            </a:r>
            <a:r>
              <a:rPr lang="en-AU" sz="1200">
                <a:solidFill>
                  <a:srgbClr val="FFFFFF"/>
                </a:solidFill>
                <a:latin typeface="Century Gothic" panose="020B0502020202020204" pitchFamily="34" charset="0"/>
              </a:rPr>
              <a:t>really die’</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does the author mean by this line?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633410"/>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author means</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357262"/>
            <a:ext cx="1979364" cy="1345153"/>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author means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Mr Percival is very special and he will live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on in the hearts of those that knew him.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3801690"/>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3119584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What is </a:t>
            </a:r>
            <a:r>
              <a:rPr lang="en-AU" sz="1200" b="1">
                <a:solidFill>
                  <a:srgbClr val="FFFFFF"/>
                </a:solidFill>
                <a:latin typeface="Century Gothic" panose="020B0502020202020204" pitchFamily="34" charset="0"/>
              </a:rPr>
              <a:t>a sanctuary?</a:t>
            </a:r>
            <a:endParaRPr kumimoji="0" lang="en-AU" sz="12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921498"/>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sanctuary is</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326276"/>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560276"/>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sanctuary</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place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of safety and protection.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68FD975C-B384-CE7A-92BC-EE7C7F35BDE5}"/>
              </a:ext>
            </a:extLst>
          </p:cNvPr>
          <p:cNvSpPr txBox="1"/>
          <p:nvPr/>
        </p:nvSpPr>
        <p:spPr>
          <a:xfrm>
            <a:off x="107632" y="3241955"/>
            <a:ext cx="5500066" cy="174785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When was Storm Boy written?</a:t>
            </a:r>
          </a:p>
          <a:p>
            <a:pPr marL="0" marR="0" lvl="0" indent="0" algn="l" defTabSz="914400" rtl="0" eaLnBrk="1" fontAlgn="auto" latinLnBrk="0" hangingPunct="1">
              <a:lnSpc>
                <a:spcPct val="150000"/>
              </a:lnSpc>
              <a:spcBef>
                <a:spcPts val="0"/>
              </a:spcBef>
              <a:spcAft>
                <a:spcPts val="0"/>
              </a:spcAft>
              <a:buClrTx/>
              <a:buSzTx/>
              <a:buFontTx/>
              <a:buNone/>
              <a:tabLst/>
              <a:defRPr/>
            </a:pPr>
            <a:r>
              <a:rPr lang="en-AU">
                <a:solidFill>
                  <a:srgbClr val="000000"/>
                </a:solidFill>
                <a:latin typeface="Century Gothic" panose="020B0502020202020204" pitchFamily="34" charset="0"/>
              </a:rPr>
              <a:t>Colin wrote Storm Boy in 1963. It has since won numerous awards and accolades. It has also been made into 2 movies and a play. </a:t>
            </a:r>
          </a:p>
        </p:txBody>
      </p:sp>
      <p:sp>
        <p:nvSpPr>
          <p:cNvPr id="7" name="TextBox 6">
            <a:extLst>
              <a:ext uri="{FF2B5EF4-FFF2-40B4-BE49-F238E27FC236}">
                <a16:creationId xmlns:a16="http://schemas.microsoft.com/office/drawing/2014/main" id="{940E400B-A932-6611-8B81-6F9BD14E0645}"/>
              </a:ext>
            </a:extLst>
          </p:cNvPr>
          <p:cNvSpPr txBox="1"/>
          <p:nvPr/>
        </p:nvSpPr>
        <p:spPr>
          <a:xfrm>
            <a:off x="107634" y="660598"/>
            <a:ext cx="9436998" cy="245791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Who wrote Storm Boy?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was written by Colin Thiele. </a:t>
            </a:r>
            <a:r>
              <a:rPr lang="en-AU">
                <a:solidFill>
                  <a:srgbClr val="000000"/>
                </a:solidFill>
                <a:latin typeface="Century Gothic" panose="020B0502020202020204" pitchFamily="34" charset="0"/>
              </a:rPr>
              <a:t>He </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was born on the 16th of November 1920 in South Australia. After finishing school, Colin studied at university and went to World War 2 as a radar technician. After returning from the war, he started teaching. Colin died on the 4th September 2006.</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This text was adapted from ColinThiele.com, Colin’s Life, (2023). https://colinthiele.com/?page_id=302</a:t>
            </a:r>
          </a:p>
        </p:txBody>
      </p:sp>
      <p:sp>
        <p:nvSpPr>
          <p:cNvPr id="8" name="TextBox 7">
            <a:extLst>
              <a:ext uri="{FF2B5EF4-FFF2-40B4-BE49-F238E27FC236}">
                <a16:creationId xmlns:a16="http://schemas.microsoft.com/office/drawing/2014/main" id="{965922A6-3684-9F4B-1F99-6757A62B04E9}"/>
              </a:ext>
            </a:extLst>
          </p:cNvPr>
          <p:cNvSpPr txBox="1"/>
          <p:nvPr/>
        </p:nvSpPr>
        <p:spPr>
          <a:xfrm>
            <a:off x="107632" y="5113246"/>
            <a:ext cx="9605534" cy="1626920"/>
          </a:xfrm>
          <a:prstGeom prst="rect">
            <a:avLst/>
          </a:prstGeom>
          <a:noFill/>
          <a:ln>
            <a:solidFill>
              <a:schemeClr val="tx1"/>
            </a:solidFill>
          </a:ln>
        </p:spPr>
        <p:txBody>
          <a:bodyPr wrap="square" lIns="91440" tIns="45720" rIns="91440" bIns="45720" anchor="t">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Coorong National Park</a:t>
            </a:r>
          </a:p>
          <a:p>
            <a:pPr>
              <a:lnSpc>
                <a:spcPct val="150000"/>
              </a:lnSpc>
              <a:defRPr/>
            </a:pPr>
            <a:r>
              <a:rPr kumimoji="0" lang="en-AU" b="0" i="0" u="none" strike="noStrike" kern="1200" cap="none" spc="0" normalizeH="0" baseline="0" noProof="0">
                <a:ln>
                  <a:noFill/>
                </a:ln>
                <a:solidFill>
                  <a:srgbClr val="000000"/>
                </a:solidFill>
                <a:effectLst/>
                <a:uLnTx/>
                <a:uFillTx/>
                <a:latin typeface="Century Gothic"/>
              </a:rPr>
              <a:t>Established in 1966, the Coorong National Park is a spectacular </a:t>
            </a:r>
            <a:r>
              <a:rPr kumimoji="0" lang="en-AU" b="1" i="0" u="none" strike="noStrike" kern="1200" cap="none" spc="0" normalizeH="0" baseline="0" noProof="0">
                <a:ln>
                  <a:noFill/>
                </a:ln>
                <a:solidFill>
                  <a:srgbClr val="000000"/>
                </a:solidFill>
                <a:effectLst/>
                <a:uLnTx/>
                <a:uFillTx/>
                <a:latin typeface="Century Gothic"/>
              </a:rPr>
              <a:t>saline lagoon</a:t>
            </a:r>
            <a:r>
              <a:rPr kumimoji="0" lang="en-AU" b="0" i="0" u="none" strike="noStrike" kern="1200" cap="none" spc="0" normalizeH="0" baseline="0" noProof="0">
                <a:ln>
                  <a:noFill/>
                </a:ln>
                <a:solidFill>
                  <a:srgbClr val="000000"/>
                </a:solidFill>
                <a:effectLst/>
                <a:uLnTx/>
                <a:uFillTx/>
                <a:latin typeface="Century Gothic"/>
              </a:rPr>
              <a:t> stretching 140 kilometres. </a:t>
            </a:r>
            <a:r>
              <a:rPr lang="en-AU">
                <a:solidFill>
                  <a:srgbClr val="000000"/>
                </a:solidFill>
                <a:latin typeface="Century Gothic"/>
              </a:rPr>
              <a:t>It is a </a:t>
            </a:r>
            <a:r>
              <a:rPr lang="en-AU" b="1">
                <a:solidFill>
                  <a:srgbClr val="000000"/>
                </a:solidFill>
                <a:latin typeface="Century Gothic"/>
              </a:rPr>
              <a:t>sanctuary </a:t>
            </a:r>
            <a:r>
              <a:rPr lang="en-AU">
                <a:solidFill>
                  <a:srgbClr val="000000"/>
                </a:solidFill>
                <a:latin typeface="Century Gothic"/>
              </a:rPr>
              <a:t>for many species of birds, animals and fish.</a:t>
            </a:r>
            <a:endParaRPr lang="en-AU" i="0" u="none" strike="noStrike" kern="1200" cap="none" spc="0" normalizeH="0" baseline="0" noProof="0">
              <a:ln>
                <a:noFill/>
              </a:ln>
              <a:solidFill>
                <a:srgbClr val="000000"/>
              </a:solidFill>
              <a:effectLst/>
              <a:uLnTx/>
              <a:uFillTx/>
              <a:latin typeface="Century Gothic" panose="020B0502020202020204" pitchFamily="34" charset="0"/>
            </a:endParaRPr>
          </a:p>
          <a:p>
            <a:pPr>
              <a:lnSpc>
                <a:spcPct val="150000"/>
              </a:lnSpc>
              <a:defRPr/>
            </a:pPr>
            <a:r>
              <a:rPr lang="en-AU" sz="1200" i="1">
                <a:solidFill>
                  <a:srgbClr val="000000"/>
                </a:solidFill>
                <a:latin typeface="Century Gothic" panose="020B0502020202020204" pitchFamily="34" charset="0"/>
              </a:rPr>
              <a:t>Adapted from: https://coorongcountry.com.au/coorong-national-park/</a:t>
            </a:r>
            <a:endParaRPr kumimoji="0" lang="en-AU" sz="12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9" name="Picture 2" descr="Coorong National Park">
            <a:extLst>
              <a:ext uri="{FF2B5EF4-FFF2-40B4-BE49-F238E27FC236}">
                <a16:creationId xmlns:a16="http://schemas.microsoft.com/office/drawing/2014/main" id="{EB71FFB0-FD6A-362A-0B26-AADF188785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08888" y="3261169"/>
            <a:ext cx="2668555" cy="17790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5600146-AE85-0225-11F9-4B0BBA1F555E}"/>
              </a:ext>
            </a:extLst>
          </p:cNvPr>
          <p:cNvPicPr>
            <a:picLocks noChangeAspect="1"/>
          </p:cNvPicPr>
          <p:nvPr/>
        </p:nvPicPr>
        <p:blipFill>
          <a:blip r:embed="rId7"/>
          <a:stretch>
            <a:fillRect/>
          </a:stretch>
        </p:blipFill>
        <p:spPr>
          <a:xfrm>
            <a:off x="9878633" y="3476765"/>
            <a:ext cx="2102043" cy="3126882"/>
          </a:xfrm>
          <a:prstGeom prst="rect">
            <a:avLst/>
          </a:prstGeom>
        </p:spPr>
      </p:pic>
    </p:spTree>
    <p:extLst>
      <p:ext uri="{BB962C8B-B14F-4D97-AF65-F5344CB8AC3E}">
        <p14:creationId xmlns:p14="http://schemas.microsoft.com/office/powerpoint/2010/main" val="1603327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370.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1200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Why does the author need to wrap up the text?</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7313C3E6-DA4C-3638-965A-B9FE7E5ED2E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9237512"/>
      </p:ext>
    </p:extLst>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4804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In your book, complete because, but, so sentence stems. </a:t>
            </a:r>
          </a:p>
          <a:p>
            <a:pPr lvl="0">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Hide-Away couldn’t answer Storm Boy because </a:t>
            </a:r>
            <a:r>
              <a:rPr lang="en-AU" sz="2000" u="sng">
                <a:solidFill>
                  <a:srgbClr val="000000"/>
                </a:solidFill>
                <a:latin typeface="Century Gothic" panose="020B0502020202020204" pitchFamily="34" charset="0"/>
                <a:ea typeface="Segoe UI Symbol" panose="020B0502040204020203" pitchFamily="34" charset="0"/>
              </a:rPr>
              <a:t>			</a:t>
            </a:r>
            <a:r>
              <a:rPr lang="en-AU" sz="2000">
                <a:solidFill>
                  <a:srgbClr val="000000"/>
                </a:solidFill>
                <a:latin typeface="Century Gothic" panose="020B0502020202020204" pitchFamily="34" charset="0"/>
                <a:ea typeface="Segoe UI Symbol" panose="020B0502040204020203" pitchFamily="34" charset="0"/>
              </a:rPr>
              <a:t> .</a:t>
            </a:r>
          </a:p>
          <a:p>
            <a:pPr lvl="0">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Hide-Away couldn’t answer Storm Boy, but </a:t>
            </a:r>
            <a:r>
              <a:rPr lang="en-AU" sz="2000" u="sng">
                <a:solidFill>
                  <a:srgbClr val="000000"/>
                </a:solidFill>
                <a:latin typeface="Century Gothic" panose="020B0502020202020204" pitchFamily="34" charset="0"/>
                <a:ea typeface="Segoe UI Symbol" panose="020B0502040204020203" pitchFamily="34" charset="0"/>
              </a:rPr>
              <a:t>			</a:t>
            </a:r>
            <a:r>
              <a:rPr lang="en-AU" sz="2000">
                <a:solidFill>
                  <a:srgbClr val="000000"/>
                </a:solidFill>
                <a:latin typeface="Century Gothic" panose="020B0502020202020204" pitchFamily="34" charset="0"/>
                <a:ea typeface="Segoe UI Symbol" panose="020B0502040204020203" pitchFamily="34" charset="0"/>
              </a:rPr>
              <a:t> . </a:t>
            </a:r>
          </a:p>
          <a:p>
            <a:pPr lvl="0">
              <a:lnSpc>
                <a:spcPct val="150000"/>
              </a:lnSpc>
              <a:spcAft>
                <a:spcPts val="1200"/>
              </a:spcAft>
              <a:defRPr/>
            </a:pPr>
            <a:r>
              <a:rPr lang="en-AU" sz="2000">
                <a:solidFill>
                  <a:srgbClr val="000000"/>
                </a:solidFill>
                <a:latin typeface="Century Gothic" panose="020B0502020202020204" pitchFamily="34" charset="0"/>
                <a:ea typeface="Segoe UI Symbol" panose="020B0502040204020203" pitchFamily="34" charset="0"/>
              </a:rPr>
              <a:t>Hide-Away couldn’t answer Storm Boy, so </a:t>
            </a:r>
            <a:r>
              <a:rPr lang="en-AU" sz="2000" u="sng">
                <a:solidFill>
                  <a:srgbClr val="000000"/>
                </a:solidFill>
                <a:latin typeface="Century Gothic" panose="020B0502020202020204" pitchFamily="34" charset="0"/>
                <a:ea typeface="Segoe UI Symbol" panose="020B0502040204020203" pitchFamily="34" charset="0"/>
              </a:rPr>
              <a:t>			</a:t>
            </a:r>
            <a:r>
              <a:rPr lang="en-AU" sz="2000">
                <a:solidFill>
                  <a:srgbClr val="000000"/>
                </a:solidFill>
                <a:latin typeface="Century Gothic" panose="020B0502020202020204" pitchFamily="34" charset="0"/>
                <a:ea typeface="Segoe UI Symbol" panose="020B0502040204020203" pitchFamily="34" charset="0"/>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Storm Boy went to boarding school because ______________________________________.</a:t>
            </a: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a:solidFill>
                  <a:srgbClr val="000000"/>
                </a:solidFill>
                <a:latin typeface="Century Gothic" panose="020B0502020202020204" pitchFamily="34" charset="0"/>
                <a:ea typeface="Segoe UI Symbol" panose="020B0502040204020203" pitchFamily="34" charset="0"/>
              </a:rPr>
              <a:t>Storm Boy went to boarding school, but ___________________________________________.</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Storm Boy went to boarding school, so _____________________________________________.</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3855047698"/>
      </p:ext>
    </p:extLst>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4804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Hide-Away misses Storm Boy because ______________________________________.</a:t>
            </a: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a:solidFill>
                  <a:srgbClr val="000000"/>
                </a:solidFill>
                <a:latin typeface="Century Gothic" panose="020B0502020202020204" pitchFamily="34" charset="0"/>
                <a:ea typeface="Segoe UI Symbol" panose="020B0502040204020203" pitchFamily="34" charset="0"/>
              </a:rPr>
              <a:t>Hide-Away misses Storm Boy, but ___________________________________________.</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Hide-Away misses Storm Boy, so _____________________________________________.</a:t>
            </a:r>
          </a:p>
          <a:p>
            <a:pPr marL="0" marR="0" lvl="0" indent="0" algn="l" defTabSz="914400" rtl="0" eaLnBrk="1" fontAlgn="auto" latinLnBrk="0" hangingPunct="1">
              <a:lnSpc>
                <a:spcPct val="150000"/>
              </a:lnSpc>
              <a:spcBef>
                <a:spcPts val="0"/>
              </a:spcBef>
              <a:spcAft>
                <a:spcPts val="1200"/>
              </a:spcAft>
              <a:buClrTx/>
              <a:buSzTx/>
              <a:buFontTx/>
              <a:buNone/>
              <a:tabLst/>
              <a:defRPr/>
            </a:pPr>
            <a:endParaRPr lang="en-AU" sz="2000" i="1">
              <a:solidFill>
                <a:srgbClr val="000000"/>
              </a:solidFill>
              <a:latin typeface="Century Gothic" panose="020B0502020202020204" pitchFamily="34" charset="0"/>
              <a:ea typeface="Segoe UI Symbol" panose="020B0502040204020203" pitchFamily="34" charset="0"/>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lang="en-AU" sz="2000" i="1">
                <a:solidFill>
                  <a:srgbClr val="000000"/>
                </a:solidFill>
                <a:latin typeface="Century Gothic" panose="020B0502020202020204" pitchFamily="34" charset="0"/>
                <a:ea typeface="Segoe UI Symbol" panose="020B0502040204020203" pitchFamily="34" charset="0"/>
              </a:rPr>
              <a:t>Extension</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The story has a sad ending because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The story has a sad ending, but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The story has a sad ending, so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13081338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FA5C6C97-93EF-B81D-5D39-E229D7D81255}"/>
              </a:ext>
            </a:extLst>
          </p:cNvPr>
          <p:cNvSpPr txBox="1"/>
          <p:nvPr/>
        </p:nvSpPr>
        <p:spPr>
          <a:xfrm>
            <a:off x="838199" y="5205603"/>
            <a:ext cx="9705393" cy="1245854"/>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part of Chapter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5: ‘Storm Boy lived between the Coorong and the sea’</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To page 9: ‘And from then on everyone called him Storm Boy’ (4 sentences on the page only) </a:t>
            </a:r>
          </a:p>
        </p:txBody>
      </p:sp>
      <p:pic>
        <p:nvPicPr>
          <p:cNvPr id="4" name="Picture 3">
            <a:extLst>
              <a:ext uri="{FF2B5EF4-FFF2-40B4-BE49-F238E27FC236}">
                <a16:creationId xmlns:a16="http://schemas.microsoft.com/office/drawing/2014/main" id="{DF5FCB4E-7B90-17D6-F7D0-57F673483857}"/>
              </a:ext>
            </a:extLst>
          </p:cNvPr>
          <p:cNvPicPr>
            <a:picLocks noChangeAspect="1"/>
          </p:cNvPicPr>
          <p:nvPr/>
        </p:nvPicPr>
        <p:blipFill>
          <a:blip r:embed="rId4"/>
          <a:stretch>
            <a:fillRect/>
          </a:stretch>
        </p:blipFill>
        <p:spPr>
          <a:xfrm>
            <a:off x="684882" y="2277900"/>
            <a:ext cx="8218120" cy="2542252"/>
          </a:xfrm>
          <a:prstGeom prst="rect">
            <a:avLst/>
          </a:prstGeom>
        </p:spPr>
      </p:pic>
    </p:spTree>
    <p:extLst>
      <p:ext uri="{BB962C8B-B14F-4D97-AF65-F5344CB8AC3E}">
        <p14:creationId xmlns:p14="http://schemas.microsoft.com/office/powerpoint/2010/main" val="37576927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5</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95951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windswept</a:t>
            </a:r>
            <a:r>
              <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a place with no shelter that is exposed to the winds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tussocky</a:t>
            </a:r>
            <a:r>
              <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clump of growing grass</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the author has chosen to describe Storm Boy’s home as ‘wild’, ‘windswept’ and ‘cold’?</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84972"/>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has chosen this description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875672"/>
            <a:ext cx="1979364" cy="186119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has chosen this description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wants us to know that Storm Boy lives in a place very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different to us.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400" b="1" i="1" baseline="0">
                <a:solidFill>
                  <a:srgbClr val="000000"/>
                </a:solidFill>
                <a:latin typeface="Century Gothic" panose="020B0502020202020204" pitchFamily="34" charset="0"/>
              </a:rPr>
              <a:t>Answers will vary.</a:t>
            </a:r>
            <a:endPar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04EC1A-18DE-4E51-A8C5-2438B0975CF5}"/>
              </a:ext>
            </a:extLst>
          </p:cNvPr>
          <p:cNvSpPr txBox="1"/>
          <p:nvPr/>
        </p:nvSpPr>
        <p:spPr>
          <a:xfrm>
            <a:off x="4258447" y="3872553"/>
            <a:ext cx="4011237" cy="115352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Murray </a:t>
            </a:r>
            <a:r>
              <a:rPr lang="en-AU" sz="1600" b="1">
                <a:solidFill>
                  <a:srgbClr val="000000"/>
                </a:solidFill>
                <a:latin typeface="Century Gothic" panose="020B0502020202020204" pitchFamily="34" charset="0"/>
              </a:rPr>
              <a:t>mouth</a:t>
            </a:r>
            <a:r>
              <a:rPr lang="en-AU" sz="1600">
                <a:solidFill>
                  <a:srgbClr val="000000"/>
                </a:solidFill>
                <a:latin typeface="Century Gothic" panose="020B0502020202020204" pitchFamily="34" charset="0"/>
              </a:rPr>
              <a:t> – where the river meets the sea. This is an aerial shot of the real-life Murray mouth.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026" name="Picture 2" descr="Department for Environment and Water - Long-term recovery plan">
            <a:extLst>
              <a:ext uri="{FF2B5EF4-FFF2-40B4-BE49-F238E27FC236}">
                <a16:creationId xmlns:a16="http://schemas.microsoft.com/office/drawing/2014/main" id="{AB502F4E-727E-FFBD-5E57-9EDF080CB3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58446" y="1111931"/>
            <a:ext cx="4011238" cy="2479603"/>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8B9EE644-DEB4-FD9E-AF46-C4DEFC3BB74B}"/>
              </a:ext>
            </a:extLst>
          </p:cNvPr>
          <p:cNvSpPr/>
          <p:nvPr/>
        </p:nvSpPr>
        <p:spPr>
          <a:xfrm rot="16200000">
            <a:off x="5885203" y="2952165"/>
            <a:ext cx="1350216" cy="32190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028" name="Picture 4" descr="Lyall Bay tussock grass | Beach, New zealand, Outdoor">
            <a:extLst>
              <a:ext uri="{FF2B5EF4-FFF2-40B4-BE49-F238E27FC236}">
                <a16:creationId xmlns:a16="http://schemas.microsoft.com/office/drawing/2014/main" id="{2FE593B6-9A43-5353-6F69-1EA6F9F5452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2578" y="3415755"/>
            <a:ext cx="2663919" cy="19979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F63F17-1738-6582-C544-FA0602CAF231}"/>
              </a:ext>
            </a:extLst>
          </p:cNvPr>
          <p:cNvSpPr txBox="1"/>
          <p:nvPr/>
        </p:nvSpPr>
        <p:spPr>
          <a:xfrm>
            <a:off x="752376" y="5507217"/>
            <a:ext cx="2524321"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Tussocks near the water</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5457ED38-EF2F-02FD-F1E6-D29D7103778B}"/>
              </a:ext>
            </a:extLst>
          </p:cNvPr>
          <p:cNvSpPr txBox="1"/>
          <p:nvPr/>
        </p:nvSpPr>
        <p:spPr>
          <a:xfrm>
            <a:off x="5113332" y="5797749"/>
            <a:ext cx="7007134" cy="888256"/>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There is a picture in the middle of the book with a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‘A wild strip it is, windswept and tussocky, with the flat shallow water of the South Australian Coorong on one side and the endless slam of the Southern Ocean on the other.’</a:t>
            </a:r>
            <a:endPar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627312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37532779"/>
              </p:ext>
            </p:extLst>
          </p:nvPr>
        </p:nvGraphicFramePr>
        <p:xfrm>
          <a:off x="130859" y="382144"/>
          <a:ext cx="11717012" cy="5009619"/>
        </p:xfrm>
        <a:graphic>
          <a:graphicData uri="http://schemas.openxmlformats.org/drawingml/2006/table">
            <a:tbl>
              <a:tblPr firstRow="1" firstCol="1" bandRow="1">
                <a:tableStyleId>{5C22544A-7EE6-4342-B048-85BDC9FD1C3A}</a:tableStyleId>
              </a:tblPr>
              <a:tblGrid>
                <a:gridCol w="577064">
                  <a:extLst>
                    <a:ext uri="{9D8B030D-6E8A-4147-A177-3AD203B41FA5}">
                      <a16:colId xmlns:a16="http://schemas.microsoft.com/office/drawing/2014/main" val="1186486450"/>
                    </a:ext>
                  </a:extLst>
                </a:gridCol>
                <a:gridCol w="1710812">
                  <a:extLst>
                    <a:ext uri="{9D8B030D-6E8A-4147-A177-3AD203B41FA5}">
                      <a16:colId xmlns:a16="http://schemas.microsoft.com/office/drawing/2014/main" val="2685212800"/>
                    </a:ext>
                  </a:extLst>
                </a:gridCol>
                <a:gridCol w="3038168">
                  <a:extLst>
                    <a:ext uri="{9D8B030D-6E8A-4147-A177-3AD203B41FA5}">
                      <a16:colId xmlns:a16="http://schemas.microsoft.com/office/drawing/2014/main" val="4069077221"/>
                    </a:ext>
                  </a:extLst>
                </a:gridCol>
                <a:gridCol w="3223527">
                  <a:extLst>
                    <a:ext uri="{9D8B030D-6E8A-4147-A177-3AD203B41FA5}">
                      <a16:colId xmlns:a16="http://schemas.microsoft.com/office/drawing/2014/main" val="2864326499"/>
                    </a:ext>
                  </a:extLst>
                </a:gridCol>
                <a:gridCol w="1676880">
                  <a:extLst>
                    <a:ext uri="{9D8B030D-6E8A-4147-A177-3AD203B41FA5}">
                      <a16:colId xmlns:a16="http://schemas.microsoft.com/office/drawing/2014/main" val="2967317441"/>
                    </a:ext>
                  </a:extLst>
                </a:gridCol>
                <a:gridCol w="1490561">
                  <a:extLst>
                    <a:ext uri="{9D8B030D-6E8A-4147-A177-3AD203B41FA5}">
                      <a16:colId xmlns:a16="http://schemas.microsoft.com/office/drawing/2014/main" val="1265329991"/>
                    </a:ext>
                  </a:extLst>
                </a:gridCol>
              </a:tblGrid>
              <a:tr h="384204">
                <a:tc gridSpan="4">
                  <a:txBody>
                    <a:bodyPr/>
                    <a:lstStyle/>
                    <a:p>
                      <a:pPr>
                        <a:lnSpc>
                          <a:spcPct val="107000"/>
                        </a:lnSpc>
                        <a:spcAft>
                          <a:spcPts val="0"/>
                        </a:spcAft>
                      </a:pPr>
                      <a:r>
                        <a:rPr lang="en-AU" sz="1100">
                          <a:solidFill>
                            <a:sysClr val="windowText" lastClr="000000"/>
                          </a:solidFill>
                          <a:effectLst/>
                          <a:latin typeface="Century Gothic" panose="020B0502020202020204" pitchFamily="34" charset="0"/>
                        </a:rPr>
                        <a:t>Knowledge Unit: Storm Boy (Novel Study)</a:t>
                      </a:r>
                    </a:p>
                    <a:p>
                      <a:pPr>
                        <a:lnSpc>
                          <a:spcPct val="107000"/>
                        </a:lnSpc>
                        <a:spcAft>
                          <a:spcPts val="0"/>
                        </a:spcAft>
                      </a:pPr>
                      <a:r>
                        <a:rPr lang="en-AU" sz="1100">
                          <a:solidFill>
                            <a:sysClr val="windowText" lastClr="000000"/>
                          </a:solidFill>
                          <a:effectLst/>
                          <a:latin typeface="Century Gothic" panose="020B0502020202020204" pitchFamily="34" charset="0"/>
                        </a:rPr>
                        <a:t>Year: 4</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endParaRPr lang="en-AU"/>
                    </a:p>
                  </a:txBody>
                  <a:tcPr/>
                </a:tc>
                <a:tc hMerge="1">
                  <a:txBody>
                    <a:bodyPr/>
                    <a:lstStyle/>
                    <a:p>
                      <a:endParaRPr lang="en-AU"/>
                    </a:p>
                  </a:txBody>
                  <a:tcPr/>
                </a:tc>
                <a:tc hMerge="1">
                  <a:txBody>
                    <a:bodyPr/>
                    <a:lstStyle/>
                    <a:p>
                      <a:endParaRPr lang="en-AU"/>
                    </a:p>
                  </a:txBody>
                  <a:tcPr>
                    <a:lnL w="12700" cmpd="sng">
                      <a:noFill/>
                    </a:ln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73637511"/>
                  </a:ext>
                </a:extLst>
              </a:tr>
              <a:tr h="349276">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rPr>
                        <a:t>Lesson #</a:t>
                      </a:r>
                      <a:endPar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Lesson Title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Learning Objective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Big Question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Vocabulary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000" b="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Embedded Writing Task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extLst>
                  <a:ext uri="{0D108BD9-81ED-4DB2-BD59-A6C34878D82A}">
                    <a16:rowId xmlns:a16="http://schemas.microsoft.com/office/drawing/2014/main" val="775131057"/>
                  </a:ext>
                </a:extLst>
              </a:tr>
              <a:tr h="584985">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10</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5 Part 1</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explain the progression used by an author to develop the skills of a character.</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the key events that led to Mr Percival being able to carry out the fishing line?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sly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SPO</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57996046"/>
                  </a:ext>
                </a:extLst>
              </a:tr>
              <a:tr h="584985">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rPr>
                        <a:t>11</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b="0">
                          <a:solidFill>
                            <a:sysClr val="windowText" lastClr="000000"/>
                          </a:solidFill>
                          <a:effectLst/>
                          <a:latin typeface="Century Gothic"/>
                          <a:ea typeface="Calibri"/>
                          <a:cs typeface="Times New Roman"/>
                        </a:rPr>
                        <a:t>Chapter 5 Part 2</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effectLst/>
                          <a:latin typeface="Century Gothic"/>
                          <a:ea typeface="Calibri" panose="020F0502020204030204" pitchFamily="34" charset="0"/>
                          <a:cs typeface="Times New Roman"/>
                        </a:rPr>
                        <a:t>I can identify some of the language choices, that have been used by the author, to set the scene of the storm.</a:t>
                      </a:r>
                    </a:p>
                  </a:txBody>
                  <a:tcPr marL="29545" marR="2954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some of the language choices, that have been used by the author, to set the scene of the storm?</a:t>
                      </a:r>
                    </a:p>
                  </a:txBody>
                  <a:tcPr marL="29545" marR="2954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frenzy</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Sentence expansion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19926400"/>
                  </a:ext>
                </a:extLst>
              </a:tr>
              <a:tr h="408263">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rPr>
                        <a:t>12</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5 Part 3</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the ways the author created suspense in the text.</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How has the author created suspense as the rescue of the crew of the tugboat begins?</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fasten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Read-write-discuss cycle</a:t>
                      </a:r>
                    </a:p>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Convert fragments to sentence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446935870"/>
                  </a:ext>
                </a:extLst>
              </a:tr>
              <a:tr h="354088">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rPr>
                        <a:t>13</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5 Part 4</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upgraded verbs in the text and explain why the author has used these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are some of the upgraded verbs in the text and why has the author has used these?</a:t>
                      </a:r>
                    </a:p>
                    <a:p>
                      <a:pPr algn="ct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exhausted</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Upgrading verbs in sentence</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80890060"/>
                  </a:ext>
                </a:extLst>
              </a:tr>
              <a:tr h="785127">
                <a:tc gridSpan="6">
                  <a:txBody>
                    <a:bodyPr/>
                    <a:lstStyle/>
                    <a:p>
                      <a:pPr algn="l">
                        <a:lnSpc>
                          <a:spcPct val="107000"/>
                        </a:lnSpc>
                        <a:spcAft>
                          <a:spcPts val="0"/>
                        </a:spcAft>
                      </a:pPr>
                      <a:endParaRPr lang="en-AU" sz="1100" b="0" i="1">
                        <a:solidFill>
                          <a:sysClr val="windowText" lastClr="000000"/>
                        </a:solidFill>
                        <a:effectLst/>
                        <a:latin typeface="Century Gothic" panose="020B0502020202020204" pitchFamily="34" charset="0"/>
                        <a:cs typeface="Times New Roman" panose="02020603050405020304" pitchFamily="18" charset="0"/>
                      </a:endParaRPr>
                    </a:p>
                    <a:p>
                      <a:pPr algn="l">
                        <a:lnSpc>
                          <a:spcPct val="107000"/>
                        </a:lnSpc>
                        <a:spcAft>
                          <a:spcPts val="0"/>
                        </a:spcAft>
                      </a:pPr>
                      <a:r>
                        <a:rPr lang="en-AU" sz="1100" b="0" i="1">
                          <a:solidFill>
                            <a:sysClr val="windowText" lastClr="000000"/>
                          </a:solidFill>
                          <a:effectLst/>
                          <a:latin typeface="Century Gothic" panose="020B0502020202020204" pitchFamily="34" charset="0"/>
                          <a:cs typeface="Times New Roman" panose="02020603050405020304" pitchFamily="18" charset="0"/>
                        </a:rPr>
                        <a:t>I suggest reading Chapter 6 uninterrupted with your class prior to Lesson 14. Part of the magic of Storm Boy is the writing and emotion in this chapter. I will be reading it with my students so they can feel that, and we will talk about it, with no specific learning objective in mind. Then go back in another session and do the 2 lessons individually. </a:t>
                      </a:r>
                    </a:p>
                    <a:p>
                      <a:pPr algn="l">
                        <a:lnSpc>
                          <a:spcPct val="107000"/>
                        </a:lnSpc>
                        <a:spcAft>
                          <a:spcPts val="0"/>
                        </a:spcAft>
                      </a:pPr>
                      <a:endParaRPr lang="en-AU" sz="1100" b="0" i="1">
                        <a:solidFill>
                          <a:sysClr val="windowText" lastClr="000000"/>
                        </a:solidFill>
                        <a:effectLst/>
                        <a:latin typeface="Century Gothic" panose="020B050202020202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accent3">
                        <a:lumMod val="40000"/>
                        <a:lumOff val="60000"/>
                      </a:schemeClr>
                    </a:solidFill>
                  </a:tcPr>
                </a:tc>
                <a:tc hMerge="1">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6 Lesson 1</a:t>
                      </a:r>
                    </a:p>
                    <a:p>
                      <a:pPr algn="ctr">
                        <a:lnSpc>
                          <a:spcPct val="107000"/>
                        </a:lnSpc>
                        <a:spcAft>
                          <a:spcPts val="0"/>
                        </a:spcAft>
                      </a:pPr>
                      <a:r>
                        <a:rPr lang="en-AU" sz="1100" i="1">
                          <a:solidFill>
                            <a:sysClr val="windowText" lastClr="000000"/>
                          </a:solidFill>
                          <a:effectLst/>
                          <a:latin typeface="Century Gothic" panose="020B0502020202020204" pitchFamily="34" charset="0"/>
                          <a:cs typeface="Times New Roman" panose="02020603050405020304" pitchFamily="18" charset="0"/>
                        </a:rPr>
                        <a:t>No learning objective for this lesson</a:t>
                      </a:r>
                    </a:p>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i="1">
                          <a:solidFill>
                            <a:sysClr val="windowText" lastClr="000000"/>
                          </a:solidFill>
                          <a:effectLst/>
                          <a:latin typeface="Century Gothic" panose="020B0502020202020204" pitchFamily="34" charset="0"/>
                          <a:cs typeface="Times New Roman" panose="02020603050405020304" pitchFamily="18" charset="0"/>
                        </a:rPr>
                        <a:t>No learning objective for this lesson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algn="ctr">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No learning objective for this lesson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No learning objective for this lesson</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algn="l">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hMerge="1">
                  <a:txBody>
                    <a:bodyPr/>
                    <a:lstStyle/>
                    <a:p>
                      <a:pPr algn="l">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693948579"/>
                  </a:ext>
                </a:extLst>
              </a:tr>
              <a:tr h="384841">
                <a:tc>
                  <a:txBody>
                    <a:bodyPr/>
                    <a:lstStyle/>
                    <a:p>
                      <a:pPr algn="l">
                        <a:lnSpc>
                          <a:spcPct val="107000"/>
                        </a:lnSpc>
                        <a:spcAft>
                          <a:spcPts val="0"/>
                        </a:spcAft>
                      </a:pPr>
                      <a:r>
                        <a:rPr lang="en-AU" sz="1100" i="1">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14</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algn="ctr">
                        <a:lnSpc>
                          <a:spcPct val="107000"/>
                        </a:lnSpc>
                        <a:spcAft>
                          <a:spcPts val="0"/>
                        </a:spcAft>
                      </a:pPr>
                      <a:r>
                        <a:rPr lang="en-AU" sz="1100">
                          <a:solidFill>
                            <a:sysClr val="windowText" lastClr="000000"/>
                          </a:solidFill>
                          <a:effectLst/>
                          <a:latin typeface="Century Gothic"/>
                          <a:ea typeface="Calibri"/>
                          <a:cs typeface="Times New Roman"/>
                        </a:rPr>
                        <a:t>Chapter 6 Part 1</a:t>
                      </a: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I can identify similes and explain why the author has chosen to use these.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What similes can you find in the text and why has the author chosen to use them? </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awkwardly</a:t>
                      </a:r>
                    </a:p>
                    <a:p>
                      <a:pPr algn="ctr">
                        <a:lnSpc>
                          <a:spcPct val="107000"/>
                        </a:lnSpc>
                        <a:spcAft>
                          <a:spcPts val="0"/>
                        </a:spcAft>
                      </a:pPr>
                      <a:endPar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endParaRP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l">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Sentence combining</a:t>
                      </a:r>
                    </a:p>
                  </a:txBody>
                  <a:tcPr marL="30461" marR="30461"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67611071"/>
                  </a:ext>
                </a:extLst>
              </a:tr>
              <a:tr h="354087">
                <a:tc>
                  <a:txBody>
                    <a:bodyPr/>
                    <a:lstStyle/>
                    <a:p>
                      <a:pPr lvl="0" algn="l">
                        <a:lnSpc>
                          <a:spcPct val="107000"/>
                        </a:lnSpc>
                        <a:spcAft>
                          <a:spcPts val="0"/>
                        </a:spcAft>
                        <a:buNone/>
                      </a:pPr>
                      <a:r>
                        <a:rPr lang="en-AU" sz="1100" i="1">
                          <a:solidFill>
                            <a:sysClr val="windowText" lastClr="000000"/>
                          </a:solidFill>
                          <a:effectLst/>
                          <a:latin typeface="Century Gothic"/>
                          <a:ea typeface="Calibri"/>
                          <a:cs typeface="Times New Roman"/>
                        </a:rPr>
                        <a:t>15</a:t>
                      </a:r>
                    </a:p>
                  </a:txBody>
                  <a:tcPr marL="30460" marR="30460" marT="0" marB="0" anchor="ctr">
                    <a:lnL w="6350">
                      <a:solidFill>
                        <a:schemeClr val="tx1"/>
                      </a:solid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rgbClr val="E9D8A6"/>
                    </a:solidFill>
                  </a:tcPr>
                </a:tc>
                <a:tc>
                  <a:txBody>
                    <a:bodyPr/>
                    <a:lstStyle/>
                    <a:p>
                      <a:pPr lvl="0" algn="ctr">
                        <a:lnSpc>
                          <a:spcPct val="107000"/>
                        </a:lnSpc>
                        <a:spcAft>
                          <a:spcPts val="0"/>
                        </a:spcAft>
                        <a:buNone/>
                      </a:pPr>
                      <a:r>
                        <a:rPr lang="en-AU" sz="1100">
                          <a:solidFill>
                            <a:sysClr val="windowText" lastClr="000000"/>
                          </a:solidFill>
                          <a:effectLst/>
                          <a:latin typeface="Century Gothic"/>
                          <a:ea typeface="Calibri"/>
                          <a:cs typeface="Times New Roman"/>
                        </a:rPr>
                        <a:t>Chapter 6 Part 2</a:t>
                      </a:r>
                    </a:p>
                  </a:txBody>
                  <a:tcPr marL="30460" marR="3046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effectLst/>
                          <a:latin typeface="Century Gothic"/>
                          <a:ea typeface="Calibri" panose="020F0502020204030204" pitchFamily="34" charset="0"/>
                          <a:cs typeface="Times New Roman"/>
                        </a:rPr>
                        <a:t>I can explain how the author finishes the text answering all the readers' questions.</a:t>
                      </a:r>
                    </a:p>
                  </a:txBody>
                  <a:tcPr marL="29545" marR="2954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algn="ctr">
                        <a:lnSpc>
                          <a:spcPct val="107000"/>
                        </a:lnSpc>
                        <a:spcAft>
                          <a:spcPts val="0"/>
                        </a:spcAft>
                      </a:pPr>
                      <a:r>
                        <a:rPr lang="en-AU" sz="1100">
                          <a:solidFill>
                            <a:sysClr val="windowText" lastClr="000000"/>
                          </a:solidFill>
                          <a:effectLst/>
                          <a:latin typeface="Century Gothic" panose="020B0502020202020204" pitchFamily="34" charset="0"/>
                          <a:ea typeface="Calibri" panose="020F0502020204030204" pitchFamily="34" charset="0"/>
                          <a:cs typeface="Times New Roman" panose="02020603050405020304" pitchFamily="18" charset="0"/>
                        </a:rPr>
                        <a:t>Why does the author need to wrap up the text?</a:t>
                      </a:r>
                    </a:p>
                  </a:txBody>
                  <a:tcPr marL="29545" marR="29545"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lgn="ctr">
                        <a:lnSpc>
                          <a:spcPct val="107000"/>
                        </a:lnSpc>
                        <a:spcAft>
                          <a:spcPts val="0"/>
                        </a:spcAft>
                        <a:buNone/>
                      </a:pPr>
                      <a:r>
                        <a:rPr lang="en-AU" sz="1100">
                          <a:solidFill>
                            <a:sysClr val="windowText" lastClr="000000"/>
                          </a:solidFill>
                          <a:effectLst/>
                          <a:latin typeface="Century Gothic"/>
                          <a:ea typeface="Calibri"/>
                          <a:cs typeface="Times New Roman"/>
                        </a:rPr>
                        <a:t>ashamed</a:t>
                      </a:r>
                    </a:p>
                  </a:txBody>
                  <a:tcPr marL="30460" marR="3046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tc>
                  <a:txBody>
                    <a:bodyPr/>
                    <a:lstStyle/>
                    <a:p>
                      <a:pPr lvl="0" algn="l">
                        <a:lnSpc>
                          <a:spcPct val="107000"/>
                        </a:lnSpc>
                        <a:spcAft>
                          <a:spcPts val="0"/>
                        </a:spcAft>
                        <a:buNone/>
                      </a:pPr>
                      <a:r>
                        <a:rPr lang="en-AU" sz="1100">
                          <a:solidFill>
                            <a:sysClr val="windowText" lastClr="000000"/>
                          </a:solidFill>
                          <a:effectLst/>
                          <a:latin typeface="Century Gothic"/>
                          <a:ea typeface="Calibri"/>
                          <a:cs typeface="Times New Roman"/>
                        </a:rPr>
                        <a:t>Because, but, so</a:t>
                      </a:r>
                    </a:p>
                  </a:txBody>
                  <a:tcPr marL="30460" marR="30460" marT="0" marB="0" anchor="ctr">
                    <a:lnL w="6350" cap="flat" cmpd="sng" algn="ctr">
                      <a:solidFill>
                        <a:schemeClr val="tx1"/>
                      </a:solidFill>
                      <a:prstDash val="solid"/>
                      <a:round/>
                      <a:headEnd type="none" w="med" len="med"/>
                      <a:tailEnd type="none" w="med" len="med"/>
                    </a:lnL>
                    <a:lnR w="6350">
                      <a:solidFill>
                        <a:schemeClr val="tx1"/>
                      </a:solid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951752387"/>
                  </a:ext>
                </a:extLst>
              </a:tr>
              <a:tr h="354087">
                <a:tc>
                  <a:txBody>
                    <a:bodyPr/>
                    <a:lstStyle/>
                    <a:p>
                      <a:pPr lvl="0" algn="l">
                        <a:lnSpc>
                          <a:spcPct val="107000"/>
                        </a:lnSpc>
                        <a:spcAft>
                          <a:spcPts val="0"/>
                        </a:spcAft>
                        <a:buNone/>
                      </a:pPr>
                      <a:r>
                        <a:rPr lang="en-AU" sz="1100" i="1">
                          <a:solidFill>
                            <a:sysClr val="windowText" lastClr="000000"/>
                          </a:solidFill>
                          <a:effectLst/>
                          <a:latin typeface="Century Gothic"/>
                          <a:ea typeface="Calibri"/>
                          <a:cs typeface="Times New Roman"/>
                        </a:rPr>
                        <a:t>16</a:t>
                      </a:r>
                    </a:p>
                  </a:txBody>
                  <a:tcPr marL="30460" marR="30460" marT="0" marB="0" anchor="ctr">
                    <a:lnL w="6350">
                      <a:solidFill>
                        <a:schemeClr val="tx1"/>
                      </a:solidFill>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a:solidFill>
                        <a:schemeClr val="tx1"/>
                      </a:solidFill>
                    </a:lnB>
                    <a:solidFill>
                      <a:srgbClr val="E9D8A6"/>
                    </a:solidFill>
                  </a:tcPr>
                </a:tc>
                <a:tc>
                  <a:txBody>
                    <a:bodyPr/>
                    <a:lstStyle/>
                    <a:p>
                      <a:pPr lvl="0" algn="ctr">
                        <a:lnSpc>
                          <a:spcPct val="107000"/>
                        </a:lnSpc>
                        <a:spcAft>
                          <a:spcPts val="0"/>
                        </a:spcAft>
                        <a:buNone/>
                      </a:pPr>
                      <a:r>
                        <a:rPr lang="en-AU" sz="1100">
                          <a:solidFill>
                            <a:sysClr val="windowText" lastClr="000000"/>
                          </a:solidFill>
                          <a:effectLst/>
                          <a:latin typeface="Century Gothic"/>
                          <a:ea typeface="Calibri"/>
                          <a:cs typeface="Times New Roman"/>
                        </a:rPr>
                        <a:t>Assessment</a:t>
                      </a:r>
                    </a:p>
                  </a:txBody>
                  <a:tcPr marL="30460" marR="3046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a:solidFill>
                        <a:schemeClr val="tx1"/>
                      </a:solidFill>
                    </a:lnB>
                    <a:solidFill>
                      <a:schemeClr val="bg1"/>
                    </a:solidFill>
                  </a:tcPr>
                </a:tc>
                <a:tc>
                  <a:txBody>
                    <a:bodyPr/>
                    <a:lstStyle/>
                    <a:p>
                      <a:pPr lvl="0" algn="ctr">
                        <a:lnSpc>
                          <a:spcPct val="107000"/>
                        </a:lnSpc>
                        <a:spcAft>
                          <a:spcPts val="0"/>
                        </a:spcAft>
                        <a:buNone/>
                      </a:pPr>
                      <a:endParaRPr lang="en-AU" sz="1100">
                        <a:solidFill>
                          <a:sysClr val="windowText" lastClr="000000"/>
                        </a:solidFill>
                        <a:effectLst/>
                        <a:latin typeface="Century Gothic"/>
                        <a:ea typeface="Calibri"/>
                        <a:cs typeface="Times New Roman"/>
                      </a:endParaRPr>
                    </a:p>
                  </a:txBody>
                  <a:tcPr marL="30460" marR="3046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a:solidFill>
                        <a:schemeClr val="tx1"/>
                      </a:solidFill>
                    </a:lnB>
                    <a:solidFill>
                      <a:schemeClr val="bg1"/>
                    </a:solidFill>
                  </a:tcPr>
                </a:tc>
                <a:tc>
                  <a:txBody>
                    <a:bodyPr/>
                    <a:lstStyle/>
                    <a:p>
                      <a:pPr lvl="0" algn="ctr">
                        <a:lnSpc>
                          <a:spcPct val="107000"/>
                        </a:lnSpc>
                        <a:spcAft>
                          <a:spcPts val="0"/>
                        </a:spcAft>
                        <a:buNone/>
                      </a:pPr>
                      <a:endParaRPr lang="en-AU" sz="1100">
                        <a:solidFill>
                          <a:sysClr val="windowText" lastClr="000000"/>
                        </a:solidFill>
                        <a:effectLst/>
                        <a:latin typeface="Century Gothic"/>
                        <a:ea typeface="Calibri"/>
                        <a:cs typeface="Times New Roman"/>
                      </a:endParaRPr>
                    </a:p>
                  </a:txBody>
                  <a:tcPr marL="30460" marR="3046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a:solidFill>
                        <a:schemeClr val="tx1"/>
                      </a:solidFill>
                    </a:lnB>
                    <a:solidFill>
                      <a:schemeClr val="bg1"/>
                    </a:solidFill>
                  </a:tcPr>
                </a:tc>
                <a:tc>
                  <a:txBody>
                    <a:bodyPr/>
                    <a:lstStyle/>
                    <a:p>
                      <a:pPr lvl="0" algn="l">
                        <a:lnSpc>
                          <a:spcPct val="107000"/>
                        </a:lnSpc>
                        <a:spcAft>
                          <a:spcPts val="0"/>
                        </a:spcAft>
                        <a:buNone/>
                      </a:pPr>
                      <a:endParaRPr lang="en-AU" sz="1100">
                        <a:solidFill>
                          <a:sysClr val="windowText" lastClr="000000"/>
                        </a:solidFill>
                        <a:effectLst/>
                        <a:latin typeface="Century Gothic"/>
                        <a:ea typeface="Calibri"/>
                        <a:cs typeface="Times New Roman"/>
                      </a:endParaRPr>
                    </a:p>
                  </a:txBody>
                  <a:tcPr marL="30460" marR="30460" marT="0"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a:solidFill>
                        <a:schemeClr val="tx1"/>
                      </a:solidFill>
                    </a:lnB>
                    <a:solidFill>
                      <a:schemeClr val="bg1"/>
                    </a:solidFill>
                  </a:tcPr>
                </a:tc>
                <a:tc>
                  <a:txBody>
                    <a:bodyPr/>
                    <a:lstStyle/>
                    <a:p>
                      <a:pPr lvl="0" algn="l">
                        <a:lnSpc>
                          <a:spcPct val="107000"/>
                        </a:lnSpc>
                        <a:spcAft>
                          <a:spcPts val="0"/>
                        </a:spcAft>
                        <a:buNone/>
                      </a:pPr>
                      <a:endParaRPr lang="en-AU" sz="1100">
                        <a:solidFill>
                          <a:sysClr val="windowText" lastClr="000000"/>
                        </a:solidFill>
                        <a:effectLst/>
                        <a:latin typeface="Century Gothic"/>
                        <a:ea typeface="Calibri"/>
                        <a:cs typeface="Times New Roman"/>
                      </a:endParaRPr>
                    </a:p>
                  </a:txBody>
                  <a:tcPr marL="30460" marR="30460" marT="0" marB="0" anchor="ctr">
                    <a:lnL w="6350" cap="flat" cmpd="sng" algn="ctr">
                      <a:solidFill>
                        <a:schemeClr val="tx1"/>
                      </a:solidFill>
                      <a:prstDash val="solid"/>
                      <a:round/>
                      <a:headEnd type="none" w="med" len="med"/>
                      <a:tailEnd type="none" w="med" len="med"/>
                    </a:lnL>
                    <a:lnR w="6350">
                      <a:solidFill>
                        <a:schemeClr val="tx1"/>
                      </a:solidFill>
                    </a:lnR>
                    <a:lnT w="6350" cap="flat" cmpd="sng" algn="ctr">
                      <a:solidFill>
                        <a:schemeClr val="tx1"/>
                      </a:solidFill>
                      <a:prstDash val="solid"/>
                      <a:round/>
                      <a:headEnd type="none" w="med" len="med"/>
                      <a:tailEnd type="none" w="med" len="med"/>
                    </a:lnT>
                    <a:lnB w="6350">
                      <a:solidFill>
                        <a:schemeClr val="tx1"/>
                      </a:solidFill>
                    </a:lnB>
                    <a:solidFill>
                      <a:schemeClr val="bg1"/>
                    </a:solidFill>
                  </a:tcPr>
                </a:tc>
                <a:extLst>
                  <a:ext uri="{0D108BD9-81ED-4DB2-BD59-A6C34878D82A}">
                    <a16:rowId xmlns:a16="http://schemas.microsoft.com/office/drawing/2014/main" val="3663344053"/>
                  </a:ext>
                </a:extLst>
              </a:tr>
            </a:tbl>
          </a:graphicData>
        </a:graphic>
      </p:graphicFrame>
    </p:spTree>
    <p:extLst>
      <p:ext uri="{BB962C8B-B14F-4D97-AF65-F5344CB8AC3E}">
        <p14:creationId xmlns:p14="http://schemas.microsoft.com/office/powerpoint/2010/main" val="21771237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6</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513986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writhes </a:t>
            </a:r>
            <a:r>
              <a:rPr kumimoji="0" lang="en-GB"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to twist about or squirm</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humpy </a:t>
            </a:r>
            <a:r>
              <a:rPr kumimoji="0" lang="en-GB"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 small, usually temporary, shelter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sedges</a:t>
            </a:r>
            <a:r>
              <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plants found in wet areas that look like grasses.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shriek</a:t>
            </a:r>
            <a:r>
              <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to make a sharp, shrill sound</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a:solidFill>
                  <a:srgbClr val="000000"/>
                </a:solidFill>
                <a:latin typeface="Century Gothic" panose="020B0502020202020204" pitchFamily="34" charset="0"/>
                <a:ea typeface="Segoe UI Symbol" panose="020B0502040204020203" pitchFamily="34" charset="0"/>
                <a:cs typeface="Times" charset="0"/>
              </a:rPr>
              <a:t>hermit</a:t>
            </a:r>
            <a:r>
              <a:rPr lang="en-GB">
                <a:solidFill>
                  <a:srgbClr val="000000"/>
                </a:solidFill>
                <a:latin typeface="Century Gothic" panose="020B0502020202020204" pitchFamily="34" charset="0"/>
                <a:ea typeface="Segoe UI Symbol" panose="020B0502040204020203" pitchFamily="34" charset="0"/>
                <a:cs typeface="Times" charset="0"/>
              </a:rPr>
              <a:t> (noun) a person who lives alone, away from other people.</a:t>
            </a:r>
          </a:p>
          <a:p>
            <a:pPr marL="0" marR="0" lvl="0" indent="0" algn="l" defTabSz="914400" rtl="0" eaLnBrk="1" fontAlgn="auto" latinLnBrk="0" hangingPunct="1">
              <a:lnSpc>
                <a:spcPct val="100000"/>
              </a:lnSpc>
              <a:spcBef>
                <a:spcPts val="0"/>
              </a:spcBef>
              <a:spcAft>
                <a:spcPts val="800"/>
              </a:spcAft>
              <a:buClrTx/>
              <a:buSzTx/>
              <a:buFontTx/>
              <a:buNone/>
              <a:tabLst/>
              <a:defRPr/>
            </a:pPr>
            <a:r>
              <a:rPr lang="en-GB" b="1">
                <a:solidFill>
                  <a:srgbClr val="000000"/>
                </a:solidFill>
                <a:latin typeface="Century Gothic" panose="020B0502020202020204" pitchFamily="34" charset="0"/>
                <a:ea typeface="Segoe UI Symbol" panose="020B0502040204020203" pitchFamily="34" charset="0"/>
                <a:cs typeface="Times" charset="0"/>
              </a:rPr>
              <a:t>beachcomber</a:t>
            </a:r>
            <a:r>
              <a:rPr lang="en-GB">
                <a:solidFill>
                  <a:srgbClr val="000000"/>
                </a:solidFill>
                <a:latin typeface="Century Gothic" panose="020B0502020202020204" pitchFamily="34" charset="0"/>
                <a:ea typeface="Segoe UI Symbol" panose="020B0502040204020203" pitchFamily="34" charset="0"/>
                <a:cs typeface="Times" charset="0"/>
              </a:rPr>
              <a:t> (noun) a person who searches for things along the shore. </a:t>
            </a:r>
            <a:endPar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is the humpy different to a modern house? Give at least one comparison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15928"/>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humpy is different to a modern house because a humpy ________, whereas a modern house 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053343"/>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pic>
        <p:nvPicPr>
          <p:cNvPr id="2052" name="Picture 4" descr="Carex appressa • Australian Native Plants • Plants • 800.701.6517">
            <a:extLst>
              <a:ext uri="{FF2B5EF4-FFF2-40B4-BE49-F238E27FC236}">
                <a16:creationId xmlns:a16="http://schemas.microsoft.com/office/drawing/2014/main" id="{201B9E6B-2BE1-31F7-4626-938DE20527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65062" y="1064038"/>
            <a:ext cx="2748956" cy="206171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E4608E7B-3FBB-5D83-8707-7CD2D71D2D8E}"/>
              </a:ext>
            </a:extLst>
          </p:cNvPr>
          <p:cNvSpPr txBox="1"/>
          <p:nvPr/>
        </p:nvSpPr>
        <p:spPr>
          <a:xfrm>
            <a:off x="5872602" y="3303369"/>
            <a:ext cx="933875"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Sedges</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4EA3DDC8-958E-8234-402B-F316339911DE}"/>
              </a:ext>
            </a:extLst>
          </p:cNvPr>
          <p:cNvSpPr txBox="1"/>
          <p:nvPr/>
        </p:nvSpPr>
        <p:spPr>
          <a:xfrm>
            <a:off x="4890538" y="5759779"/>
            <a:ext cx="7007134" cy="888256"/>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There is a picture in the middle of the book with the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‘Storm Boy lived with Hide-Away Tom, his father. Their home was a rough little humpy made of wood and brush and flattened sheets of iron from old tins.’</a:t>
            </a:r>
            <a:endPar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743429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7</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7186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a:spcAft>
                <a:spcPts val="800"/>
              </a:spcAf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kerosene</a:t>
            </a:r>
            <a:r>
              <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type of fuel</a:t>
            </a:r>
            <a:endParaRPr lang="en-GB" b="1">
              <a:solidFill>
                <a:srgbClr val="000000"/>
              </a:solidFill>
              <a:latin typeface="Century Gothic" panose="020B0502020202020204" pitchFamily="34" charset="0"/>
              <a:ea typeface="Segoe UI Symbol" panose="020B0502040204020203" pitchFamily="34" charset="0"/>
              <a:cs typeface="Times" charset="0"/>
            </a:endParaRPr>
          </a:p>
          <a:p>
            <a:pPr>
              <a:spcAft>
                <a:spcPts val="800"/>
              </a:spcAft>
              <a:defRPr/>
            </a:pPr>
            <a:r>
              <a:rPr lang="en-GB" b="1">
                <a:solidFill>
                  <a:srgbClr val="000000"/>
                </a:solidFill>
                <a:latin typeface="Century Gothic" panose="020B0502020202020204" pitchFamily="34" charset="0"/>
                <a:ea typeface="Segoe UI Symbol" panose="020B0502040204020203" pitchFamily="34" charset="0"/>
                <a:cs typeface="Times" charset="0"/>
              </a:rPr>
              <a:t>wonderingly </a:t>
            </a:r>
            <a:r>
              <a:rPr lang="en-GB">
                <a:solidFill>
                  <a:srgbClr val="000000"/>
                </a:solidFill>
                <a:latin typeface="Century Gothic" panose="020B0502020202020204" pitchFamily="34" charset="0"/>
                <a:ea typeface="Segoe UI Symbol" panose="020B0502040204020203" pitchFamily="34" charset="0"/>
                <a:cs typeface="Times" charset="0"/>
              </a:rPr>
              <a:t>(adverb) in a wondering manner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nudged</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to touch or push gently. </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did Hide-Away get his name?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106277"/>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Hide-Away got his name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957534"/>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Hide-Away</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t>
            </a:r>
            <a:r>
              <a:rPr lang="en-AU" sz="1400">
                <a:solidFill>
                  <a:srgbClr val="000000"/>
                </a:solidFill>
                <a:latin typeface="Century Gothic" panose="020B0502020202020204" pitchFamily="34" charset="0"/>
              </a:rPr>
              <a:t>got his name because </a:t>
            </a:r>
            <a:r>
              <a:rPr lang="en-AU" sz="1400" b="1">
                <a:solidFill>
                  <a:srgbClr val="000000"/>
                </a:solidFill>
                <a:latin typeface="Century Gothic" panose="020B0502020202020204" pitchFamily="34" charset="0"/>
              </a:rPr>
              <a:t>when he was in town, people would say to each other that he’d come out of his hideaway for a change.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3074" name="Picture 2" descr="Australian Pelican - The Australian Museum">
            <a:extLst>
              <a:ext uri="{FF2B5EF4-FFF2-40B4-BE49-F238E27FC236}">
                <a16:creationId xmlns:a16="http://schemas.microsoft.com/office/drawing/2014/main" id="{9C1BD47C-9237-9956-9236-EB6366AB864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21210" y="819473"/>
            <a:ext cx="3432110" cy="240383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DC857CCD-65B4-939F-4E93-47E65378D549}"/>
              </a:ext>
            </a:extLst>
          </p:cNvPr>
          <p:cNvSpPr txBox="1"/>
          <p:nvPr/>
        </p:nvSpPr>
        <p:spPr>
          <a:xfrm>
            <a:off x="5895577" y="3367874"/>
            <a:ext cx="934431"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Pelican</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3076" name="Picture 4" descr="Australian White Ibis - The Australian Museum">
            <a:extLst>
              <a:ext uri="{FF2B5EF4-FFF2-40B4-BE49-F238E27FC236}">
                <a16:creationId xmlns:a16="http://schemas.microsoft.com/office/drawing/2014/main" id="{26284647-0AB9-DFFC-1FCA-898FC0EBEBCE}"/>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56572" y="3875018"/>
            <a:ext cx="3264638" cy="216350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86B5D58-E028-6917-66A5-96A996A607B2}"/>
              </a:ext>
            </a:extLst>
          </p:cNvPr>
          <p:cNvSpPr txBox="1"/>
          <p:nvPr/>
        </p:nvSpPr>
        <p:spPr>
          <a:xfrm>
            <a:off x="2621675" y="6130814"/>
            <a:ext cx="934431"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Ibis</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3078" name="Picture 6" descr="Great Egret - The Australian Museum">
            <a:extLst>
              <a:ext uri="{FF2B5EF4-FFF2-40B4-BE49-F238E27FC236}">
                <a16:creationId xmlns:a16="http://schemas.microsoft.com/office/drawing/2014/main" id="{16FC568F-4A47-D75E-DC5F-AB015A3253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94511" y="4006915"/>
            <a:ext cx="3492676" cy="232421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A2A93CF5-7BEF-A7B1-7D75-AC13ED729E03}"/>
              </a:ext>
            </a:extLst>
          </p:cNvPr>
          <p:cNvSpPr txBox="1"/>
          <p:nvPr/>
        </p:nvSpPr>
        <p:spPr>
          <a:xfrm>
            <a:off x="6622963" y="6347887"/>
            <a:ext cx="1653290"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‘White crane’</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18357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819074"/>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Pages 8 &amp; 9</a:t>
            </a:r>
          </a:p>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(first 4 lines of 9 only)</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99569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gloom</a:t>
            </a:r>
            <a:r>
              <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darkness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mist</a:t>
            </a:r>
            <a:r>
              <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tiny droplets of water hanging in the air.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forlornly</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(adverb) sadly and lonely due to isolation</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postmaster</a:t>
            </a: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t>
            </a:r>
            <a:r>
              <a:rPr lang="en-AU">
                <a:solidFill>
                  <a:srgbClr val="000000"/>
                </a:solidFill>
                <a:latin typeface="Century Gothic" panose="020B0502020202020204" pitchFamily="34" charset="0"/>
                <a:ea typeface="Segoe UI Symbol" panose="020B0502040204020203" pitchFamily="34" charset="0"/>
                <a:cs typeface="Times" charset="0"/>
              </a:rPr>
              <a:t>the person in charge of the post office</a:t>
            </a:r>
            <a:endParaRPr kumimoji="0" lang="en-GB"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How did Storm Boy get his name?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097664"/>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got his name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1955681"/>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got his name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he was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happy and </a:t>
            </a:r>
            <a:r>
              <a:rPr kumimoji="0" lang="en-AU" sz="1400" b="1" i="0" u="none" strike="noStrike" kern="1200" cap="none" spc="0" normalizeH="0" noProof="0" err="1">
                <a:ln>
                  <a:noFill/>
                </a:ln>
                <a:solidFill>
                  <a:srgbClr val="000000"/>
                </a:solidFill>
                <a:effectLst/>
                <a:uLnTx/>
                <a:uFillTx/>
                <a:latin typeface="Century Gothic" panose="020B0502020202020204" pitchFamily="34" charset="0"/>
                <a:ea typeface="+mn-ea"/>
                <a:cs typeface="+mn-cs"/>
              </a:rPr>
              <a:t>cal</a:t>
            </a:r>
            <a:r>
              <a:rPr lang="en-AU" sz="1400" b="1">
                <a:solidFill>
                  <a:srgbClr val="000000"/>
                </a:solidFill>
                <a:latin typeface="Century Gothic" panose="020B0502020202020204" pitchFamily="34" charset="0"/>
              </a:rPr>
              <a:t>m on the beach during a storm. This amazed the townspeople who called him Storm Boy.</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4098" name="Picture 2" descr="101 Mollyhawk Images, Stock Photos, 3D objects, &amp; Vectors | Shutterstock">
            <a:extLst>
              <a:ext uri="{FF2B5EF4-FFF2-40B4-BE49-F238E27FC236}">
                <a16:creationId xmlns:a16="http://schemas.microsoft.com/office/drawing/2014/main" id="{19DD9401-218C-EC78-E9E5-6C1B415DE7B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38625" y="2095500"/>
            <a:ext cx="371475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9C0FFC23-8E46-584E-AB2C-AB1EC3F3D0D2}"/>
              </a:ext>
            </a:extLst>
          </p:cNvPr>
          <p:cNvSpPr txBox="1"/>
          <p:nvPr/>
        </p:nvSpPr>
        <p:spPr>
          <a:xfrm>
            <a:off x="5335339" y="4762500"/>
            <a:ext cx="1653290"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Molly-hawk</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288078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Who are the two main characters of Storm Boy, where do they live and how did they get their names?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026" name="Picture 2" descr="Storm Boy by Colin Thiele | 50th Anniversary Edition | 9781864368048 |  Booktopia">
            <a:extLst>
              <a:ext uri="{FF2B5EF4-FFF2-40B4-BE49-F238E27FC236}">
                <a16:creationId xmlns:a16="http://schemas.microsoft.com/office/drawing/2014/main" id="{F1C58777-610F-078E-4898-B246624034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58837"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42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4581518" cy="1418786"/>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Complete the sentence stems that use coordinating conjunctions on the following slides. </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pic>
        <p:nvPicPr>
          <p:cNvPr id="3" name="Picture 2">
            <a:extLst>
              <a:ext uri="{FF2B5EF4-FFF2-40B4-BE49-F238E27FC236}">
                <a16:creationId xmlns:a16="http://schemas.microsoft.com/office/drawing/2014/main" id="{266FF6B4-D7C4-475F-B29A-2FF2470864F4}"/>
              </a:ext>
            </a:extLst>
          </p:cNvPr>
          <p:cNvPicPr>
            <a:picLocks noChangeAspect="1"/>
          </p:cNvPicPr>
          <p:nvPr/>
        </p:nvPicPr>
        <p:blipFill>
          <a:blip r:embed="rId5"/>
          <a:stretch>
            <a:fillRect/>
          </a:stretch>
        </p:blipFill>
        <p:spPr>
          <a:xfrm>
            <a:off x="5153447" y="949771"/>
            <a:ext cx="6722392" cy="4385799"/>
          </a:xfrm>
          <a:prstGeom prst="rect">
            <a:avLst/>
          </a:prstGeom>
        </p:spPr>
      </p:pic>
      <p:pic>
        <p:nvPicPr>
          <p:cNvPr id="14" name="Picture 13">
            <a:extLst>
              <a:ext uri="{FF2B5EF4-FFF2-40B4-BE49-F238E27FC236}">
                <a16:creationId xmlns:a16="http://schemas.microsoft.com/office/drawing/2014/main" id="{B6752C2A-F698-422C-8411-11688C66B7E0}"/>
              </a:ext>
            </a:extLst>
          </p:cNvPr>
          <p:cNvPicPr>
            <a:picLocks noChangeAspect="1"/>
          </p:cNvPicPr>
          <p:nvPr/>
        </p:nvPicPr>
        <p:blipFill>
          <a:blip r:embed="rId6"/>
          <a:stretch>
            <a:fillRect/>
          </a:stretch>
        </p:blipFill>
        <p:spPr>
          <a:xfrm>
            <a:off x="380707" y="3257431"/>
            <a:ext cx="4277318" cy="3038146"/>
          </a:xfrm>
          <a:prstGeom prst="rect">
            <a:avLst/>
          </a:prstGeom>
        </p:spPr>
      </p:pic>
    </p:spTree>
    <p:extLst>
      <p:ext uri="{BB962C8B-B14F-4D97-AF65-F5344CB8AC3E}">
        <p14:creationId xmlns:p14="http://schemas.microsoft.com/office/powerpoint/2010/main" val="96077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11"/>
          <p:cNvSpPr txBox="1"/>
          <p:nvPr/>
        </p:nvSpPr>
        <p:spPr>
          <a:xfrm>
            <a:off x="289401" y="2163384"/>
            <a:ext cx="11711887"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People said it was bad of Hide-Away to take Storm Boy to such a wild, lonely place, _______ they were both happy.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5" name="Google Shape;265;p11"/>
          <p:cNvSpPr txBox="1"/>
          <p:nvPr/>
        </p:nvSpPr>
        <p:spPr>
          <a:xfrm>
            <a:off x="455826" y="3763808"/>
            <a:ext cx="3297382"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or</a:t>
            </a:r>
            <a:endParaRPr kumimoji="0" sz="1800" b="0"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266" name="Google Shape;266;p11"/>
          <p:cNvSpPr/>
          <p:nvPr/>
        </p:nvSpPr>
        <p:spPr>
          <a:xfrm>
            <a:off x="4271566" y="3763808"/>
            <a:ext cx="3249027"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but</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7" name="Google Shape;267;p11"/>
          <p:cNvSpPr/>
          <p:nvPr/>
        </p:nvSpPr>
        <p:spPr>
          <a:xfrm>
            <a:off x="8038951" y="3766300"/>
            <a:ext cx="3433469"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so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8" name="Google Shape;268;p11"/>
          <p:cNvSpPr txBox="1"/>
          <p:nvPr/>
        </p:nvSpPr>
        <p:spPr>
          <a:xfrm>
            <a:off x="289401" y="4452256"/>
            <a:ext cx="11902599"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AU"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People said it was bad of Hide-Away to take Storm Boy to such a wild, lonely place </a:t>
            </a:r>
            <a:r>
              <a:rPr kumimoji="0" lang="en-AU" sz="3200" b="1" i="0" u="sng" strike="noStrike" kern="0" cap="none" spc="0" normalizeH="0" baseline="0" noProof="0">
                <a:ln>
                  <a:noFill/>
                </a:ln>
                <a:solidFill>
                  <a:srgbClr val="00B050"/>
                </a:solidFill>
                <a:effectLst/>
                <a:uLnTx/>
                <a:uFillTx/>
                <a:latin typeface="Century Gothic"/>
                <a:ea typeface="Century Gothic"/>
                <a:cs typeface="Century Gothic"/>
                <a:sym typeface="Century Gothic"/>
              </a:rPr>
              <a:t>but</a:t>
            </a:r>
            <a:r>
              <a:rPr kumimoji="0" lang="en-AU"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 they were both happy.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69" name="Google Shape;269;p11"/>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I do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0" name="Google Shape;270;p11"/>
          <p:cNvSpPr/>
          <p:nvPr/>
        </p:nvSpPr>
        <p:spPr>
          <a:xfrm>
            <a:off x="105304" y="563795"/>
            <a:ext cx="7626456" cy="1323439"/>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Select the appropriate coordinating conjunction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Write the first independent clause and the conjunction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Punctuate with a comma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Write the remainder of the sentence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71" name="Google Shape;271;p11"/>
          <p:cNvSpPr txBox="1"/>
          <p:nvPr/>
        </p:nvSpPr>
        <p:spPr>
          <a:xfrm>
            <a:off x="10203336" y="913049"/>
            <a:ext cx="1988664" cy="954107"/>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entury Gothic"/>
              <a:buNone/>
              <a:tabLst/>
              <a:defRPr/>
            </a:pPr>
            <a:r>
              <a:rPr kumimoji="0" lang="en-AU" sz="14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CFU:</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AU"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Which conjunction is most suitable?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72" name="Google Shape;272;p11" descr="Logo, icon&#10;&#10;Description automatically generated"/>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273" name="Google Shape;273;p11" descr="Icon&#10;&#10;Description automatically generated"/>
          <p:cNvPicPr preferRelativeResize="0"/>
          <p:nvPr/>
        </p:nvPicPr>
        <p:blipFill rotWithShape="1">
          <a:blip r:embed="rId4">
            <a:alphaModFix/>
          </a:blip>
          <a:srcRect/>
          <a:stretch/>
        </p:blipFill>
        <p:spPr>
          <a:xfrm>
            <a:off x="9755685" y="69145"/>
            <a:ext cx="674079" cy="674079"/>
          </a:xfrm>
          <a:prstGeom prst="rect">
            <a:avLst/>
          </a:prstGeom>
          <a:noFill/>
          <a:ln>
            <a:noFill/>
          </a:ln>
        </p:spPr>
      </p:pic>
      <p:pic>
        <p:nvPicPr>
          <p:cNvPr id="274" name="Google Shape;274;p11" descr="Icon&#10;&#10;Description automatically generated"/>
          <p:cNvPicPr preferRelativeResize="0"/>
          <p:nvPr/>
        </p:nvPicPr>
        <p:blipFill rotWithShape="1">
          <a:blip r:embed="rId5">
            <a:alphaModFix/>
          </a:blip>
          <a:srcRect/>
          <a:stretch/>
        </p:blipFill>
        <p:spPr>
          <a:xfrm>
            <a:off x="10523590" y="69145"/>
            <a:ext cx="674078" cy="674078"/>
          </a:xfrm>
          <a:prstGeom prst="rect">
            <a:avLst/>
          </a:prstGeom>
          <a:noFill/>
          <a:ln>
            <a:noFill/>
          </a:ln>
        </p:spPr>
      </p:pic>
      <p:graphicFrame>
        <p:nvGraphicFramePr>
          <p:cNvPr id="13" name="Table 12">
            <a:extLst>
              <a:ext uri="{FF2B5EF4-FFF2-40B4-BE49-F238E27FC236}">
                <a16:creationId xmlns:a16="http://schemas.microsoft.com/office/drawing/2014/main" id="{5070894A-EB78-4DE2-BC9B-90C99CF18D11}"/>
              </a:ext>
            </a:extLst>
          </p:cNvPr>
          <p:cNvGraphicFramePr>
            <a:graphicFrameLocks noGrp="1"/>
          </p:cNvGraphicFramePr>
          <p:nvPr/>
        </p:nvGraphicFramePr>
        <p:xfrm>
          <a:off x="3005214" y="5568496"/>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6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6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p12"/>
          <p:cNvSpPr txBox="1"/>
          <p:nvPr/>
        </p:nvSpPr>
        <p:spPr>
          <a:xfrm>
            <a:off x="289401" y="2079083"/>
            <a:ext cx="11441448"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only time people saw Hide-Away was when he came into town, _____ he needed supplies. </a:t>
            </a:r>
            <a:endParaRPr kumimoji="0"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0" name="Google Shape;280;p12"/>
          <p:cNvSpPr txBox="1"/>
          <p:nvPr/>
        </p:nvSpPr>
        <p:spPr>
          <a:xfrm>
            <a:off x="455826" y="3284092"/>
            <a:ext cx="3297382"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but</a:t>
            </a:r>
            <a:r>
              <a:rPr kumimoji="0" lang="en-AU" sz="2800" b="0" i="0" u="none" strike="noStrike" kern="0" cap="none" spc="0" normalizeH="0" baseline="0" noProof="0">
                <a:ln>
                  <a:noFill/>
                </a:ln>
                <a:solidFill>
                  <a:srgbClr val="0070C0"/>
                </a:solidFill>
                <a:effectLst/>
                <a:uLnTx/>
                <a:uFillTx/>
                <a:latin typeface="Century Gothic"/>
                <a:ea typeface="Century Gothic"/>
                <a:cs typeface="Century Gothic"/>
                <a:sym typeface="Century Gothic"/>
              </a:rPr>
              <a:t> </a:t>
            </a: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81" name="Google Shape;281;p12"/>
          <p:cNvSpPr/>
          <p:nvPr/>
        </p:nvSpPr>
        <p:spPr>
          <a:xfrm>
            <a:off x="4271566" y="3284092"/>
            <a:ext cx="3249027"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for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2" name="Google Shape;282;p12"/>
          <p:cNvSpPr/>
          <p:nvPr/>
        </p:nvSpPr>
        <p:spPr>
          <a:xfrm>
            <a:off x="7920331" y="3284092"/>
            <a:ext cx="3433469" cy="523220"/>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nor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3" name="Google Shape;283;p12"/>
          <p:cNvSpPr txBox="1"/>
          <p:nvPr/>
        </p:nvSpPr>
        <p:spPr>
          <a:xfrm>
            <a:off x="289401" y="4176493"/>
            <a:ext cx="11902599"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AU"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only time people saw Hide-Away was when he came into town, </a:t>
            </a:r>
            <a:r>
              <a:rPr kumimoji="0" lang="en-AU" sz="3200" b="1" i="0" u="sng" strike="noStrike" kern="0" cap="none" spc="0" normalizeH="0" baseline="0" noProof="0">
                <a:ln>
                  <a:noFill/>
                </a:ln>
                <a:solidFill>
                  <a:srgbClr val="00B050"/>
                </a:solidFill>
                <a:effectLst/>
                <a:uLnTx/>
                <a:uFillTx/>
                <a:latin typeface="Century Gothic"/>
                <a:ea typeface="Century Gothic"/>
                <a:cs typeface="Century Gothic"/>
                <a:sym typeface="Century Gothic"/>
              </a:rPr>
              <a:t>for </a:t>
            </a:r>
            <a:r>
              <a:rPr kumimoji="0" lang="en-AU"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he needed supplies. </a:t>
            </a:r>
          </a:p>
        </p:txBody>
      </p:sp>
      <p:sp>
        <p:nvSpPr>
          <p:cNvPr id="284" name="Google Shape;284;p12"/>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We do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5" name="Google Shape;285;p12"/>
          <p:cNvSpPr/>
          <p:nvPr/>
        </p:nvSpPr>
        <p:spPr>
          <a:xfrm>
            <a:off x="105304" y="563795"/>
            <a:ext cx="7555336" cy="1323439"/>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Select the appropriate coordinating conjunction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Write the first independent clause and the conjunction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Punctuate with a comma</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Write the remainder of the sentence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286" name="Google Shape;286;p12" descr="Logo, icon&#10;&#10;Description automatically generated"/>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287" name="Google Shape;287;p12" descr="Icon&#10;&#10;Description automatically generated"/>
          <p:cNvPicPr preferRelativeResize="0"/>
          <p:nvPr/>
        </p:nvPicPr>
        <p:blipFill rotWithShape="1">
          <a:blip r:embed="rId4">
            <a:alphaModFix/>
          </a:blip>
          <a:srcRect/>
          <a:stretch/>
        </p:blipFill>
        <p:spPr>
          <a:xfrm>
            <a:off x="10523589" y="99539"/>
            <a:ext cx="674079" cy="674079"/>
          </a:xfrm>
          <a:prstGeom prst="rect">
            <a:avLst/>
          </a:prstGeom>
          <a:noFill/>
          <a:ln>
            <a:noFill/>
          </a:ln>
        </p:spPr>
      </p:pic>
      <p:pic>
        <p:nvPicPr>
          <p:cNvPr id="288" name="Google Shape;288;p12" descr="Icon&#10;&#10;Description automatically generated"/>
          <p:cNvPicPr preferRelativeResize="0"/>
          <p:nvPr/>
        </p:nvPicPr>
        <p:blipFill rotWithShape="1">
          <a:blip r:embed="rId5">
            <a:alphaModFix/>
          </a:blip>
          <a:srcRect/>
          <a:stretch/>
        </p:blipFill>
        <p:spPr>
          <a:xfrm>
            <a:off x="8958342" y="110605"/>
            <a:ext cx="674079" cy="674079"/>
          </a:xfrm>
          <a:prstGeom prst="rect">
            <a:avLst/>
          </a:prstGeom>
          <a:noFill/>
          <a:ln>
            <a:noFill/>
          </a:ln>
        </p:spPr>
      </p:pic>
      <p:pic>
        <p:nvPicPr>
          <p:cNvPr id="289" name="Google Shape;289;p12" descr="Icon&#10;&#10;Description automatically generated"/>
          <p:cNvPicPr preferRelativeResize="0"/>
          <p:nvPr/>
        </p:nvPicPr>
        <p:blipFill rotWithShape="1">
          <a:blip r:embed="rId6">
            <a:alphaModFix/>
          </a:blip>
          <a:srcRect/>
          <a:stretch/>
        </p:blipFill>
        <p:spPr>
          <a:xfrm>
            <a:off x="9719969" y="81393"/>
            <a:ext cx="674078" cy="674078"/>
          </a:xfrm>
          <a:prstGeom prst="rect">
            <a:avLst/>
          </a:prstGeom>
          <a:noFill/>
          <a:ln>
            <a:noFill/>
          </a:ln>
        </p:spPr>
      </p:pic>
      <p:graphicFrame>
        <p:nvGraphicFramePr>
          <p:cNvPr id="13" name="Table 12">
            <a:extLst>
              <a:ext uri="{FF2B5EF4-FFF2-40B4-BE49-F238E27FC236}">
                <a16:creationId xmlns:a16="http://schemas.microsoft.com/office/drawing/2014/main" id="{6CBFB47C-3907-4E01-B343-8D6B9F91849B}"/>
              </a:ext>
            </a:extLst>
          </p:cNvPr>
          <p:cNvGraphicFramePr>
            <a:graphicFrameLocks noGrp="1"/>
          </p:cNvGraphicFramePr>
          <p:nvPr/>
        </p:nvGraphicFramePr>
        <p:xfrm>
          <a:off x="3005214" y="5445520"/>
          <a:ext cx="6009822" cy="1204616"/>
        </p:xfrm>
        <a:graphic>
          <a:graphicData uri="http://schemas.openxmlformats.org/drawingml/2006/table">
            <a:tbl>
              <a:tblPr firstRow="1" bandRow="1">
                <a:tableStyleId>{5C22544A-7EE6-4342-B048-85BDC9FD1C3A}</a:tableStyleId>
              </a:tblPr>
              <a:tblGrid>
                <a:gridCol w="858546">
                  <a:extLst>
                    <a:ext uri="{9D8B030D-6E8A-4147-A177-3AD203B41FA5}">
                      <a16:colId xmlns:a16="http://schemas.microsoft.com/office/drawing/2014/main" val="3149593364"/>
                    </a:ext>
                  </a:extLst>
                </a:gridCol>
                <a:gridCol w="858546">
                  <a:extLst>
                    <a:ext uri="{9D8B030D-6E8A-4147-A177-3AD203B41FA5}">
                      <a16:colId xmlns:a16="http://schemas.microsoft.com/office/drawing/2014/main" val="1214632967"/>
                    </a:ext>
                  </a:extLst>
                </a:gridCol>
                <a:gridCol w="858546">
                  <a:extLst>
                    <a:ext uri="{9D8B030D-6E8A-4147-A177-3AD203B41FA5}">
                      <a16:colId xmlns:a16="http://schemas.microsoft.com/office/drawing/2014/main" val="225540320"/>
                    </a:ext>
                  </a:extLst>
                </a:gridCol>
                <a:gridCol w="858546">
                  <a:extLst>
                    <a:ext uri="{9D8B030D-6E8A-4147-A177-3AD203B41FA5}">
                      <a16:colId xmlns:a16="http://schemas.microsoft.com/office/drawing/2014/main" val="3988389731"/>
                    </a:ext>
                  </a:extLst>
                </a:gridCol>
                <a:gridCol w="858546">
                  <a:extLst>
                    <a:ext uri="{9D8B030D-6E8A-4147-A177-3AD203B41FA5}">
                      <a16:colId xmlns:a16="http://schemas.microsoft.com/office/drawing/2014/main" val="3160771178"/>
                    </a:ext>
                  </a:extLst>
                </a:gridCol>
                <a:gridCol w="858546">
                  <a:extLst>
                    <a:ext uri="{9D8B030D-6E8A-4147-A177-3AD203B41FA5}">
                      <a16:colId xmlns:a16="http://schemas.microsoft.com/office/drawing/2014/main" val="1095647347"/>
                    </a:ext>
                  </a:extLst>
                </a:gridCol>
                <a:gridCol w="858546">
                  <a:extLst>
                    <a:ext uri="{9D8B030D-6E8A-4147-A177-3AD203B41FA5}">
                      <a16:colId xmlns:a16="http://schemas.microsoft.com/office/drawing/2014/main" val="3957195811"/>
                    </a:ext>
                  </a:extLst>
                </a:gridCol>
              </a:tblGrid>
              <a:tr h="602308">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602308">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8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8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14"/>
          <p:cNvSpPr txBox="1"/>
          <p:nvPr/>
        </p:nvSpPr>
        <p:spPr>
          <a:xfrm>
            <a:off x="251600" y="2013301"/>
            <a:ext cx="11611398"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1. The people townspeople expected Storm Boy to be scared in the storm, ______ he wasn’t.</a:t>
            </a:r>
          </a:p>
        </p:txBody>
      </p:sp>
      <p:sp>
        <p:nvSpPr>
          <p:cNvPr id="310" name="Google Shape;310;p14"/>
          <p:cNvSpPr txBox="1"/>
          <p:nvPr/>
        </p:nvSpPr>
        <p:spPr>
          <a:xfrm>
            <a:off x="237648" y="3209579"/>
            <a:ext cx="11611397"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2. Storm Boy wasn’t scared in the storm , ____ the townspeople started calling him Storm Boy. </a:t>
            </a:r>
          </a:p>
        </p:txBody>
      </p:sp>
      <p:sp>
        <p:nvSpPr>
          <p:cNvPr id="311" name="Google Shape;311;p14"/>
          <p:cNvSpPr txBox="1"/>
          <p:nvPr/>
        </p:nvSpPr>
        <p:spPr>
          <a:xfrm>
            <a:off x="-1" y="-1"/>
            <a:ext cx="3685881" cy="369291"/>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You do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2" name="Google Shape;312;p14"/>
          <p:cNvSpPr/>
          <p:nvPr/>
        </p:nvSpPr>
        <p:spPr>
          <a:xfrm>
            <a:off x="105304" y="428245"/>
            <a:ext cx="10254754" cy="400069"/>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Select the appropriate coordinating conjunction to complete the sentence.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14" name="Google Shape;314;p14"/>
          <p:cNvSpPr txBox="1"/>
          <p:nvPr/>
        </p:nvSpPr>
        <p:spPr>
          <a:xfrm>
            <a:off x="237646" y="4394489"/>
            <a:ext cx="11611397"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3. At 90 Mile Beach, the waves crash on the shore _____ cause white water and spray to form. </a:t>
            </a:r>
          </a:p>
        </p:txBody>
      </p:sp>
      <p:sp>
        <p:nvSpPr>
          <p:cNvPr id="315" name="Google Shape;315;p14"/>
          <p:cNvSpPr txBox="1"/>
          <p:nvPr/>
        </p:nvSpPr>
        <p:spPr>
          <a:xfrm>
            <a:off x="251600" y="5579399"/>
            <a:ext cx="11597443"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4. The humpy got hot in the summer and cold in the winter _______ Storm Boy was happy there. </a:t>
            </a:r>
            <a:endParaRPr kumimoji="0"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graphicFrame>
        <p:nvGraphicFramePr>
          <p:cNvPr id="9" name="Table 8">
            <a:extLst>
              <a:ext uri="{FF2B5EF4-FFF2-40B4-BE49-F238E27FC236}">
                <a16:creationId xmlns:a16="http://schemas.microsoft.com/office/drawing/2014/main" id="{38CCA79D-0031-49E2-932C-3F999C72F7A1}"/>
              </a:ext>
            </a:extLst>
          </p:cNvPr>
          <p:cNvGraphicFramePr>
            <a:graphicFrameLocks noGrp="1"/>
          </p:cNvGraphicFramePr>
          <p:nvPr/>
        </p:nvGraphicFramePr>
        <p:xfrm>
          <a:off x="3155535" y="917115"/>
          <a:ext cx="5803525" cy="1015104"/>
        </p:xfrm>
        <a:graphic>
          <a:graphicData uri="http://schemas.openxmlformats.org/drawingml/2006/table">
            <a:tbl>
              <a:tblPr firstRow="1" bandRow="1">
                <a:tableStyleId>{5C22544A-7EE6-4342-B048-85BDC9FD1C3A}</a:tableStyleId>
              </a:tblPr>
              <a:tblGrid>
                <a:gridCol w="829075">
                  <a:extLst>
                    <a:ext uri="{9D8B030D-6E8A-4147-A177-3AD203B41FA5}">
                      <a16:colId xmlns:a16="http://schemas.microsoft.com/office/drawing/2014/main" val="3149593364"/>
                    </a:ext>
                  </a:extLst>
                </a:gridCol>
                <a:gridCol w="829075">
                  <a:extLst>
                    <a:ext uri="{9D8B030D-6E8A-4147-A177-3AD203B41FA5}">
                      <a16:colId xmlns:a16="http://schemas.microsoft.com/office/drawing/2014/main" val="1214632967"/>
                    </a:ext>
                  </a:extLst>
                </a:gridCol>
                <a:gridCol w="829075">
                  <a:extLst>
                    <a:ext uri="{9D8B030D-6E8A-4147-A177-3AD203B41FA5}">
                      <a16:colId xmlns:a16="http://schemas.microsoft.com/office/drawing/2014/main" val="225540320"/>
                    </a:ext>
                  </a:extLst>
                </a:gridCol>
                <a:gridCol w="829075">
                  <a:extLst>
                    <a:ext uri="{9D8B030D-6E8A-4147-A177-3AD203B41FA5}">
                      <a16:colId xmlns:a16="http://schemas.microsoft.com/office/drawing/2014/main" val="3988389731"/>
                    </a:ext>
                  </a:extLst>
                </a:gridCol>
                <a:gridCol w="829075">
                  <a:extLst>
                    <a:ext uri="{9D8B030D-6E8A-4147-A177-3AD203B41FA5}">
                      <a16:colId xmlns:a16="http://schemas.microsoft.com/office/drawing/2014/main" val="3160771178"/>
                    </a:ext>
                  </a:extLst>
                </a:gridCol>
                <a:gridCol w="829075">
                  <a:extLst>
                    <a:ext uri="{9D8B030D-6E8A-4147-A177-3AD203B41FA5}">
                      <a16:colId xmlns:a16="http://schemas.microsoft.com/office/drawing/2014/main" val="1095647347"/>
                    </a:ext>
                  </a:extLst>
                </a:gridCol>
                <a:gridCol w="829075">
                  <a:extLst>
                    <a:ext uri="{9D8B030D-6E8A-4147-A177-3AD203B41FA5}">
                      <a16:colId xmlns:a16="http://schemas.microsoft.com/office/drawing/2014/main" val="3957195811"/>
                    </a:ext>
                  </a:extLst>
                </a:gridCol>
              </a:tblGrid>
              <a:tr h="507552">
                <a:tc>
                  <a:txBody>
                    <a:bodyPr/>
                    <a:lstStyle/>
                    <a:p>
                      <a:pPr algn="ctr"/>
                      <a:r>
                        <a:rPr lang="en-AU" sz="2400" b="1">
                          <a:solidFill>
                            <a:sysClr val="windowText" lastClr="000000"/>
                          </a:solidFill>
                        </a:rPr>
                        <a:t>F</a:t>
                      </a:r>
                    </a:p>
                  </a:txBody>
                  <a:tcPr>
                    <a:solidFill>
                      <a:schemeClr val="accent4">
                        <a:lumMod val="60000"/>
                        <a:lumOff val="40000"/>
                      </a:schemeClr>
                    </a:solidFill>
                  </a:tcPr>
                </a:tc>
                <a:tc>
                  <a:txBody>
                    <a:bodyPr/>
                    <a:lstStyle/>
                    <a:p>
                      <a:pPr algn="ctr"/>
                      <a:r>
                        <a:rPr lang="en-AU" sz="2400" b="1">
                          <a:solidFill>
                            <a:sysClr val="windowText" lastClr="000000"/>
                          </a:solidFill>
                        </a:rPr>
                        <a:t>A</a:t>
                      </a:r>
                    </a:p>
                  </a:txBody>
                  <a:tcPr>
                    <a:solidFill>
                      <a:schemeClr val="accent4">
                        <a:lumMod val="60000"/>
                        <a:lumOff val="40000"/>
                      </a:schemeClr>
                    </a:solidFill>
                  </a:tcPr>
                </a:tc>
                <a:tc>
                  <a:txBody>
                    <a:bodyPr/>
                    <a:lstStyle/>
                    <a:p>
                      <a:pPr algn="ctr"/>
                      <a:r>
                        <a:rPr lang="en-AU" sz="2400" b="1">
                          <a:solidFill>
                            <a:sysClr val="windowText" lastClr="000000"/>
                          </a:solidFill>
                        </a:rPr>
                        <a:t>N</a:t>
                      </a:r>
                    </a:p>
                  </a:txBody>
                  <a:tcPr>
                    <a:solidFill>
                      <a:schemeClr val="accent4">
                        <a:lumMod val="60000"/>
                        <a:lumOff val="40000"/>
                      </a:schemeClr>
                    </a:solidFill>
                  </a:tcPr>
                </a:tc>
                <a:tc>
                  <a:txBody>
                    <a:bodyPr/>
                    <a:lstStyle/>
                    <a:p>
                      <a:pPr algn="ctr"/>
                      <a:r>
                        <a:rPr lang="en-AU" sz="2400" b="1">
                          <a:solidFill>
                            <a:sysClr val="windowText" lastClr="000000"/>
                          </a:solidFill>
                        </a:rPr>
                        <a:t>B</a:t>
                      </a:r>
                    </a:p>
                  </a:txBody>
                  <a:tcPr>
                    <a:solidFill>
                      <a:schemeClr val="accent4">
                        <a:lumMod val="60000"/>
                        <a:lumOff val="40000"/>
                      </a:schemeClr>
                    </a:solidFill>
                  </a:tcPr>
                </a:tc>
                <a:tc>
                  <a:txBody>
                    <a:bodyPr/>
                    <a:lstStyle/>
                    <a:p>
                      <a:pPr algn="ctr"/>
                      <a:r>
                        <a:rPr lang="en-AU" sz="2400" b="1">
                          <a:solidFill>
                            <a:sysClr val="windowText" lastClr="000000"/>
                          </a:solidFill>
                        </a:rPr>
                        <a:t>O</a:t>
                      </a:r>
                    </a:p>
                  </a:txBody>
                  <a:tcPr>
                    <a:solidFill>
                      <a:schemeClr val="accent4">
                        <a:lumMod val="60000"/>
                        <a:lumOff val="40000"/>
                      </a:schemeClr>
                    </a:solidFill>
                  </a:tcPr>
                </a:tc>
                <a:tc>
                  <a:txBody>
                    <a:bodyPr/>
                    <a:lstStyle/>
                    <a:p>
                      <a:pPr algn="ctr"/>
                      <a:r>
                        <a:rPr lang="en-AU" sz="2400" b="1">
                          <a:solidFill>
                            <a:sysClr val="windowText" lastClr="000000"/>
                          </a:solidFill>
                        </a:rPr>
                        <a:t>Y</a:t>
                      </a:r>
                    </a:p>
                  </a:txBody>
                  <a:tcPr>
                    <a:solidFill>
                      <a:schemeClr val="accent4">
                        <a:lumMod val="60000"/>
                        <a:lumOff val="40000"/>
                      </a:schemeClr>
                    </a:solidFill>
                  </a:tcPr>
                </a:tc>
                <a:tc>
                  <a:txBody>
                    <a:bodyPr/>
                    <a:lstStyle/>
                    <a:p>
                      <a:pPr algn="ctr"/>
                      <a:r>
                        <a:rPr lang="en-AU" sz="2400" b="1">
                          <a:solidFill>
                            <a:sysClr val="windowText" lastClr="000000"/>
                          </a:solidFill>
                        </a:rPr>
                        <a:t>S</a:t>
                      </a:r>
                    </a:p>
                  </a:txBody>
                  <a:tcPr>
                    <a:solidFill>
                      <a:schemeClr val="accent4">
                        <a:lumMod val="60000"/>
                        <a:lumOff val="40000"/>
                      </a:schemeClr>
                    </a:solidFill>
                  </a:tcPr>
                </a:tc>
                <a:extLst>
                  <a:ext uri="{0D108BD9-81ED-4DB2-BD59-A6C34878D82A}">
                    <a16:rowId xmlns:a16="http://schemas.microsoft.com/office/drawing/2014/main" val="3421172694"/>
                  </a:ext>
                </a:extLst>
              </a:tr>
              <a:tr h="507552">
                <a:tc>
                  <a:txBody>
                    <a:bodyPr/>
                    <a:lstStyle/>
                    <a:p>
                      <a:pPr algn="ctr"/>
                      <a:r>
                        <a:rPr lang="en-AU" sz="2400" b="0">
                          <a:solidFill>
                            <a:sysClr val="windowText" lastClr="000000"/>
                          </a:solidFill>
                        </a:rPr>
                        <a:t>For</a:t>
                      </a:r>
                    </a:p>
                  </a:txBody>
                  <a:tcPr>
                    <a:solidFill>
                      <a:schemeClr val="accent4">
                        <a:lumMod val="60000"/>
                        <a:lumOff val="40000"/>
                      </a:schemeClr>
                    </a:solidFill>
                  </a:tcPr>
                </a:tc>
                <a:tc>
                  <a:txBody>
                    <a:bodyPr/>
                    <a:lstStyle/>
                    <a:p>
                      <a:pPr algn="ctr"/>
                      <a:r>
                        <a:rPr lang="en-AU" sz="2400" b="0">
                          <a:solidFill>
                            <a:sysClr val="windowText" lastClr="000000"/>
                          </a:solidFill>
                        </a:rPr>
                        <a:t>And</a:t>
                      </a:r>
                    </a:p>
                  </a:txBody>
                  <a:tcPr>
                    <a:solidFill>
                      <a:schemeClr val="accent4">
                        <a:lumMod val="60000"/>
                        <a:lumOff val="40000"/>
                      </a:schemeClr>
                    </a:solidFill>
                  </a:tcPr>
                </a:tc>
                <a:tc>
                  <a:txBody>
                    <a:bodyPr/>
                    <a:lstStyle/>
                    <a:p>
                      <a:pPr algn="ctr"/>
                      <a:r>
                        <a:rPr lang="en-AU" sz="2400" b="0">
                          <a:solidFill>
                            <a:sysClr val="windowText" lastClr="000000"/>
                          </a:solidFill>
                        </a:rPr>
                        <a:t>Nor</a:t>
                      </a:r>
                    </a:p>
                  </a:txBody>
                  <a:tcPr>
                    <a:solidFill>
                      <a:schemeClr val="accent4">
                        <a:lumMod val="60000"/>
                        <a:lumOff val="40000"/>
                      </a:schemeClr>
                    </a:solidFill>
                  </a:tcPr>
                </a:tc>
                <a:tc>
                  <a:txBody>
                    <a:bodyPr/>
                    <a:lstStyle/>
                    <a:p>
                      <a:pPr algn="ctr"/>
                      <a:r>
                        <a:rPr lang="en-AU" sz="2400" b="0">
                          <a:solidFill>
                            <a:sysClr val="windowText" lastClr="000000"/>
                          </a:solidFill>
                        </a:rPr>
                        <a:t>But</a:t>
                      </a:r>
                    </a:p>
                  </a:txBody>
                  <a:tcPr>
                    <a:solidFill>
                      <a:schemeClr val="accent4">
                        <a:lumMod val="60000"/>
                        <a:lumOff val="40000"/>
                      </a:schemeClr>
                    </a:solidFill>
                  </a:tcPr>
                </a:tc>
                <a:tc>
                  <a:txBody>
                    <a:bodyPr/>
                    <a:lstStyle/>
                    <a:p>
                      <a:pPr algn="ctr"/>
                      <a:r>
                        <a:rPr lang="en-AU" sz="2400" b="0">
                          <a:solidFill>
                            <a:sysClr val="windowText" lastClr="000000"/>
                          </a:solidFill>
                        </a:rPr>
                        <a:t>Or</a:t>
                      </a:r>
                    </a:p>
                  </a:txBody>
                  <a:tcPr>
                    <a:solidFill>
                      <a:schemeClr val="accent4">
                        <a:lumMod val="60000"/>
                        <a:lumOff val="40000"/>
                      </a:schemeClr>
                    </a:solidFill>
                  </a:tcPr>
                </a:tc>
                <a:tc>
                  <a:txBody>
                    <a:bodyPr/>
                    <a:lstStyle/>
                    <a:p>
                      <a:pPr algn="ctr"/>
                      <a:r>
                        <a:rPr lang="en-AU" sz="2400" b="0">
                          <a:solidFill>
                            <a:sysClr val="windowText" lastClr="000000"/>
                          </a:solidFill>
                        </a:rPr>
                        <a:t>Yet</a:t>
                      </a:r>
                    </a:p>
                  </a:txBody>
                  <a:tcPr>
                    <a:solidFill>
                      <a:schemeClr val="accent4">
                        <a:lumMod val="60000"/>
                        <a:lumOff val="40000"/>
                      </a:schemeClr>
                    </a:solidFill>
                  </a:tcPr>
                </a:tc>
                <a:tc>
                  <a:txBody>
                    <a:bodyPr/>
                    <a:lstStyle/>
                    <a:p>
                      <a:pPr algn="ctr"/>
                      <a:r>
                        <a:rPr lang="en-AU" sz="2400" b="0">
                          <a:solidFill>
                            <a:sysClr val="windowText" lastClr="000000"/>
                          </a:solidFill>
                        </a:rPr>
                        <a:t>So</a:t>
                      </a:r>
                    </a:p>
                  </a:txBody>
                  <a:tcPr>
                    <a:solidFill>
                      <a:schemeClr val="accent4">
                        <a:lumMod val="60000"/>
                        <a:lumOff val="40000"/>
                      </a:schemeClr>
                    </a:solidFill>
                  </a:tcPr>
                </a:tc>
                <a:extLst>
                  <a:ext uri="{0D108BD9-81ED-4DB2-BD59-A6C34878D82A}">
                    <a16:rowId xmlns:a16="http://schemas.microsoft.com/office/drawing/2014/main" val="1327409829"/>
                  </a:ext>
                </a:extLst>
              </a:tr>
            </a:tbl>
          </a:graphicData>
        </a:graphic>
      </p:graphicFrame>
      <p:sp>
        <p:nvSpPr>
          <p:cNvPr id="10" name="TextBox 9">
            <a:extLst>
              <a:ext uri="{FF2B5EF4-FFF2-40B4-BE49-F238E27FC236}">
                <a16:creationId xmlns:a16="http://schemas.microsoft.com/office/drawing/2014/main" id="{CE16CD46-5E91-4BBA-BC09-D50A375E6343}"/>
              </a:ext>
            </a:extLst>
          </p:cNvPr>
          <p:cNvSpPr txBox="1"/>
          <p:nvPr/>
        </p:nvSpPr>
        <p:spPr>
          <a:xfrm>
            <a:off x="4251970" y="2551890"/>
            <a:ext cx="1791374" cy="46166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but/yet</a:t>
            </a:r>
          </a:p>
        </p:txBody>
      </p:sp>
      <p:sp>
        <p:nvSpPr>
          <p:cNvPr id="14" name="TextBox 13">
            <a:extLst>
              <a:ext uri="{FF2B5EF4-FFF2-40B4-BE49-F238E27FC236}">
                <a16:creationId xmlns:a16="http://schemas.microsoft.com/office/drawing/2014/main" id="{20379562-987F-40D3-9DDA-37A73073F6F7}"/>
              </a:ext>
            </a:extLst>
          </p:cNvPr>
          <p:cNvSpPr txBox="1"/>
          <p:nvPr/>
        </p:nvSpPr>
        <p:spPr>
          <a:xfrm>
            <a:off x="10180569" y="4357924"/>
            <a:ext cx="1025088" cy="58477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and</a:t>
            </a:r>
          </a:p>
        </p:txBody>
      </p:sp>
      <p:sp>
        <p:nvSpPr>
          <p:cNvPr id="15" name="TextBox 14">
            <a:extLst>
              <a:ext uri="{FF2B5EF4-FFF2-40B4-BE49-F238E27FC236}">
                <a16:creationId xmlns:a16="http://schemas.microsoft.com/office/drawing/2014/main" id="{864EA5A0-6136-457F-8CB7-2BCE7FEF0C20}"/>
              </a:ext>
            </a:extLst>
          </p:cNvPr>
          <p:cNvSpPr txBox="1"/>
          <p:nvPr/>
        </p:nvSpPr>
        <p:spPr>
          <a:xfrm>
            <a:off x="8437597" y="3161814"/>
            <a:ext cx="1187935" cy="58477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so</a:t>
            </a:r>
          </a:p>
        </p:txBody>
      </p:sp>
      <p:pic>
        <p:nvPicPr>
          <p:cNvPr id="17" name="Google Shape;272;p11" descr="Logo, icon&#10;&#10;Description automatically generated">
            <a:extLst>
              <a:ext uri="{FF2B5EF4-FFF2-40B4-BE49-F238E27FC236}">
                <a16:creationId xmlns:a16="http://schemas.microsoft.com/office/drawing/2014/main" id="{99C6D8E2-20C0-43CF-A319-8D021BE59906}"/>
              </a:ext>
            </a:extLst>
          </p:cNvPr>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18" name="Google Shape;287;p12" descr="Icon&#10;&#10;Description automatically generated">
            <a:extLst>
              <a:ext uri="{FF2B5EF4-FFF2-40B4-BE49-F238E27FC236}">
                <a16:creationId xmlns:a16="http://schemas.microsoft.com/office/drawing/2014/main" id="{20A72032-367C-4252-89E7-3F04BD0FA670}"/>
              </a:ext>
            </a:extLst>
          </p:cNvPr>
          <p:cNvPicPr preferRelativeResize="0"/>
          <p:nvPr/>
        </p:nvPicPr>
        <p:blipFill rotWithShape="1">
          <a:blip r:embed="rId4">
            <a:alphaModFix/>
          </a:blip>
          <a:srcRect/>
          <a:stretch/>
        </p:blipFill>
        <p:spPr>
          <a:xfrm>
            <a:off x="10523589" y="99539"/>
            <a:ext cx="674079" cy="674079"/>
          </a:xfrm>
          <a:prstGeom prst="rect">
            <a:avLst/>
          </a:prstGeom>
          <a:noFill/>
          <a:ln>
            <a:noFill/>
          </a:ln>
        </p:spPr>
      </p:pic>
      <p:sp>
        <p:nvSpPr>
          <p:cNvPr id="2" name="TextBox 1">
            <a:extLst>
              <a:ext uri="{FF2B5EF4-FFF2-40B4-BE49-F238E27FC236}">
                <a16:creationId xmlns:a16="http://schemas.microsoft.com/office/drawing/2014/main" id="{5BDF4F30-2479-D37A-ED5A-C59EF7A211BF}"/>
              </a:ext>
            </a:extLst>
          </p:cNvPr>
          <p:cNvSpPr txBox="1"/>
          <p:nvPr/>
        </p:nvSpPr>
        <p:spPr>
          <a:xfrm>
            <a:off x="1745145" y="6117988"/>
            <a:ext cx="1791374" cy="461665"/>
          </a:xfrm>
          <a:prstGeom prst="rect">
            <a:avLst/>
          </a:prstGeom>
          <a:noFill/>
          <a:ln>
            <a:noFill/>
          </a:ln>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FF0000"/>
                </a:solidFill>
                <a:effectLst/>
                <a:uLnTx/>
                <a:uFillTx/>
                <a:latin typeface="Century Gothic" panose="020B0502020202020204" pitchFamily="34" charset="0"/>
                <a:ea typeface="+mn-ea"/>
                <a:cs typeface="+mn-cs"/>
              </a:rPr>
              <a:t>but/yet</a:t>
            </a:r>
          </a:p>
        </p:txBody>
      </p:sp>
    </p:spTree>
    <p:extLst>
      <p:ext uri="{BB962C8B-B14F-4D97-AF65-F5344CB8AC3E}">
        <p14:creationId xmlns:p14="http://schemas.microsoft.com/office/powerpoint/2010/main" val="238504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ppt_x"/>
                                          </p:val>
                                        </p:tav>
                                        <p:tav tm="100000">
                                          <p:val>
                                            <p:strVal val="#ppt_x"/>
                                          </p:val>
                                        </p:tav>
                                      </p:tavLst>
                                    </p:anim>
                                    <p:anim calcmode="lin" valueType="num">
                                      <p:cBhvr additive="base">
                                        <p:cTn id="1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additive="base">
                                        <p:cTn id="25" dur="500" fill="hold"/>
                                        <p:tgtEl>
                                          <p:spTgt spid="2"/>
                                        </p:tgtEl>
                                        <p:attrNameLst>
                                          <p:attrName>ppt_x</p:attrName>
                                        </p:attrNameLst>
                                      </p:cBhvr>
                                      <p:tavLst>
                                        <p:tav tm="0">
                                          <p:val>
                                            <p:strVal val="#ppt_x"/>
                                          </p:val>
                                        </p:tav>
                                        <p:tav tm="100000">
                                          <p:val>
                                            <p:strVal val="#ppt_x"/>
                                          </p:val>
                                        </p:tav>
                                      </p:tavLst>
                                    </p:anim>
                                    <p:anim calcmode="lin" valueType="num">
                                      <p:cBhvr additive="base">
                                        <p:cTn id="2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P spid="15" grpId="0"/>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39"/>
        <p:cNvGrpSpPr/>
        <p:nvPr/>
      </p:nvGrpSpPr>
      <p:grpSpPr>
        <a:xfrm>
          <a:off x="0" y="0"/>
          <a:ext cx="0" cy="0"/>
          <a:chOff x="0" y="0"/>
          <a:chExt cx="0" cy="0"/>
        </a:xfrm>
      </p:grpSpPr>
      <p:sp>
        <p:nvSpPr>
          <p:cNvPr id="340" name="Google Shape;340;p16"/>
          <p:cNvSpPr txBox="1"/>
          <p:nvPr/>
        </p:nvSpPr>
        <p:spPr>
          <a:xfrm>
            <a:off x="289401" y="2152217"/>
            <a:ext cx="9768999"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Coorong has flat shallow</a:t>
            </a:r>
            <a:r>
              <a:rPr kumimoji="0" lang="en-AU" sz="3200" b="0" i="0" u="none" strike="noStrike" kern="0" cap="none" spc="0" normalizeH="0" noProof="0">
                <a:ln>
                  <a:noFill/>
                </a:ln>
                <a:solidFill>
                  <a:srgbClr val="000000"/>
                </a:solidFill>
                <a:effectLst/>
                <a:uLnTx/>
                <a:uFillTx/>
                <a:latin typeface="Century Gothic"/>
                <a:ea typeface="Century Gothic"/>
                <a:cs typeface="Century Gothic"/>
                <a:sym typeface="Century Gothic"/>
              </a:rPr>
              <a:t> water on one side, and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1" name="Google Shape;341;p16"/>
          <p:cNvSpPr txBox="1"/>
          <p:nvPr/>
        </p:nvSpPr>
        <p:spPr>
          <a:xfrm>
            <a:off x="455826" y="3763808"/>
            <a:ext cx="3297382"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they went into town for supplies.</a:t>
            </a:r>
            <a:endParaRPr kumimoji="0" sz="1800" b="0"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342" name="Google Shape;342;p16"/>
          <p:cNvSpPr/>
          <p:nvPr/>
        </p:nvSpPr>
        <p:spPr>
          <a:xfrm>
            <a:off x="3980854" y="3763808"/>
            <a:ext cx="3766250"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the Southern</a:t>
            </a:r>
            <a:r>
              <a:rPr kumimoji="0" lang="en-AU" sz="2800" b="0" i="0" u="none" strike="noStrike" kern="0" cap="none" spc="0" normalizeH="0" noProof="0">
                <a:ln>
                  <a:noFill/>
                </a:ln>
                <a:solidFill>
                  <a:srgbClr val="00B050"/>
                </a:solidFill>
                <a:effectLst/>
                <a:uLnTx/>
                <a:uFillTx/>
                <a:latin typeface="Century Gothic"/>
                <a:ea typeface="Century Gothic"/>
                <a:cs typeface="Century Gothic"/>
                <a:sym typeface="Century Gothic"/>
              </a:rPr>
              <a:t> Ocean on the other.</a:t>
            </a:r>
            <a:endParaRPr kumimoji="0"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343" name="Google Shape;343;p16"/>
          <p:cNvSpPr/>
          <p:nvPr/>
        </p:nvSpPr>
        <p:spPr>
          <a:xfrm>
            <a:off x="8038951" y="3766300"/>
            <a:ext cx="3433469"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Storm</a:t>
            </a:r>
            <a:r>
              <a:rPr kumimoji="0" lang="en-AU" sz="2800" b="0" i="0" u="none" strike="noStrike" kern="0" cap="none" spc="0" normalizeH="0" noProof="0">
                <a:ln>
                  <a:noFill/>
                </a:ln>
                <a:solidFill>
                  <a:srgbClr val="00B050"/>
                </a:solidFill>
                <a:effectLst/>
                <a:uLnTx/>
                <a:uFillTx/>
                <a:latin typeface="Century Gothic"/>
                <a:ea typeface="Century Gothic"/>
                <a:cs typeface="Century Gothic"/>
                <a:sym typeface="Century Gothic"/>
              </a:rPr>
              <a:t> Boy was Hide-Away’s son.</a:t>
            </a:r>
            <a:endParaRPr kumimoji="0"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344" name="Google Shape;344;p16"/>
          <p:cNvSpPr txBox="1"/>
          <p:nvPr/>
        </p:nvSpPr>
        <p:spPr>
          <a:xfrm>
            <a:off x="289401" y="5055075"/>
            <a:ext cx="11902599"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Coorong has flat</a:t>
            </a:r>
            <a:r>
              <a:rPr kumimoji="0" lang="en-AU" sz="3200" b="1" i="0" u="none" strike="noStrike" kern="0" cap="none" spc="0" normalizeH="0" noProof="0">
                <a:ln>
                  <a:noFill/>
                </a:ln>
                <a:solidFill>
                  <a:srgbClr val="000000"/>
                </a:solidFill>
                <a:effectLst/>
                <a:uLnTx/>
                <a:uFillTx/>
                <a:latin typeface="Century Gothic"/>
                <a:ea typeface="Century Gothic"/>
                <a:cs typeface="Century Gothic"/>
                <a:sym typeface="Century Gothic"/>
              </a:rPr>
              <a:t> shallow water on one side, and </a:t>
            </a:r>
            <a:r>
              <a:rPr kumimoji="0" lang="en-AU" sz="3200" b="1" i="0" u="sng" strike="noStrike" kern="0" cap="none" spc="0" normalizeH="0" baseline="0" noProof="0">
                <a:ln>
                  <a:noFill/>
                </a:ln>
                <a:solidFill>
                  <a:srgbClr val="00B050"/>
                </a:solidFill>
                <a:effectLst/>
                <a:uLnTx/>
                <a:uFillTx/>
                <a:latin typeface="Century Gothic"/>
                <a:ea typeface="Century Gothic"/>
                <a:cs typeface="Century Gothic"/>
                <a:sym typeface="Century Gothic"/>
              </a:rPr>
              <a:t>the Southern</a:t>
            </a:r>
            <a:r>
              <a:rPr kumimoji="0" lang="en-AU" sz="3200" b="1" i="0" u="sng" strike="noStrike" kern="0" cap="none" spc="0" normalizeH="0" noProof="0">
                <a:ln>
                  <a:noFill/>
                </a:ln>
                <a:solidFill>
                  <a:srgbClr val="00B050"/>
                </a:solidFill>
                <a:effectLst/>
                <a:uLnTx/>
                <a:uFillTx/>
                <a:latin typeface="Century Gothic"/>
                <a:ea typeface="Century Gothic"/>
                <a:cs typeface="Century Gothic"/>
                <a:sym typeface="Century Gothic"/>
              </a:rPr>
              <a:t> Ocean on the other.</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5" name="Google Shape;345;p16"/>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I do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6" name="Google Shape;346;p16"/>
          <p:cNvSpPr/>
          <p:nvPr/>
        </p:nvSpPr>
        <p:spPr>
          <a:xfrm>
            <a:off x="105304" y="563795"/>
            <a:ext cx="7626456" cy="1015663"/>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Read the first independent clause and conjunction.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Finish the sentence with a second independent clause that matches with the meaning of the conjunction.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47" name="Google Shape;347;p16"/>
          <p:cNvSpPr txBox="1"/>
          <p:nvPr/>
        </p:nvSpPr>
        <p:spPr>
          <a:xfrm>
            <a:off x="10203336" y="913049"/>
            <a:ext cx="1988664" cy="2462213"/>
          </a:xfrm>
          <a:prstGeom prst="rect">
            <a:avLst/>
          </a:prstGeom>
          <a:solidFill>
            <a:srgbClr val="79FF9C"/>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Century Gothic"/>
              <a:buNone/>
              <a:tabLst/>
              <a:defRPr/>
            </a:pPr>
            <a:r>
              <a:rPr kumimoji="0" lang="en-AU" sz="14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CFU:</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285750" marR="0" lvl="0" indent="-28575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kumimoji="0" lang="en-AU" sz="1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Which second independent clause matches best with the conjunction and the first independent clause so the sentence makes complete sense?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48" name="Google Shape;348;p16" descr="Logo, icon&#10;&#10;Description automatically generated"/>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349" name="Google Shape;349;p16" descr="Icon&#10;&#10;Description automatically generated"/>
          <p:cNvPicPr preferRelativeResize="0"/>
          <p:nvPr/>
        </p:nvPicPr>
        <p:blipFill rotWithShape="1">
          <a:blip r:embed="rId4">
            <a:alphaModFix/>
          </a:blip>
          <a:srcRect/>
          <a:stretch/>
        </p:blipFill>
        <p:spPr>
          <a:xfrm>
            <a:off x="9755685" y="69145"/>
            <a:ext cx="674079" cy="674079"/>
          </a:xfrm>
          <a:prstGeom prst="rect">
            <a:avLst/>
          </a:prstGeom>
          <a:noFill/>
          <a:ln>
            <a:noFill/>
          </a:ln>
        </p:spPr>
      </p:pic>
      <p:pic>
        <p:nvPicPr>
          <p:cNvPr id="350" name="Google Shape;350;p16" descr="Icon&#10;&#10;Description automatically generated"/>
          <p:cNvPicPr preferRelativeResize="0"/>
          <p:nvPr/>
        </p:nvPicPr>
        <p:blipFill rotWithShape="1">
          <a:blip r:embed="rId5">
            <a:alphaModFix/>
          </a:blip>
          <a:srcRect/>
          <a:stretch/>
        </p:blipFill>
        <p:spPr>
          <a:xfrm>
            <a:off x="10523590" y="69145"/>
            <a:ext cx="674078" cy="674078"/>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4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4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54"/>
        <p:cNvGrpSpPr/>
        <p:nvPr/>
      </p:nvGrpSpPr>
      <p:grpSpPr>
        <a:xfrm>
          <a:off x="0" y="0"/>
          <a:ext cx="0" cy="0"/>
          <a:chOff x="0" y="0"/>
          <a:chExt cx="0" cy="0"/>
        </a:xfrm>
      </p:grpSpPr>
      <p:sp>
        <p:nvSpPr>
          <p:cNvPr id="355" name="Google Shape;355;p17"/>
          <p:cNvSpPr txBox="1"/>
          <p:nvPr/>
        </p:nvSpPr>
        <p:spPr>
          <a:xfrm>
            <a:off x="289401" y="2202306"/>
            <a:ext cx="11441448" cy="58477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It is clear</a:t>
            </a:r>
            <a:r>
              <a:rPr kumimoji="0" lang="en-AU" sz="3200" b="0" i="0" u="none" strike="noStrike" kern="0" cap="none" spc="0" normalizeH="0" noProof="0">
                <a:ln>
                  <a:noFill/>
                </a:ln>
                <a:solidFill>
                  <a:srgbClr val="000000"/>
                </a:solidFill>
                <a:effectLst/>
                <a:uLnTx/>
                <a:uFillTx/>
                <a:latin typeface="Century Gothic"/>
                <a:ea typeface="Century Gothic"/>
                <a:cs typeface="Century Gothic"/>
                <a:sym typeface="Century Gothic"/>
              </a:rPr>
              <a:t> that the post-master knew Storm Boy, for</a:t>
            </a: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t>
            </a:r>
            <a:endParaRPr kumimoji="0"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56" name="Google Shape;356;p17"/>
          <p:cNvSpPr txBox="1"/>
          <p:nvPr/>
        </p:nvSpPr>
        <p:spPr>
          <a:xfrm>
            <a:off x="455826" y="3068669"/>
            <a:ext cx="3297382"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ctr"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he bought him</a:t>
            </a:r>
            <a:r>
              <a:rPr kumimoji="0" lang="en-AU" sz="2800" b="0" i="0" u="none" strike="noStrike" kern="0" cap="none" spc="0" normalizeH="0" noProof="0">
                <a:ln>
                  <a:noFill/>
                </a:ln>
                <a:solidFill>
                  <a:srgbClr val="00B050"/>
                </a:solidFill>
                <a:effectLst/>
                <a:uLnTx/>
                <a:uFillTx/>
                <a:latin typeface="Century Gothic"/>
                <a:ea typeface="Century Gothic"/>
                <a:cs typeface="Century Gothic"/>
                <a:sym typeface="Century Gothic"/>
              </a:rPr>
              <a:t> lunch.</a:t>
            </a:r>
            <a:endParaRPr kumimoji="0" sz="18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57" name="Google Shape;357;p17"/>
          <p:cNvSpPr/>
          <p:nvPr/>
        </p:nvSpPr>
        <p:spPr>
          <a:xfrm>
            <a:off x="4015172" y="3069793"/>
            <a:ext cx="3848100"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lang="en-AU" sz="2800" kern="0">
                <a:solidFill>
                  <a:srgbClr val="00B050"/>
                </a:solidFill>
                <a:latin typeface="Century Gothic"/>
                <a:cs typeface="Arial"/>
                <a:sym typeface="Century Gothic"/>
              </a:rPr>
              <a:t>there were storms all the time.</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58" name="Google Shape;358;p17"/>
          <p:cNvSpPr/>
          <p:nvPr/>
        </p:nvSpPr>
        <p:spPr>
          <a:xfrm>
            <a:off x="8005665" y="3068649"/>
            <a:ext cx="4186335" cy="954067"/>
          </a:xfrm>
          <a:prstGeom prst="rect">
            <a:avLst/>
          </a:prstGeom>
          <a:noFill/>
          <a:ln w="38100"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B050"/>
              </a:buClr>
              <a:buSzPts val="2800"/>
              <a:buFont typeface="Century Gothic"/>
              <a:buNone/>
              <a:tabLst/>
              <a:defRPr/>
            </a:pPr>
            <a:r>
              <a:rPr kumimoji="0" lang="en-AU"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rPr>
              <a:t>he told the people not to worry about him. </a:t>
            </a:r>
            <a:endParaRPr kumimoji="0" sz="2800" b="0" i="0" u="none" strike="noStrike" kern="0" cap="none" spc="0" normalizeH="0" baseline="0" noProof="0">
              <a:ln>
                <a:noFill/>
              </a:ln>
              <a:solidFill>
                <a:srgbClr val="00B050"/>
              </a:solidFill>
              <a:effectLst/>
              <a:uLnTx/>
              <a:uFillTx/>
              <a:latin typeface="Century Gothic"/>
              <a:ea typeface="Century Gothic"/>
              <a:cs typeface="Century Gothic"/>
              <a:sym typeface="Century Gothic"/>
            </a:endParaRPr>
          </a:p>
        </p:txBody>
      </p:sp>
      <p:sp>
        <p:nvSpPr>
          <p:cNvPr id="359" name="Google Shape;359;p17"/>
          <p:cNvSpPr txBox="1"/>
          <p:nvPr/>
        </p:nvSpPr>
        <p:spPr>
          <a:xfrm>
            <a:off x="289401" y="5027597"/>
            <a:ext cx="11902599" cy="107717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AU"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rPr>
              <a:t>It is clear</a:t>
            </a:r>
            <a:r>
              <a:rPr kumimoji="0" lang="en-AU" sz="3200" b="1" i="0" u="none" strike="noStrike" kern="0" cap="none" spc="0" normalizeH="0" noProof="0">
                <a:ln>
                  <a:noFill/>
                </a:ln>
                <a:solidFill>
                  <a:srgbClr val="000000"/>
                </a:solidFill>
                <a:effectLst/>
                <a:uLnTx/>
                <a:uFillTx/>
                <a:latin typeface="Century Gothic"/>
                <a:ea typeface="Century Gothic"/>
                <a:cs typeface="Century Gothic"/>
                <a:sym typeface="Century Gothic"/>
              </a:rPr>
              <a:t> that the post-master knew Storm Boy, for </a:t>
            </a:r>
            <a:r>
              <a:rPr kumimoji="0" lang="en-AU" sz="3200" b="1" i="0" u="sng" strike="noStrike" kern="0" cap="none" spc="0" normalizeH="0" baseline="0" noProof="0">
                <a:ln>
                  <a:noFill/>
                </a:ln>
                <a:solidFill>
                  <a:srgbClr val="00B050"/>
                </a:solidFill>
                <a:effectLst/>
                <a:uLnTx/>
                <a:uFillTx/>
                <a:latin typeface="Century Gothic"/>
                <a:ea typeface="Century Gothic"/>
                <a:cs typeface="Century Gothic"/>
                <a:sym typeface="Century Gothic"/>
              </a:rPr>
              <a:t>he told the people not to worry about him.</a:t>
            </a:r>
            <a:endParaRPr kumimoji="0" sz="3200" b="1"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360" name="Google Shape;360;p17"/>
          <p:cNvSpPr txBox="1"/>
          <p:nvPr/>
        </p:nvSpPr>
        <p:spPr>
          <a:xfrm>
            <a:off x="0" y="-1"/>
            <a:ext cx="3600450" cy="369332"/>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We do</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61" name="Google Shape;361;p17"/>
          <p:cNvSpPr/>
          <p:nvPr/>
        </p:nvSpPr>
        <p:spPr>
          <a:xfrm>
            <a:off x="105304" y="563795"/>
            <a:ext cx="7555336" cy="1015663"/>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Read the first independent clause and conjunction.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Finish the sentence with a second independent clause that matches with the meaning of the conjunction.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62" name="Google Shape;362;p17" descr="Logo, icon&#10;&#10;Description automatically generated"/>
          <p:cNvPicPr preferRelativeResize="0"/>
          <p:nvPr/>
        </p:nvPicPr>
        <p:blipFill rotWithShape="1">
          <a:blip r:embed="rId3">
            <a:alphaModFix/>
          </a:blip>
          <a:srcRect/>
          <a:stretch/>
        </p:blipFill>
        <p:spPr>
          <a:xfrm>
            <a:off x="11327210" y="69145"/>
            <a:ext cx="674078" cy="674078"/>
          </a:xfrm>
          <a:prstGeom prst="rect">
            <a:avLst/>
          </a:prstGeom>
          <a:noFill/>
          <a:ln>
            <a:noFill/>
          </a:ln>
        </p:spPr>
      </p:pic>
      <p:pic>
        <p:nvPicPr>
          <p:cNvPr id="364" name="Google Shape;364;p17" descr="Icon&#10;&#10;Description automatically generated"/>
          <p:cNvPicPr preferRelativeResize="0"/>
          <p:nvPr/>
        </p:nvPicPr>
        <p:blipFill rotWithShape="1">
          <a:blip r:embed="rId4">
            <a:alphaModFix/>
          </a:blip>
          <a:srcRect/>
          <a:stretch/>
        </p:blipFill>
        <p:spPr>
          <a:xfrm>
            <a:off x="8958342" y="110605"/>
            <a:ext cx="674079" cy="674079"/>
          </a:xfrm>
          <a:prstGeom prst="rect">
            <a:avLst/>
          </a:prstGeom>
          <a:noFill/>
          <a:ln>
            <a:noFill/>
          </a:ln>
        </p:spPr>
      </p:pic>
      <p:pic>
        <p:nvPicPr>
          <p:cNvPr id="365" name="Google Shape;365;p17" descr="Icon&#10;&#10;Description automatically generated"/>
          <p:cNvPicPr preferRelativeResize="0"/>
          <p:nvPr/>
        </p:nvPicPr>
        <p:blipFill rotWithShape="1">
          <a:blip r:embed="rId5">
            <a:alphaModFix/>
          </a:blip>
          <a:srcRect/>
          <a:stretch/>
        </p:blipFill>
        <p:spPr>
          <a:xfrm>
            <a:off x="9719969" y="81393"/>
            <a:ext cx="674078" cy="674078"/>
          </a:xfrm>
          <a:prstGeom prst="rect">
            <a:avLst/>
          </a:prstGeom>
          <a:noFill/>
          <a:ln>
            <a:noFill/>
          </a:ln>
        </p:spPr>
      </p:pic>
      <p:pic>
        <p:nvPicPr>
          <p:cNvPr id="2" name="Google Shape;287;p12" descr="Icon&#10;&#10;Description automatically generated">
            <a:extLst>
              <a:ext uri="{FF2B5EF4-FFF2-40B4-BE49-F238E27FC236}">
                <a16:creationId xmlns:a16="http://schemas.microsoft.com/office/drawing/2014/main" id="{4465EDD3-0D60-6626-7C28-38D0CE613533}"/>
              </a:ext>
            </a:extLst>
          </p:cNvPr>
          <p:cNvPicPr preferRelativeResize="0"/>
          <p:nvPr/>
        </p:nvPicPr>
        <p:blipFill rotWithShape="1">
          <a:blip r:embed="rId6">
            <a:alphaModFix/>
          </a:blip>
          <a:srcRect/>
          <a:stretch/>
        </p:blipFill>
        <p:spPr>
          <a:xfrm>
            <a:off x="10523589" y="99539"/>
            <a:ext cx="674079" cy="67407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5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cs typeface="Segoe UI" panose="020B0502040204020203" pitchFamily="34" charset="0"/>
              </a:rPr>
              <a:t>Introduction</a:t>
            </a:r>
            <a:endParaRPr kumimoji="0" lang="en-AU" sz="1800" b="0" i="0" u="none" strike="noStrike" kern="1200" cap="none" spc="0" normalizeH="0" baseline="0" noProof="0">
              <a:ln>
                <a:noFill/>
              </a:ln>
              <a:solidFill>
                <a:prstClr val="black"/>
              </a:solidFill>
              <a:effectLst/>
              <a:highlight>
                <a:srgbClr val="FFFF00"/>
              </a:highlight>
              <a:uLnTx/>
              <a:uFillTx/>
              <a:latin typeface="Arial Rounded MT Bold" panose="020F0704030504030204" pitchFamily="34" charset="77"/>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1</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r>
              <a:rPr lang="en-US" sz="2400" b="0" u="sng">
                <a:solidFill>
                  <a:schemeClr val="tx1"/>
                </a:solidFill>
                <a:latin typeface="Century Gothic" panose="020B0502020202020204" pitchFamily="34" charset="0"/>
                <a:ea typeface="Segoe UI Symbol" panose="020B0502040204020203" pitchFamily="34" charset="0"/>
              </a:rPr>
              <a:t>The Big Question:</a:t>
            </a:r>
            <a:endParaRPr lang="en-US" sz="2400" b="0">
              <a:solidFill>
                <a:schemeClr val="tx1"/>
              </a:solidFill>
              <a:latin typeface="Century Gothic" panose="020B0502020202020204" pitchFamily="34" charset="0"/>
              <a:ea typeface="Segoe UI Symbol" panose="020B0502040204020203" pitchFamily="34" charset="0"/>
            </a:endParaRPr>
          </a:p>
          <a:p>
            <a:r>
              <a:rPr lang="en-AU" sz="2400">
                <a:latin typeface="Century Gothic" panose="020B0502020202020204" pitchFamily="34" charset="0"/>
                <a:ea typeface="Segoe UI Symbol" panose="020B0502040204020203" pitchFamily="34" charset="0"/>
              </a:rPr>
              <a:t>Who wrote Storm Boy (and when)? </a:t>
            </a:r>
          </a:p>
          <a:p>
            <a:r>
              <a:rPr lang="en-AU" sz="2400">
                <a:latin typeface="Century Gothic" panose="020B0502020202020204" pitchFamily="34" charset="0"/>
                <a:ea typeface="Segoe UI Symbol" panose="020B0502040204020203" pitchFamily="34" charset="0"/>
              </a:rPr>
              <a:t>Where is Storm Boy set?</a:t>
            </a:r>
          </a:p>
          <a:p>
            <a:endParaRPr lang="en-US" sz="2400">
              <a:latin typeface="Century Gothic" panose="020B0502020202020204" pitchFamily="34" charset="0"/>
              <a:ea typeface="Segoe UI Symbol" panose="020B0502040204020203" pitchFamily="34" charset="0"/>
            </a:endParaRPr>
          </a:p>
        </p:txBody>
      </p:sp>
    </p:spTree>
    <p:extLst>
      <p:ext uri="{BB962C8B-B14F-4D97-AF65-F5344CB8AC3E}">
        <p14:creationId xmlns:p14="http://schemas.microsoft.com/office/powerpoint/2010/main" val="17036893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
            <a:ext cx="386499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prstClr val="white"/>
                </a:solidFill>
                <a:effectLst/>
                <a:uLnTx/>
                <a:uFillTx/>
                <a:latin typeface="Century Gothic" panose="020B0502020202020204" pitchFamily="34" charset="0"/>
                <a:ea typeface="+mn-ea"/>
                <a:cs typeface="+mn-cs"/>
              </a:rPr>
              <a:t>Skill development: You do</a:t>
            </a:r>
          </a:p>
        </p:txBody>
      </p:sp>
      <p:pic>
        <p:nvPicPr>
          <p:cNvPr id="17" name="Picture 16" descr="Icon&#10;&#10;Description automatically generated">
            <a:extLst>
              <a:ext uri="{FF2B5EF4-FFF2-40B4-BE49-F238E27FC236}">
                <a16:creationId xmlns:a16="http://schemas.microsoft.com/office/drawing/2014/main" id="{790DFC06-39CC-4FA4-9C75-9799C080955C}"/>
              </a:ext>
            </a:extLst>
          </p:cNvPr>
          <p:cNvPicPr>
            <a:picLocks noChangeAspect="1"/>
          </p:cNvPicPr>
          <p:nvPr/>
        </p:nvPicPr>
        <p:blipFill>
          <a:blip r:embed="rId2"/>
          <a:stretch>
            <a:fillRect/>
          </a:stretch>
        </p:blipFill>
        <p:spPr>
          <a:xfrm>
            <a:off x="11412618" y="184665"/>
            <a:ext cx="674078" cy="674078"/>
          </a:xfrm>
          <a:prstGeom prst="rect">
            <a:avLst/>
          </a:prstGeom>
        </p:spPr>
      </p:pic>
      <p:sp>
        <p:nvSpPr>
          <p:cNvPr id="11" name="Rectangle 10">
            <a:extLst>
              <a:ext uri="{FF2B5EF4-FFF2-40B4-BE49-F238E27FC236}">
                <a16:creationId xmlns:a16="http://schemas.microsoft.com/office/drawing/2014/main" id="{8DD92DCA-B243-4876-99AC-1254D735FF04}"/>
              </a:ext>
            </a:extLst>
          </p:cNvPr>
          <p:cNvSpPr/>
          <p:nvPr/>
        </p:nvSpPr>
        <p:spPr>
          <a:xfrm>
            <a:off x="251598" y="516495"/>
            <a:ext cx="11046321" cy="1015663"/>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Read the sentence stem (subordinating conjunction with 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Select the appropriate independent clause</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20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Use this to complete the sentence.</a:t>
            </a:r>
          </a:p>
        </p:txBody>
      </p:sp>
      <p:sp>
        <p:nvSpPr>
          <p:cNvPr id="13" name="TextBox 12">
            <a:extLst>
              <a:ext uri="{FF2B5EF4-FFF2-40B4-BE49-F238E27FC236}">
                <a16:creationId xmlns:a16="http://schemas.microsoft.com/office/drawing/2014/main" id="{9542BC23-1801-4084-8A73-3650F624B2E0}"/>
              </a:ext>
            </a:extLst>
          </p:cNvPr>
          <p:cNvSpPr txBox="1"/>
          <p:nvPr/>
        </p:nvSpPr>
        <p:spPr>
          <a:xfrm>
            <a:off x="167481" y="1532158"/>
            <a:ext cx="11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The humpy was roughly made, </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yet</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_______.  </a:t>
            </a:r>
          </a:p>
        </p:txBody>
      </p:sp>
      <p:sp>
        <p:nvSpPr>
          <p:cNvPr id="14" name="TextBox 13">
            <a:extLst>
              <a:ext uri="{FF2B5EF4-FFF2-40B4-BE49-F238E27FC236}">
                <a16:creationId xmlns:a16="http://schemas.microsoft.com/office/drawing/2014/main" id="{A296CA51-F117-44BC-9907-B08CBE61905E}"/>
              </a:ext>
            </a:extLst>
          </p:cNvPr>
          <p:cNvSpPr txBox="1"/>
          <p:nvPr/>
        </p:nvSpPr>
        <p:spPr>
          <a:xfrm>
            <a:off x="4113715" y="2167377"/>
            <a:ext cx="3548980"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there was a mansion next door.</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70E41970-7D2C-4457-8AB3-6DE1AA3E3BDE}"/>
              </a:ext>
            </a:extLst>
          </p:cNvPr>
          <p:cNvSpPr txBox="1"/>
          <p:nvPr/>
        </p:nvSpPr>
        <p:spPr>
          <a:xfrm>
            <a:off x="8115236" y="2145183"/>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the towns-people</a:t>
            </a:r>
            <a:r>
              <a:rPr kumimoji="0" lang="en-AU" sz="2800" b="0" i="0" u="none" strike="noStrike" kern="1200" cap="none" spc="0" normalizeH="0" noProof="0">
                <a:ln>
                  <a:noFill/>
                </a:ln>
                <a:solidFill>
                  <a:srgbClr val="00B050"/>
                </a:solidFill>
                <a:effectLst/>
                <a:uLnTx/>
                <a:uFillTx/>
                <a:latin typeface="Century Gothic" panose="020B0502020202020204" pitchFamily="34" charset="0"/>
                <a:ea typeface="+mn-ea"/>
                <a:cs typeface="+mn-cs"/>
              </a:rPr>
              <a:t> often visited.</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6" name="TextBox 15">
            <a:extLst>
              <a:ext uri="{FF2B5EF4-FFF2-40B4-BE49-F238E27FC236}">
                <a16:creationId xmlns:a16="http://schemas.microsoft.com/office/drawing/2014/main" id="{D30C5DC7-B2A5-4F23-8E3C-6FD2DCC6A060}"/>
              </a:ext>
            </a:extLst>
          </p:cNvPr>
          <p:cNvSpPr txBox="1"/>
          <p:nvPr/>
        </p:nvSpPr>
        <p:spPr>
          <a:xfrm>
            <a:off x="251598" y="2191667"/>
            <a:ext cx="3407292" cy="892552"/>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6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it was</a:t>
            </a:r>
            <a:r>
              <a:rPr kumimoji="0" lang="en-AU" sz="2600" b="0" i="0" u="none" strike="noStrike" kern="1200" cap="none" spc="0" normalizeH="0" noProof="0">
                <a:ln>
                  <a:noFill/>
                </a:ln>
                <a:solidFill>
                  <a:srgbClr val="00B050"/>
                </a:solidFill>
                <a:effectLst/>
                <a:uLnTx/>
                <a:uFillTx/>
                <a:latin typeface="Century Gothic" panose="020B0502020202020204" pitchFamily="34" charset="0"/>
                <a:ea typeface="+mn-ea"/>
                <a:cs typeface="+mn-cs"/>
              </a:rPr>
              <a:t> home for Storm Boy.</a:t>
            </a:r>
            <a:endParaRPr kumimoji="0" lang="en-AU" sz="26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2F7075D5-26FD-45FD-A9A8-892A92192DAF}"/>
              </a:ext>
            </a:extLst>
          </p:cNvPr>
          <p:cNvSpPr txBox="1"/>
          <p:nvPr/>
        </p:nvSpPr>
        <p:spPr>
          <a:xfrm>
            <a:off x="167481" y="3245047"/>
            <a:ext cx="11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Hide-Away</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didn’t leave his home much</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so</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_______.  </a:t>
            </a:r>
          </a:p>
        </p:txBody>
      </p:sp>
      <p:sp>
        <p:nvSpPr>
          <p:cNvPr id="20" name="TextBox 19">
            <a:extLst>
              <a:ext uri="{FF2B5EF4-FFF2-40B4-BE49-F238E27FC236}">
                <a16:creationId xmlns:a16="http://schemas.microsoft.com/office/drawing/2014/main" id="{EB4A6E90-EC1F-4319-93DD-03360A44BDA5}"/>
              </a:ext>
            </a:extLst>
          </p:cNvPr>
          <p:cNvSpPr txBox="1"/>
          <p:nvPr/>
        </p:nvSpPr>
        <p:spPr>
          <a:xfrm>
            <a:off x="361508" y="4052523"/>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he</a:t>
            </a:r>
            <a:r>
              <a:rPr kumimoji="0" lang="en-AU" sz="2800" b="0" i="0" u="none" strike="noStrike" kern="1200" cap="none" spc="0" normalizeH="0" noProof="0">
                <a:ln>
                  <a:noFill/>
                </a:ln>
                <a:solidFill>
                  <a:srgbClr val="00B050"/>
                </a:solidFill>
                <a:effectLst/>
                <a:uLnTx/>
                <a:uFillTx/>
                <a:latin typeface="Century Gothic" panose="020B0502020202020204" pitchFamily="34" charset="0"/>
                <a:ea typeface="+mn-ea"/>
                <a:cs typeface="+mn-cs"/>
              </a:rPr>
              <a:t> used social media a lot.</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1" name="TextBox 20">
            <a:extLst>
              <a:ext uri="{FF2B5EF4-FFF2-40B4-BE49-F238E27FC236}">
                <a16:creationId xmlns:a16="http://schemas.microsoft.com/office/drawing/2014/main" id="{A850004A-7EF8-458C-8216-93A956EFEF91}"/>
              </a:ext>
            </a:extLst>
          </p:cNvPr>
          <p:cNvSpPr txBox="1"/>
          <p:nvPr/>
        </p:nvSpPr>
        <p:spPr>
          <a:xfrm>
            <a:off x="4086560" y="4003829"/>
            <a:ext cx="3603289"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people didn’t like him.</a:t>
            </a:r>
            <a:r>
              <a:rPr kumimoji="0" lang="en-AU" sz="2800" b="0" i="0" u="none" strike="noStrike" kern="1200" cap="none" spc="0" normalizeH="0" noProof="0">
                <a:ln>
                  <a:noFill/>
                </a:ln>
                <a:solidFill>
                  <a:srgbClr val="00B050"/>
                </a:solidFill>
                <a:effectLst/>
                <a:uLnTx/>
                <a:uFillTx/>
                <a:latin typeface="Century Gothic" panose="020B0502020202020204" pitchFamily="34" charset="0"/>
                <a:ea typeface="+mn-ea"/>
                <a:cs typeface="+mn-cs"/>
              </a:rPr>
              <a:t> </a:t>
            </a:r>
            <a:endParaRPr kumimoji="0" lang="en-AU" sz="2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E1C1805B-7771-4FE3-9E3E-F20125FD068C}"/>
              </a:ext>
            </a:extLst>
          </p:cNvPr>
          <p:cNvSpPr txBox="1"/>
          <p:nvPr/>
        </p:nvSpPr>
        <p:spPr>
          <a:xfrm>
            <a:off x="8115236" y="4003829"/>
            <a:ext cx="3825166"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he</a:t>
            </a:r>
            <a:r>
              <a:rPr kumimoji="0" lang="en-AU" sz="2800" b="0" i="0" u="none" strike="noStrike" kern="1200" cap="none" spc="0" normalizeH="0" noProof="0">
                <a:ln>
                  <a:noFill/>
                </a:ln>
                <a:solidFill>
                  <a:srgbClr val="00B050"/>
                </a:solidFill>
                <a:effectLst/>
                <a:uLnTx/>
                <a:uFillTx/>
                <a:latin typeface="Century Gothic" panose="020B0502020202020204" pitchFamily="34" charset="0"/>
                <a:ea typeface="+mn-ea"/>
                <a:cs typeface="+mn-cs"/>
              </a:rPr>
              <a:t> got the nickname Hide-Away</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3" name="TextBox 22">
            <a:extLst>
              <a:ext uri="{FF2B5EF4-FFF2-40B4-BE49-F238E27FC236}">
                <a16:creationId xmlns:a16="http://schemas.microsoft.com/office/drawing/2014/main" id="{4C84C21D-5A38-4E09-A8F3-CFB4456B6788}"/>
              </a:ext>
            </a:extLst>
          </p:cNvPr>
          <p:cNvSpPr txBox="1"/>
          <p:nvPr/>
        </p:nvSpPr>
        <p:spPr>
          <a:xfrm>
            <a:off x="251598" y="5131943"/>
            <a:ext cx="1144144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Hide-Away</a:t>
            </a:r>
            <a:r>
              <a:rPr kumimoji="0" lang="en-AU" sz="3200" b="0" i="0" u="none" strike="noStrike" kern="1200" cap="none" spc="0" normalizeH="0" noProof="0">
                <a:ln>
                  <a:noFill/>
                </a:ln>
                <a:solidFill>
                  <a:prstClr val="black"/>
                </a:solidFill>
                <a:effectLst/>
                <a:uLnTx/>
                <a:uFillTx/>
                <a:latin typeface="Century Gothic" panose="020B0502020202020204" pitchFamily="34" charset="0"/>
                <a:ea typeface="+mn-ea"/>
                <a:cs typeface="+mn-cs"/>
              </a:rPr>
              <a:t> was nicknamed Hide-Away</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a:t>
            </a:r>
            <a:r>
              <a:rPr kumimoji="0" lang="en-AU" sz="32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but</a:t>
            </a:r>
            <a:r>
              <a:rPr kumimoji="0" lang="en-AU" sz="32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rPr>
              <a:t> ___</a:t>
            </a:r>
          </a:p>
        </p:txBody>
      </p:sp>
      <p:sp>
        <p:nvSpPr>
          <p:cNvPr id="24" name="TextBox 23">
            <a:extLst>
              <a:ext uri="{FF2B5EF4-FFF2-40B4-BE49-F238E27FC236}">
                <a16:creationId xmlns:a16="http://schemas.microsoft.com/office/drawing/2014/main" id="{3933D512-9F90-41FD-B9B4-D99D09500E11}"/>
              </a:ext>
            </a:extLst>
          </p:cNvPr>
          <p:cNvSpPr txBox="1"/>
          <p:nvPr/>
        </p:nvSpPr>
        <p:spPr>
          <a:xfrm>
            <a:off x="8115236" y="5783003"/>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he</a:t>
            </a:r>
            <a:r>
              <a:rPr kumimoji="0" lang="en-AU" sz="2800" b="0" i="0" u="none" strike="noStrike" kern="1200" cap="none" spc="0" normalizeH="0" noProof="0">
                <a:ln>
                  <a:noFill/>
                </a:ln>
                <a:solidFill>
                  <a:srgbClr val="00B050"/>
                </a:solidFill>
                <a:effectLst/>
                <a:uLnTx/>
                <a:uFillTx/>
                <a:latin typeface="Century Gothic" panose="020B0502020202020204" pitchFamily="34" charset="0"/>
                <a:ea typeface="+mn-ea"/>
                <a:cs typeface="+mn-cs"/>
              </a:rPr>
              <a:t> was the father of Storm Boy.</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33C76D31-00E0-42F8-A79D-289146D68929}"/>
              </a:ext>
            </a:extLst>
          </p:cNvPr>
          <p:cNvSpPr txBox="1"/>
          <p:nvPr/>
        </p:nvSpPr>
        <p:spPr>
          <a:xfrm>
            <a:off x="4239514" y="5805358"/>
            <a:ext cx="3297382" cy="954107"/>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his real name was Tom. </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0B5CF79B-4A10-4E41-9D27-61F65A32CE29}"/>
              </a:ext>
            </a:extLst>
          </p:cNvPr>
          <p:cNvSpPr txBox="1"/>
          <p:nvPr/>
        </p:nvSpPr>
        <p:spPr>
          <a:xfrm>
            <a:off x="361508" y="6020800"/>
            <a:ext cx="3297382" cy="523220"/>
          </a:xfrm>
          <a:prstGeom prst="rect">
            <a:avLst/>
          </a:prstGeom>
          <a:noFill/>
          <a:ln w="38100">
            <a:solidFill>
              <a:srgbClr val="FFC000"/>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he hated</a:t>
            </a:r>
            <a:r>
              <a:rPr kumimoji="0" lang="en-AU" sz="2800" b="0" i="0" u="none" strike="noStrike" kern="1200" cap="none" spc="0" normalizeH="0" noProof="0">
                <a:ln>
                  <a:noFill/>
                </a:ln>
                <a:solidFill>
                  <a:srgbClr val="00B050"/>
                </a:solidFill>
                <a:effectLst/>
                <a:uLnTx/>
                <a:uFillTx/>
                <a:latin typeface="Century Gothic" panose="020B0502020202020204" pitchFamily="34" charset="0"/>
                <a:ea typeface="+mn-ea"/>
                <a:cs typeface="+mn-cs"/>
              </a:rPr>
              <a:t> it</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ea"/>
                <a:cs typeface="+mn-cs"/>
              </a:rPr>
              <a:t>.</a:t>
            </a: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998902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20"/>
          <p:cNvSpPr txBox="1"/>
          <p:nvPr/>
        </p:nvSpPr>
        <p:spPr>
          <a:xfrm>
            <a:off x="251596" y="2485838"/>
            <a:ext cx="11611397" cy="584735"/>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2. Hide-Away and Storm Boy needed supplies, so ________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1" name="Google Shape;401;p20"/>
          <p:cNvSpPr txBox="1"/>
          <p:nvPr/>
        </p:nvSpPr>
        <p:spPr>
          <a:xfrm>
            <a:off x="251596" y="3305285"/>
            <a:ext cx="11611397"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3. Storm Boy was 4 years old when his mother died, and ________________</a:t>
            </a:r>
            <a:endParaRPr kumimoji="0"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2" name="Google Shape;402;p20"/>
          <p:cNvSpPr txBox="1"/>
          <p:nvPr/>
        </p:nvSpPr>
        <p:spPr>
          <a:xfrm>
            <a:off x="-1" y="-1"/>
            <a:ext cx="4505325" cy="369291"/>
          </a:xfrm>
          <a:prstGeom prst="rect">
            <a:avLst/>
          </a:prstGeom>
          <a:solidFill>
            <a:srgbClr val="00B050"/>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Century Gothic"/>
              <a:buNone/>
              <a:tabLst/>
              <a:defRPr/>
            </a:pPr>
            <a:r>
              <a:rPr kumimoji="0" lang="en-AU" sz="18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Skill development: You do - extension</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03" name="Google Shape;403;p20"/>
          <p:cNvSpPr/>
          <p:nvPr/>
        </p:nvSpPr>
        <p:spPr>
          <a:xfrm>
            <a:off x="105304" y="563795"/>
            <a:ext cx="10886350" cy="1015622"/>
          </a:xfrm>
          <a:prstGeom prst="rect">
            <a:avLst/>
          </a:prstGeom>
          <a:solidFill>
            <a:schemeClr val="lt1"/>
          </a:solidFill>
          <a:ln w="38100" cap="flat" cmpd="sng">
            <a:solidFill>
              <a:srgbClr val="00B050"/>
            </a:solidFill>
            <a:prstDash val="solid"/>
            <a:round/>
            <a:headEnd type="none" w="sm" len="sm"/>
            <a:tailEnd type="none" w="sm" len="sm"/>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Read the first independent clause and conjunction.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a:p>
            <a:pPr marL="457200" marR="0" lvl="0" indent="-457200" algn="l" defTabSz="914400" rtl="0" eaLnBrk="1" fontAlgn="auto" latinLnBrk="0" hangingPunct="1">
              <a:lnSpc>
                <a:spcPct val="100000"/>
              </a:lnSpc>
              <a:spcBef>
                <a:spcPts val="0"/>
              </a:spcBef>
              <a:spcAft>
                <a:spcPts val="0"/>
              </a:spcAft>
              <a:buClr>
                <a:srgbClr val="000000"/>
              </a:buClr>
              <a:buSzPts val="2000"/>
              <a:buFont typeface="Calibri"/>
              <a:buAutoNum type="arabicPeriod"/>
              <a:tabLst/>
              <a:defRPr/>
            </a:pPr>
            <a:r>
              <a:rPr kumimoji="0" lang="en-AU" sz="20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Finish the sentence with a second independent clause that matches with the meaning of the conjunction.  </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404" name="Google Shape;404;p20" descr="Icon&#10;&#10;Description automatically generated"/>
          <p:cNvPicPr preferRelativeResize="0"/>
          <p:nvPr/>
        </p:nvPicPr>
        <p:blipFill rotWithShape="1">
          <a:blip r:embed="rId3">
            <a:alphaModFix/>
          </a:blip>
          <a:srcRect/>
          <a:stretch/>
        </p:blipFill>
        <p:spPr>
          <a:xfrm>
            <a:off x="11412618" y="184665"/>
            <a:ext cx="674078" cy="674078"/>
          </a:xfrm>
          <a:prstGeom prst="rect">
            <a:avLst/>
          </a:prstGeom>
          <a:noFill/>
          <a:ln>
            <a:noFill/>
          </a:ln>
        </p:spPr>
      </p:pic>
      <p:sp>
        <p:nvSpPr>
          <p:cNvPr id="405" name="Google Shape;405;p20"/>
          <p:cNvSpPr txBox="1"/>
          <p:nvPr/>
        </p:nvSpPr>
        <p:spPr>
          <a:xfrm>
            <a:off x="251595" y="1723332"/>
            <a:ext cx="11611397" cy="584735"/>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 typeface="Century Gothic"/>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1. We know Storm Boy</a:t>
            </a:r>
            <a:r>
              <a:rPr kumimoji="0" lang="en-AU" sz="3200" b="0" i="0" u="none" strike="noStrike" kern="0" cap="none" spc="0" normalizeH="0" noProof="0">
                <a:ln>
                  <a:noFill/>
                </a:ln>
                <a:solidFill>
                  <a:srgbClr val="000000"/>
                </a:solidFill>
                <a:effectLst/>
                <a:uLnTx/>
                <a:uFillTx/>
                <a:latin typeface="Century Gothic"/>
                <a:ea typeface="Century Gothic"/>
                <a:cs typeface="Century Gothic"/>
                <a:sym typeface="Century Gothic"/>
              </a:rPr>
              <a:t> was happy in the storm, for __</a:t>
            </a: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_____ </a:t>
            </a:r>
            <a:endParaRPr kumimoji="0"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406" name="Google Shape;406;p20"/>
          <p:cNvSpPr txBox="1"/>
          <p:nvPr/>
        </p:nvSpPr>
        <p:spPr>
          <a:xfrm>
            <a:off x="251595" y="4617175"/>
            <a:ext cx="11611397" cy="1077178"/>
          </a:xfrm>
          <a:prstGeom prst="rect">
            <a:avLst/>
          </a:prstGeom>
          <a:noFill/>
          <a:ln w="28575" cap="flat" cmpd="sng">
            <a:solidFill>
              <a:srgbClr val="FFC000"/>
            </a:solidFill>
            <a:prstDash val="solid"/>
            <a:round/>
            <a:headEnd type="none" w="sm" len="sm"/>
            <a:tailEnd type="none" w="sm" len="sm"/>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3200"/>
              <a:buFontTx/>
              <a:buNone/>
              <a:tabLst/>
              <a:defRPr/>
            </a:pP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4. The townspeople thought they had to save Storm Boy</a:t>
            </a:r>
            <a:r>
              <a:rPr kumimoji="0" lang="en-AU" sz="3200" b="0" i="0" u="none" strike="noStrike" kern="0" cap="none" spc="0" normalizeH="0" noProof="0">
                <a:ln>
                  <a:noFill/>
                </a:ln>
                <a:solidFill>
                  <a:srgbClr val="000000"/>
                </a:solidFill>
                <a:effectLst/>
                <a:uLnTx/>
                <a:uFillTx/>
                <a:latin typeface="Century Gothic"/>
                <a:ea typeface="Century Gothic"/>
                <a:cs typeface="Century Gothic"/>
                <a:sym typeface="Century Gothic"/>
              </a:rPr>
              <a:t> in the storm</a:t>
            </a:r>
            <a:r>
              <a:rPr kumimoji="0" lang="en-AU" sz="32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 yet _____________</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0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1 Part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3</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What can the reader infer about the relationship between Fingerbone and Storm Boy from their actions?</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
        <p:nvSpPr>
          <p:cNvPr id="2" name="TextBox 1">
            <a:extLst>
              <a:ext uri="{FF2B5EF4-FFF2-40B4-BE49-F238E27FC236}">
                <a16:creationId xmlns:a16="http://schemas.microsoft.com/office/drawing/2014/main" id="{1977C0D6-3975-F745-492A-83BF4D26C404}"/>
              </a:ext>
            </a:extLst>
          </p:cNvPr>
          <p:cNvSpPr txBox="1"/>
          <p:nvPr/>
        </p:nvSpPr>
        <p:spPr>
          <a:xfrm>
            <a:off x="870078" y="3258749"/>
            <a:ext cx="10451842" cy="16151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part of Chapter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9: ‘The only other man who lived anywhere near them was Fingerbone Bill, the Aboriginal.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To page 12: ‘Instead of pecking and hissing at him she sat back sedately on her tail and looked at him gently with mild eyes.</a:t>
            </a:r>
          </a:p>
        </p:txBody>
      </p:sp>
    </p:spTree>
    <p:extLst>
      <p:ext uri="{BB962C8B-B14F-4D97-AF65-F5344CB8AC3E}">
        <p14:creationId xmlns:p14="http://schemas.microsoft.com/office/powerpoint/2010/main" val="268503310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sedately</a:t>
            </a:r>
          </a:p>
        </p:txBody>
      </p:sp>
      <p:sp>
        <p:nvSpPr>
          <p:cNvPr id="6" name="Oval 5">
            <a:extLst>
              <a:ext uri="{FF2B5EF4-FFF2-40B4-BE49-F238E27FC236}">
                <a16:creationId xmlns:a16="http://schemas.microsoft.com/office/drawing/2014/main" id="{4EED4316-6FEF-42DE-BEA5-29313CDC04AC}"/>
              </a:ext>
            </a:extLst>
          </p:cNvPr>
          <p:cNvSpPr/>
          <p:nvPr/>
        </p:nvSpPr>
        <p:spPr>
          <a:xfrm>
            <a:off x="7068484"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501054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886774" y="443362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0E1A4BEE-92F8-A472-9151-BAAEB243096E}"/>
              </a:ext>
            </a:extLst>
          </p:cNvPr>
          <p:cNvSpPr/>
          <p:nvPr/>
        </p:nvSpPr>
        <p:spPr>
          <a:xfrm>
            <a:off x="3842400" y="441775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Arc 3">
            <a:extLst>
              <a:ext uri="{FF2B5EF4-FFF2-40B4-BE49-F238E27FC236}">
                <a16:creationId xmlns:a16="http://schemas.microsoft.com/office/drawing/2014/main" id="{2EFF9F5C-9A45-2548-38C1-73CEFCC1A28A}"/>
              </a:ext>
            </a:extLst>
          </p:cNvPr>
          <p:cNvSpPr/>
          <p:nvPr/>
        </p:nvSpPr>
        <p:spPr>
          <a:xfrm rot="8042572">
            <a:off x="5874727" y="2275390"/>
            <a:ext cx="2593991" cy="2624203"/>
          </a:xfrm>
          <a:prstGeom prst="arc">
            <a:avLst/>
          </a:prstGeom>
          <a:ln w="76200"/>
        </p:spPr>
        <p:style>
          <a:lnRef idx="1">
            <a:schemeClr val="dk1"/>
          </a:lnRef>
          <a:fillRef idx="0">
            <a:schemeClr val="dk1"/>
          </a:fillRef>
          <a:effectRef idx="0">
            <a:schemeClr val="dk1"/>
          </a:effectRef>
          <a:fontRef idx="minor">
            <a:schemeClr val="tx1"/>
          </a:fontRef>
        </p:style>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en-US"/>
          </a:p>
        </p:txBody>
      </p:sp>
      <p:sp>
        <p:nvSpPr>
          <p:cNvPr id="5" name="Oval 4">
            <a:extLst>
              <a:ext uri="{FF2B5EF4-FFF2-40B4-BE49-F238E27FC236}">
                <a16:creationId xmlns:a16="http://schemas.microsoft.com/office/drawing/2014/main" id="{8F7F5974-EB0E-71D5-2550-A0F7A8B01090}"/>
              </a:ext>
            </a:extLst>
          </p:cNvPr>
          <p:cNvSpPr/>
          <p:nvPr/>
        </p:nvSpPr>
        <p:spPr>
          <a:xfrm>
            <a:off x="8680582" y="4386680"/>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35570BA-8300-4ED9-AF5C-73DA032701CE}"/>
              </a:ext>
            </a:extLst>
          </p:cNvPr>
          <p:cNvSpPr/>
          <p:nvPr/>
        </p:nvSpPr>
        <p:spPr>
          <a:xfrm>
            <a:off x="9305226" y="4392255"/>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793251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9546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in a quiet, relaxed, or slow way without excitement or risk (adverb)</a:t>
            </a:r>
            <a:endPar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9201042"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sedately: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12867505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AU" sz="4800">
                <a:solidFill>
                  <a:srgbClr val="000000"/>
                </a:solidFill>
                <a:latin typeface="Century Gothic" panose="020B0502020202020204" pitchFamily="34" charset="0"/>
              </a:rPr>
              <a:t>sedately</a:t>
            </a:r>
            <a:endPar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sedately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sedately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sedately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050" name="Picture 2" descr="Sedately Stock Photos - Free &amp; Royalty-Free Stock Photos from Dreamstime">
            <a:extLst>
              <a:ext uri="{FF2B5EF4-FFF2-40B4-BE49-F238E27FC236}">
                <a16:creationId xmlns:a16="http://schemas.microsoft.com/office/drawing/2014/main" id="{DFC293BF-3505-560C-54D2-37D0D81B0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8497" y="1784758"/>
            <a:ext cx="4902521" cy="3272433"/>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wo male mallard ducks fight hi-res stock photography and images - Alamy">
            <a:extLst>
              <a:ext uri="{FF2B5EF4-FFF2-40B4-BE49-F238E27FC236}">
                <a16:creationId xmlns:a16="http://schemas.microsoft.com/office/drawing/2014/main" id="{907EC7BF-75E4-626B-124F-740625FD82F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67648" y="1784758"/>
            <a:ext cx="4135781" cy="3267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698666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sedately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sedately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4098" name="Picture 2" descr="Funny Dogs Playing With Water - YouTube">
            <a:extLst>
              <a:ext uri="{FF2B5EF4-FFF2-40B4-BE49-F238E27FC236}">
                <a16:creationId xmlns:a16="http://schemas.microsoft.com/office/drawing/2014/main" id="{8F8FE208-98B6-831C-C0EF-69625D8869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2537" y="2293412"/>
            <a:ext cx="4404049" cy="3303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017022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1682563"/>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The turtle moved </a:t>
            </a:r>
            <a:r>
              <a:rPr kumimoji="0" lang="en-AU" sz="3600" b="0" i="0" u="none" strike="noStrike" kern="1200" cap="none" spc="0" normalizeH="0" baseline="0" noProof="0">
                <a:ln>
                  <a:noFill/>
                </a:ln>
                <a:solidFill>
                  <a:srgbClr val="B51B06"/>
                </a:solidFill>
                <a:effectLst/>
                <a:uLnTx/>
                <a:uFillTx/>
                <a:latin typeface="Century Gothic" panose="020B0502020202020204" pitchFamily="34" charset="0"/>
                <a:ea typeface="+mn-ea"/>
                <a:cs typeface="Manjari" panose="02000503000000000000" pitchFamily="2" charset="0"/>
              </a:rPr>
              <a:t>sedately </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across the grass, taking its time to explore the backyard.</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174056"/>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fluffy clouds floated </a:t>
            </a:r>
            <a:r>
              <a:rPr lang="en-AU" sz="3600">
                <a:solidFill>
                  <a:srgbClr val="B51B06"/>
                </a:solidFill>
                <a:latin typeface="Century Gothic" panose="020B0502020202020204" pitchFamily="34" charset="0"/>
                <a:cs typeface="Manjari" panose="02000503000000000000" pitchFamily="2" charset="0"/>
              </a:rPr>
              <a:t>sedately</a:t>
            </a:r>
            <a:r>
              <a:rPr lang="en-AU" sz="3600">
                <a:solidFill>
                  <a:srgbClr val="003A47"/>
                </a:solidFill>
                <a:latin typeface="Century Gothic" panose="020B0502020202020204" pitchFamily="34" charset="0"/>
                <a:cs typeface="Manjari" panose="02000503000000000000" pitchFamily="2" charset="0"/>
              </a:rPr>
              <a:t> across the bright blue sky on a calm and sunny day.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wise old owl perched on the branch, observing the world </a:t>
            </a:r>
            <a:r>
              <a:rPr lang="en-AU" sz="3600">
                <a:solidFill>
                  <a:srgbClr val="B51B06"/>
                </a:solidFill>
                <a:latin typeface="Century Gothic" panose="020B0502020202020204" pitchFamily="34" charset="0"/>
                <a:cs typeface="Manjari" panose="02000503000000000000" pitchFamily="2" charset="0"/>
              </a:rPr>
              <a:t>sedately</a:t>
            </a:r>
            <a:r>
              <a:rPr lang="en-AU" sz="3600">
                <a:solidFill>
                  <a:srgbClr val="003A47"/>
                </a:solidFill>
                <a:latin typeface="Century Gothic" panose="020B0502020202020204" pitchFamily="34" charset="0"/>
                <a:cs typeface="Manjari" panose="02000503000000000000" pitchFamily="2" charset="0"/>
              </a:rPr>
              <a:t> with its keen eyes.</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2976317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sedately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sedately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3074" name="Picture 2" descr="Walking Meditation | Practice | Greater Good in Action">
            <a:extLst>
              <a:ext uri="{FF2B5EF4-FFF2-40B4-BE49-F238E27FC236}">
                <a16:creationId xmlns:a16="http://schemas.microsoft.com/office/drawing/2014/main" id="{0CFBEF8F-BF27-ED2F-0178-412955D59F3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4866" y="3877243"/>
            <a:ext cx="3151512" cy="209878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Male Security Guard Pushing Anxious Diverse Stock Footage SBV-338914267 -  Storyblocks">
            <a:extLst>
              <a:ext uri="{FF2B5EF4-FFF2-40B4-BE49-F238E27FC236}">
                <a16:creationId xmlns:a16="http://schemas.microsoft.com/office/drawing/2014/main" id="{E0D3DA55-7FC9-DE6D-F45D-86619A7F0F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65546" y="1098116"/>
            <a:ext cx="3247024" cy="171314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15+ Super-Chill Animals That Reached the Ultimate Level of Relaxation /  Bright Side">
            <a:extLst>
              <a:ext uri="{FF2B5EF4-FFF2-40B4-BE49-F238E27FC236}">
                <a16:creationId xmlns:a16="http://schemas.microsoft.com/office/drawing/2014/main" id="{CB948E09-395A-31C2-AC92-E49BA105993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49128" y="1042836"/>
            <a:ext cx="3368424" cy="17684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Painting Landscapes: A Practical Guide to Painting Landscapes">
            <a:extLst>
              <a:ext uri="{FF2B5EF4-FFF2-40B4-BE49-F238E27FC236}">
                <a16:creationId xmlns:a16="http://schemas.microsoft.com/office/drawing/2014/main" id="{1E795563-4EBA-597C-59BE-6000923242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84372" y="3832985"/>
            <a:ext cx="3209372" cy="2140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71812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sedately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sedately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1384995"/>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dirty="0">
                <a:ln>
                  <a:noFill/>
                </a:ln>
                <a:solidFill>
                  <a:srgbClr val="000000"/>
                </a:solidFill>
                <a:effectLst/>
                <a:uLnTx/>
                <a:uFillTx/>
                <a:latin typeface="Century Gothic"/>
              </a:rPr>
              <a:t>Grandma rocked in her </a:t>
            </a:r>
            <a:r>
              <a:rPr lang="en-AU" sz="2800" dirty="0">
                <a:solidFill>
                  <a:srgbClr val="000000"/>
                </a:solidFill>
                <a:latin typeface="Century Gothic"/>
              </a:rPr>
              <a:t>favourite</a:t>
            </a:r>
            <a:r>
              <a:rPr kumimoji="0" lang="en-AU" sz="2800" b="0" i="0" u="none" strike="noStrike" kern="1200" cap="none" spc="0" normalizeH="0" baseline="0" noProof="0" dirty="0">
                <a:ln>
                  <a:noFill/>
                </a:ln>
                <a:solidFill>
                  <a:srgbClr val="000000"/>
                </a:solidFill>
                <a:effectLst/>
                <a:uLnTx/>
                <a:uFillTx/>
                <a:latin typeface="Century Gothic"/>
              </a:rPr>
              <a:t> chair, knitting </a:t>
            </a:r>
            <a:r>
              <a:rPr kumimoji="0" lang="en-AU" sz="2800" b="0" i="0" u="none" strike="noStrike" kern="1200" cap="none" spc="0" normalizeH="0" baseline="0" noProof="0" dirty="0">
                <a:ln>
                  <a:noFill/>
                </a:ln>
                <a:solidFill>
                  <a:srgbClr val="B51B06"/>
                </a:solidFill>
                <a:effectLst/>
                <a:uLnTx/>
                <a:uFillTx/>
                <a:latin typeface="Century Gothic"/>
              </a:rPr>
              <a:t>sedately</a:t>
            </a:r>
            <a:r>
              <a:rPr kumimoji="0" lang="en-AU" sz="2800" b="0" i="0" u="none" strike="noStrike" kern="1200" cap="none" spc="0" normalizeH="0" baseline="0" noProof="0" dirty="0">
                <a:ln>
                  <a:noFill/>
                </a:ln>
                <a:solidFill>
                  <a:srgbClr val="000000"/>
                </a:solidFill>
                <a:effectLst/>
                <a:uLnTx/>
                <a:uFillTx/>
                <a:latin typeface="Century Gothic"/>
              </a:rPr>
              <a:t> as she hummed a gentle tune.</a:t>
            </a:r>
          </a:p>
        </p:txBody>
      </p:sp>
      <p:sp>
        <p:nvSpPr>
          <p:cNvPr id="18" name="TextBox 17"/>
          <p:cNvSpPr txBox="1"/>
          <p:nvPr/>
        </p:nvSpPr>
        <p:spPr>
          <a:xfrm>
            <a:off x="1894966" y="3553125"/>
            <a:ext cx="9227123"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was going to be late for school,</a:t>
            </a:r>
            <a:r>
              <a:rPr lang="en-AU" sz="2800">
                <a:solidFill>
                  <a:srgbClr val="000000"/>
                </a:solidFill>
                <a:latin typeface="Century Gothic" panose="020B0502020202020204" pitchFamily="34" charset="0"/>
              </a:rPr>
              <a:t> so I </a:t>
            </a:r>
            <a:r>
              <a:rPr lang="en-AU" sz="2800">
                <a:solidFill>
                  <a:srgbClr val="B51B06"/>
                </a:solidFill>
                <a:latin typeface="Century Gothic" panose="020B0502020202020204" pitchFamily="34" charset="0"/>
              </a:rPr>
              <a:t>sedately</a:t>
            </a:r>
            <a:r>
              <a:rPr lang="en-AU" sz="2800">
                <a:solidFill>
                  <a:srgbClr val="000000"/>
                </a:solidFill>
                <a:latin typeface="Century Gothic" panose="020B0502020202020204" pitchFamily="34" charset="0"/>
              </a:rPr>
              <a:t> grabbed my backpack and sprinted out the door.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8" y="5190217"/>
            <a:ext cx="922712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sleepy puppy curled up on the soft blanket and breathed </a:t>
            </a:r>
            <a:r>
              <a:rPr kumimoji="0" lang="en-AU" sz="2800" b="0" i="0" u="none" strike="noStrike" kern="1200" cap="none" spc="0" normalizeH="0" baseline="0" noProof="0">
                <a:ln>
                  <a:noFill/>
                </a:ln>
                <a:solidFill>
                  <a:srgbClr val="B51B06"/>
                </a:solidFill>
                <a:effectLst/>
                <a:uLnTx/>
                <a:uFillTx/>
                <a:latin typeface="Century Gothic" panose="020B0502020202020204" pitchFamily="34" charset="0"/>
                <a:ea typeface="+mn-ea"/>
                <a:cs typeface="+mn-cs"/>
              </a:rPr>
              <a:t>sedately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dreaming of playful adventures.</a:t>
            </a:r>
          </a:p>
        </p:txBody>
      </p:sp>
    </p:spTree>
    <p:extLst>
      <p:ext uri="{BB962C8B-B14F-4D97-AF65-F5344CB8AC3E}">
        <p14:creationId xmlns:p14="http://schemas.microsoft.com/office/powerpoint/2010/main" val="17931839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lIns="91440" tIns="45720" rIns="91440" bIns="45720" rtlCol="0" anchor="t">
            <a:spAutoFit/>
          </a:bodyPr>
          <a:lstStyle/>
          <a:p>
            <a:pPr marL="0" marR="0" lvl="0" indent="0" algn="ctr" defTabSz="914400">
              <a:lnSpc>
                <a:spcPct val="100000"/>
              </a:lnSpc>
              <a:spcBef>
                <a:spcPts val="0"/>
              </a:spcBef>
              <a:spcAft>
                <a:spcPts val="0"/>
              </a:spcAft>
              <a:buNone/>
              <a:tabLst/>
              <a:defRPr/>
            </a:pPr>
            <a:r>
              <a:rPr lang="en-AU" sz="13800">
                <a:solidFill>
                  <a:srgbClr val="000000"/>
                </a:solidFill>
                <a:latin typeface="Century Gothic"/>
              </a:rPr>
              <a:t>sanctuary</a:t>
            </a:r>
            <a:endParaRPr lang="en-US">
              <a:ea typeface="Calibri"/>
              <a:cs typeface="Calibri"/>
            </a:endParaRPr>
          </a:p>
        </p:txBody>
      </p:sp>
      <p:sp>
        <p:nvSpPr>
          <p:cNvPr id="6" name="Oval 5">
            <a:extLst>
              <a:ext uri="{FF2B5EF4-FFF2-40B4-BE49-F238E27FC236}">
                <a16:creationId xmlns:a16="http://schemas.microsoft.com/office/drawing/2014/main" id="{4EED4316-6FEF-42DE-BEA5-29313CDC04AC}"/>
              </a:ext>
            </a:extLst>
          </p:cNvPr>
          <p:cNvSpPr/>
          <p:nvPr/>
        </p:nvSpPr>
        <p:spPr>
          <a:xfrm>
            <a:off x="829641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438445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2236493"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C5E09E02-4DB5-72C1-B42D-385561F7DB7C}"/>
              </a:ext>
            </a:extLst>
          </p:cNvPr>
          <p:cNvSpPr/>
          <p:nvPr/>
        </p:nvSpPr>
        <p:spPr>
          <a:xfrm>
            <a:off x="3192119"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DBC8FE85-E8EF-B3ED-81AB-EBCD5A657E8D}"/>
              </a:ext>
            </a:extLst>
          </p:cNvPr>
          <p:cNvSpPr/>
          <p:nvPr/>
        </p:nvSpPr>
        <p:spPr>
          <a:xfrm>
            <a:off x="547354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1D060673-94E5-BC7C-E4B6-DBB1E0D1C44D}"/>
              </a:ext>
            </a:extLst>
          </p:cNvPr>
          <p:cNvSpPr/>
          <p:nvPr/>
        </p:nvSpPr>
        <p:spPr>
          <a:xfrm>
            <a:off x="6356165"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AF70CABF-7B51-543E-896E-920942962833}"/>
              </a:ext>
            </a:extLst>
          </p:cNvPr>
          <p:cNvSpPr/>
          <p:nvPr/>
        </p:nvSpPr>
        <p:spPr>
          <a:xfrm>
            <a:off x="7119811"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Oval 8">
            <a:extLst>
              <a:ext uri="{FF2B5EF4-FFF2-40B4-BE49-F238E27FC236}">
                <a16:creationId xmlns:a16="http://schemas.microsoft.com/office/drawing/2014/main" id="{B4309FDE-D572-81C8-1D27-0DD98FBC5DB2}"/>
              </a:ext>
            </a:extLst>
          </p:cNvPr>
          <p:cNvSpPr/>
          <p:nvPr/>
        </p:nvSpPr>
        <p:spPr>
          <a:xfrm>
            <a:off x="9047877"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B114DC50-8B2D-A45A-7FEC-BCE37A9DF2CB}"/>
              </a:ext>
            </a:extLst>
          </p:cNvPr>
          <p:cNvSpPr/>
          <p:nvPr/>
        </p:nvSpPr>
        <p:spPr>
          <a:xfrm>
            <a:off x="9852268"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1422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11473" y="5047793"/>
            <a:ext cx="1225542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1" u="none" strike="noStrike" kern="1200" cap="none" spc="0" normalizeH="0" baseline="0" noProof="0">
                <a:ln>
                  <a:noFill/>
                </a:ln>
                <a:solidFill>
                  <a:srgbClr val="000000"/>
                </a:solidFill>
                <a:effectLst/>
                <a:uLnTx/>
                <a:uFillTx/>
                <a:latin typeface="Arial" charset="0"/>
                <a:ea typeface="+mn-ea"/>
                <a:cs typeface="+mn-cs"/>
              </a:rPr>
              <a:t>Adverb</a:t>
            </a: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4000" i="0" u="none" strike="noStrike" kern="1200" cap="none" spc="0" normalizeH="0" baseline="0" noProof="0">
                <a:ln>
                  <a:noFill/>
                </a:ln>
                <a:solidFill>
                  <a:srgbClr val="000000"/>
                </a:solidFill>
                <a:effectLst/>
                <a:uLnTx/>
                <a:uFillTx/>
                <a:latin typeface="Arial" charset="0"/>
                <a:ea typeface="+mn-ea"/>
                <a:cs typeface="+mn-cs"/>
              </a:rPr>
              <a:t>do something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in a quiet, relaxed, or slow way </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23162" y="2799388"/>
            <a:ext cx="4011562"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se/date/ly</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757" y="5917258"/>
            <a:ext cx="842493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calmly, quietly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30450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6139187" y="2513775"/>
            <a:ext cx="467032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sedate + ly</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081226" y="3854737"/>
            <a:ext cx="3887821"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1660s, from Latin </a:t>
            </a: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sedatus</a:t>
            </a: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"composed, moderate, quiet, tranquil,"</a:t>
            </a:r>
          </a:p>
        </p:txBody>
      </p:sp>
      <p:sp>
        <p:nvSpPr>
          <p:cNvPr id="20" name="TextBox 19">
            <a:extLst>
              <a:ext uri="{FF2B5EF4-FFF2-40B4-BE49-F238E27FC236}">
                <a16:creationId xmlns:a16="http://schemas.microsoft.com/office/drawing/2014/main" id="{900027F7-27FB-4CFC-AE4E-FBF1293B2B20}"/>
              </a:ext>
            </a:extLst>
          </p:cNvPr>
          <p:cNvSpPr txBox="1"/>
          <p:nvPr/>
        </p:nvSpPr>
        <p:spPr>
          <a:xfrm>
            <a:off x="8583175" y="3894545"/>
            <a:ext cx="2226335"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a:rPr>
              <a:t>in a manner denoted by</a:t>
            </a:r>
            <a:r>
              <a:rPr lang="en-AU" sz="1600">
                <a:solidFill>
                  <a:srgbClr val="000000"/>
                </a:solidFill>
                <a:latin typeface="Century Gothic"/>
              </a:rPr>
              <a:t>,</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forms an adverb</a:t>
            </a:r>
          </a:p>
        </p:txBody>
      </p:sp>
      <p:sp>
        <p:nvSpPr>
          <p:cNvPr id="21" name="Arrow: Down 20">
            <a:extLst>
              <a:ext uri="{FF2B5EF4-FFF2-40B4-BE49-F238E27FC236}">
                <a16:creationId xmlns:a16="http://schemas.microsoft.com/office/drawing/2014/main" id="{F39D9390-E0F0-4952-BAD5-29F5DBD5EE91}"/>
              </a:ext>
            </a:extLst>
          </p:cNvPr>
          <p:cNvSpPr/>
          <p:nvPr/>
        </p:nvSpPr>
        <p:spPr>
          <a:xfrm>
            <a:off x="6848155" y="3478632"/>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9427498" y="3448985"/>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sedately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pic>
        <p:nvPicPr>
          <p:cNvPr id="7" name="Picture 6">
            <a:extLst>
              <a:ext uri="{FF2B5EF4-FFF2-40B4-BE49-F238E27FC236}">
                <a16:creationId xmlns:a16="http://schemas.microsoft.com/office/drawing/2014/main" id="{3B027BFD-7403-B95F-8388-DB87D7EFB048}"/>
              </a:ext>
            </a:extLst>
          </p:cNvPr>
          <p:cNvPicPr>
            <a:picLocks noChangeAspect="1"/>
          </p:cNvPicPr>
          <p:nvPr/>
        </p:nvPicPr>
        <p:blipFill>
          <a:blip r:embed="rId5"/>
          <a:stretch>
            <a:fillRect/>
          </a:stretch>
        </p:blipFill>
        <p:spPr>
          <a:xfrm>
            <a:off x="226534" y="990657"/>
            <a:ext cx="4854692" cy="1727941"/>
          </a:xfrm>
          <a:prstGeom prst="rect">
            <a:avLst/>
          </a:prstGeom>
        </p:spPr>
      </p:pic>
    </p:spTree>
    <p:extLst>
      <p:ext uri="{BB962C8B-B14F-4D97-AF65-F5344CB8AC3E}">
        <p14:creationId xmlns:p14="http://schemas.microsoft.com/office/powerpoint/2010/main" val="2086523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0" y="1533748"/>
            <a:ext cx="468000" cy="468000"/>
          </a:xfrm>
          <a:prstGeom prst="rect">
            <a:avLst/>
          </a:prstGeom>
        </p:spPr>
      </p:pic>
      <p:sp>
        <p:nvSpPr>
          <p:cNvPr id="12" name="TextBox 11">
            <a:extLst>
              <a:ext uri="{FF2B5EF4-FFF2-40B4-BE49-F238E27FC236}">
                <a16:creationId xmlns:a16="http://schemas.microsoft.com/office/drawing/2014/main" id="{A9FD8299-C1EE-4A58-B31F-438C9C5EA853}"/>
              </a:ext>
            </a:extLst>
          </p:cNvPr>
          <p:cNvSpPr txBox="1"/>
          <p:nvPr/>
        </p:nvSpPr>
        <p:spPr>
          <a:xfrm>
            <a:off x="4954420" y="117834"/>
            <a:ext cx="3583090" cy="57490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Quick Quiz for Review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4"/>
          <a:stretch>
            <a:fillRect/>
          </a:stretch>
        </p:blipFill>
        <p:spPr>
          <a:xfrm>
            <a:off x="81497" y="2521588"/>
            <a:ext cx="468000" cy="468000"/>
          </a:xfrm>
          <a:prstGeom prst="rect">
            <a:avLst/>
          </a:prstGeom>
        </p:spPr>
      </p:pic>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9A18ECF1-AF01-EA00-43F6-A9DD6F7BCDB3}"/>
              </a:ext>
            </a:extLst>
          </p:cNvPr>
          <p:cNvSpPr txBox="1"/>
          <p:nvPr/>
        </p:nvSpPr>
        <p:spPr>
          <a:xfrm>
            <a:off x="635655" y="1495481"/>
            <a:ext cx="6524490" cy="494494"/>
          </a:xfrm>
          <a:prstGeom prst="rect">
            <a:avLst/>
          </a:prstGeom>
          <a:solidFill>
            <a:schemeClr val="tx2">
              <a:lumMod val="10000"/>
              <a:lumOff val="9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Q: Who are the two main characters of Storm Boy? </a:t>
            </a:r>
          </a:p>
        </p:txBody>
      </p:sp>
      <p:sp>
        <p:nvSpPr>
          <p:cNvPr id="7" name="TextBox 6">
            <a:extLst>
              <a:ext uri="{FF2B5EF4-FFF2-40B4-BE49-F238E27FC236}">
                <a16:creationId xmlns:a16="http://schemas.microsoft.com/office/drawing/2014/main" id="{FB27ABAE-8248-D113-00B9-D7606DAD1F96}"/>
              </a:ext>
            </a:extLst>
          </p:cNvPr>
          <p:cNvSpPr txBox="1"/>
          <p:nvPr/>
        </p:nvSpPr>
        <p:spPr>
          <a:xfrm>
            <a:off x="635655" y="2165016"/>
            <a:ext cx="9153468" cy="495264"/>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two main characters of Storm Boy are... </a:t>
            </a:r>
          </a:p>
        </p:txBody>
      </p:sp>
      <p:sp>
        <p:nvSpPr>
          <p:cNvPr id="8" name="TextBox 7">
            <a:extLst>
              <a:ext uri="{FF2B5EF4-FFF2-40B4-BE49-F238E27FC236}">
                <a16:creationId xmlns:a16="http://schemas.microsoft.com/office/drawing/2014/main" id="{0C3D12C7-B340-8E4C-458C-5D18AC8735FB}"/>
              </a:ext>
            </a:extLst>
          </p:cNvPr>
          <p:cNvSpPr txBox="1"/>
          <p:nvPr/>
        </p:nvSpPr>
        <p:spPr>
          <a:xfrm>
            <a:off x="635655" y="2835321"/>
            <a:ext cx="9153468" cy="495264"/>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two main characters of Storm Boy are Storm Boy and Hide Away. </a:t>
            </a:r>
          </a:p>
        </p:txBody>
      </p:sp>
      <p:sp>
        <p:nvSpPr>
          <p:cNvPr id="9" name="TextBox 8">
            <a:extLst>
              <a:ext uri="{FF2B5EF4-FFF2-40B4-BE49-F238E27FC236}">
                <a16:creationId xmlns:a16="http://schemas.microsoft.com/office/drawing/2014/main" id="{B32A3EBB-B457-88B9-F8B5-4D9FFDA51012}"/>
              </a:ext>
            </a:extLst>
          </p:cNvPr>
          <p:cNvSpPr txBox="1"/>
          <p:nvPr/>
        </p:nvSpPr>
        <p:spPr>
          <a:xfrm>
            <a:off x="635655" y="3849059"/>
            <a:ext cx="6524490" cy="494494"/>
          </a:xfrm>
          <a:prstGeom prst="rect">
            <a:avLst/>
          </a:prstGeom>
          <a:solidFill>
            <a:schemeClr val="tx2">
              <a:lumMod val="10000"/>
              <a:lumOff val="9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Q: How are Storm Boy and Hide-Away related? </a:t>
            </a:r>
          </a:p>
        </p:txBody>
      </p:sp>
      <p:sp>
        <p:nvSpPr>
          <p:cNvPr id="10" name="TextBox 9">
            <a:extLst>
              <a:ext uri="{FF2B5EF4-FFF2-40B4-BE49-F238E27FC236}">
                <a16:creationId xmlns:a16="http://schemas.microsoft.com/office/drawing/2014/main" id="{012E6100-729B-1BD9-A739-C2E2B17434BD}"/>
              </a:ext>
            </a:extLst>
          </p:cNvPr>
          <p:cNvSpPr txBox="1"/>
          <p:nvPr/>
        </p:nvSpPr>
        <p:spPr>
          <a:xfrm>
            <a:off x="635655" y="4547433"/>
            <a:ext cx="9153468" cy="495264"/>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is related to Hide-Away because...</a:t>
            </a:r>
          </a:p>
        </p:txBody>
      </p:sp>
      <p:sp>
        <p:nvSpPr>
          <p:cNvPr id="11" name="TextBox 10">
            <a:extLst>
              <a:ext uri="{FF2B5EF4-FFF2-40B4-BE49-F238E27FC236}">
                <a16:creationId xmlns:a16="http://schemas.microsoft.com/office/drawing/2014/main" id="{59C78BFC-1922-4239-7256-77DBF13167C6}"/>
              </a:ext>
            </a:extLst>
          </p:cNvPr>
          <p:cNvSpPr txBox="1"/>
          <p:nvPr/>
        </p:nvSpPr>
        <p:spPr>
          <a:xfrm>
            <a:off x="635655" y="5256415"/>
            <a:ext cx="9153468" cy="495264"/>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is related to Hide-Away because he is Hide-Away’s son.</a:t>
            </a:r>
          </a:p>
        </p:txBody>
      </p:sp>
      <p:pic>
        <p:nvPicPr>
          <p:cNvPr id="13" name="Picture 12">
            <a:extLst>
              <a:ext uri="{FF2B5EF4-FFF2-40B4-BE49-F238E27FC236}">
                <a16:creationId xmlns:a16="http://schemas.microsoft.com/office/drawing/2014/main" id="{67D40B29-407E-A9FB-AAF4-81570AE9B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97" y="3849059"/>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A9B4010F-6C01-10C2-5412-A87B36FE6D7D}"/>
              </a:ext>
            </a:extLst>
          </p:cNvPr>
          <p:cNvPicPr>
            <a:picLocks noChangeAspect="1"/>
          </p:cNvPicPr>
          <p:nvPr/>
        </p:nvPicPr>
        <p:blipFill>
          <a:blip r:embed="rId4"/>
          <a:stretch>
            <a:fillRect/>
          </a:stretch>
        </p:blipFill>
        <p:spPr>
          <a:xfrm>
            <a:off x="81497" y="4856252"/>
            <a:ext cx="468000" cy="468000"/>
          </a:xfrm>
          <a:prstGeom prst="rect">
            <a:avLst/>
          </a:prstGeom>
        </p:spPr>
      </p:pic>
      <p:sp>
        <p:nvSpPr>
          <p:cNvPr id="16" name="TextBox 15">
            <a:extLst>
              <a:ext uri="{FF2B5EF4-FFF2-40B4-BE49-F238E27FC236}">
                <a16:creationId xmlns:a16="http://schemas.microsoft.com/office/drawing/2014/main" id="{DC45416B-109D-05E1-37DF-9B128A94665B}"/>
              </a:ext>
            </a:extLst>
          </p:cNvPr>
          <p:cNvSpPr txBox="1"/>
          <p:nvPr/>
        </p:nvSpPr>
        <p:spPr>
          <a:xfrm>
            <a:off x="8148599" y="6225886"/>
            <a:ext cx="3831907" cy="495457"/>
          </a:xfrm>
          <a:prstGeom prst="rect">
            <a:avLst/>
          </a:prstGeom>
          <a:solidFill>
            <a:schemeClr val="accent5">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Wording of answers may vary</a:t>
            </a:r>
          </a:p>
        </p:txBody>
      </p:sp>
      <p:pic>
        <p:nvPicPr>
          <p:cNvPr id="6" name="Picture Placeholder 12">
            <a:extLst>
              <a:ext uri="{FF2B5EF4-FFF2-40B4-BE49-F238E27FC236}">
                <a16:creationId xmlns:a16="http://schemas.microsoft.com/office/drawing/2014/main" id="{BD781A60-CF7E-CCD7-BBFF-E8F1A633ED9D}"/>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81497" y="2017992"/>
            <a:ext cx="468000" cy="468000"/>
          </a:xfrm>
          <a:prstGeom prst="rect">
            <a:avLst/>
          </a:prstGeom>
        </p:spPr>
      </p:pic>
      <p:pic>
        <p:nvPicPr>
          <p:cNvPr id="17" name="Picture Placeholder 12">
            <a:extLst>
              <a:ext uri="{FF2B5EF4-FFF2-40B4-BE49-F238E27FC236}">
                <a16:creationId xmlns:a16="http://schemas.microsoft.com/office/drawing/2014/main" id="{8E4C3EF8-6528-D8C3-6C39-4A5DBF569E8E}"/>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81497" y="4352655"/>
            <a:ext cx="468000" cy="468000"/>
          </a:xfrm>
          <a:prstGeom prst="rect">
            <a:avLst/>
          </a:prstGeom>
        </p:spPr>
      </p:pic>
    </p:spTree>
    <p:extLst>
      <p:ext uri="{BB962C8B-B14F-4D97-AF65-F5344CB8AC3E}">
        <p14:creationId xmlns:p14="http://schemas.microsoft.com/office/powerpoint/2010/main" val="2772405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030" y="1533748"/>
            <a:ext cx="468000" cy="468000"/>
          </a:xfrm>
          <a:prstGeom prst="rect">
            <a:avLst/>
          </a:prstGeom>
        </p:spPr>
      </p:pic>
      <p:sp>
        <p:nvSpPr>
          <p:cNvPr id="12" name="TextBox 11">
            <a:extLst>
              <a:ext uri="{FF2B5EF4-FFF2-40B4-BE49-F238E27FC236}">
                <a16:creationId xmlns:a16="http://schemas.microsoft.com/office/drawing/2014/main" id="{A9FD8299-C1EE-4A58-B31F-438C9C5EA853}"/>
              </a:ext>
            </a:extLst>
          </p:cNvPr>
          <p:cNvSpPr txBox="1"/>
          <p:nvPr/>
        </p:nvSpPr>
        <p:spPr>
          <a:xfrm>
            <a:off x="4954420" y="117834"/>
            <a:ext cx="3583090" cy="57490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Quick Quiz for Review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4"/>
          <a:stretch>
            <a:fillRect/>
          </a:stretch>
        </p:blipFill>
        <p:spPr>
          <a:xfrm>
            <a:off x="81497" y="2521588"/>
            <a:ext cx="468000" cy="468000"/>
          </a:xfrm>
          <a:prstGeom prst="rect">
            <a:avLst/>
          </a:prstGeom>
        </p:spPr>
      </p:pic>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2" name="TextBox 1">
            <a:extLst>
              <a:ext uri="{FF2B5EF4-FFF2-40B4-BE49-F238E27FC236}">
                <a16:creationId xmlns:a16="http://schemas.microsoft.com/office/drawing/2014/main" id="{9A18ECF1-AF01-EA00-43F6-A9DD6F7BCDB3}"/>
              </a:ext>
            </a:extLst>
          </p:cNvPr>
          <p:cNvSpPr txBox="1"/>
          <p:nvPr/>
        </p:nvSpPr>
        <p:spPr>
          <a:xfrm>
            <a:off x="635655" y="1495481"/>
            <a:ext cx="6524490" cy="494494"/>
          </a:xfrm>
          <a:prstGeom prst="rect">
            <a:avLst/>
          </a:prstGeom>
          <a:solidFill>
            <a:schemeClr val="tx2">
              <a:lumMod val="10000"/>
              <a:lumOff val="9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Q: What do Storm Boy and Hide-Away live in?</a:t>
            </a:r>
          </a:p>
        </p:txBody>
      </p:sp>
      <p:sp>
        <p:nvSpPr>
          <p:cNvPr id="7" name="TextBox 6">
            <a:extLst>
              <a:ext uri="{FF2B5EF4-FFF2-40B4-BE49-F238E27FC236}">
                <a16:creationId xmlns:a16="http://schemas.microsoft.com/office/drawing/2014/main" id="{FB27ABAE-8248-D113-00B9-D7606DAD1F96}"/>
              </a:ext>
            </a:extLst>
          </p:cNvPr>
          <p:cNvSpPr txBox="1"/>
          <p:nvPr/>
        </p:nvSpPr>
        <p:spPr>
          <a:xfrm>
            <a:off x="635655" y="2165016"/>
            <a:ext cx="9153468" cy="495264"/>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and Hide-Away live in... </a:t>
            </a:r>
          </a:p>
        </p:txBody>
      </p:sp>
      <p:sp>
        <p:nvSpPr>
          <p:cNvPr id="8" name="TextBox 7">
            <a:extLst>
              <a:ext uri="{FF2B5EF4-FFF2-40B4-BE49-F238E27FC236}">
                <a16:creationId xmlns:a16="http://schemas.microsoft.com/office/drawing/2014/main" id="{0C3D12C7-B340-8E4C-458C-5D18AC8735FB}"/>
              </a:ext>
            </a:extLst>
          </p:cNvPr>
          <p:cNvSpPr txBox="1"/>
          <p:nvPr/>
        </p:nvSpPr>
        <p:spPr>
          <a:xfrm>
            <a:off x="635654" y="2835321"/>
            <a:ext cx="11279537" cy="957121"/>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and Hide-Away live in an old humpy on the beach (</a:t>
            </a: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what details do you remember about the humpy?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B32A3EBB-B457-88B9-F8B5-4D9FFDA51012}"/>
              </a:ext>
            </a:extLst>
          </p:cNvPr>
          <p:cNvSpPr txBox="1"/>
          <p:nvPr/>
        </p:nvSpPr>
        <p:spPr>
          <a:xfrm>
            <a:off x="635654" y="4052939"/>
            <a:ext cx="6524490" cy="494494"/>
          </a:xfrm>
          <a:prstGeom prst="rect">
            <a:avLst/>
          </a:prstGeom>
          <a:solidFill>
            <a:schemeClr val="tx2">
              <a:lumMod val="10000"/>
              <a:lumOff val="9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Q: How did Hide-Away get his name?</a:t>
            </a:r>
          </a:p>
        </p:txBody>
      </p:sp>
      <p:sp>
        <p:nvSpPr>
          <p:cNvPr id="10" name="TextBox 9">
            <a:extLst>
              <a:ext uri="{FF2B5EF4-FFF2-40B4-BE49-F238E27FC236}">
                <a16:creationId xmlns:a16="http://schemas.microsoft.com/office/drawing/2014/main" id="{012E6100-729B-1BD9-A739-C2E2B17434BD}"/>
              </a:ext>
            </a:extLst>
          </p:cNvPr>
          <p:cNvSpPr txBox="1"/>
          <p:nvPr/>
        </p:nvSpPr>
        <p:spPr>
          <a:xfrm>
            <a:off x="635655" y="4675618"/>
            <a:ext cx="9153468" cy="495264"/>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Hide-Away got his name because...</a:t>
            </a:r>
          </a:p>
        </p:txBody>
      </p:sp>
      <p:sp>
        <p:nvSpPr>
          <p:cNvPr id="11" name="TextBox 10">
            <a:extLst>
              <a:ext uri="{FF2B5EF4-FFF2-40B4-BE49-F238E27FC236}">
                <a16:creationId xmlns:a16="http://schemas.microsoft.com/office/drawing/2014/main" id="{59C78BFC-1922-4239-7256-77DBF13167C6}"/>
              </a:ext>
            </a:extLst>
          </p:cNvPr>
          <p:cNvSpPr txBox="1"/>
          <p:nvPr/>
        </p:nvSpPr>
        <p:spPr>
          <a:xfrm>
            <a:off x="635655" y="5300506"/>
            <a:ext cx="11279536" cy="957121"/>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Hide-Away got his name because he rarely came out of his ‘hideaway, except to go to town, so the people called him that.</a:t>
            </a:r>
          </a:p>
        </p:txBody>
      </p:sp>
      <p:pic>
        <p:nvPicPr>
          <p:cNvPr id="13" name="Picture 12">
            <a:extLst>
              <a:ext uri="{FF2B5EF4-FFF2-40B4-BE49-F238E27FC236}">
                <a16:creationId xmlns:a16="http://schemas.microsoft.com/office/drawing/2014/main" id="{67D40B29-407E-A9FB-AAF4-81570AE9B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97" y="4102412"/>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A9B4010F-6C01-10C2-5412-A87B36FE6D7D}"/>
              </a:ext>
            </a:extLst>
          </p:cNvPr>
          <p:cNvPicPr>
            <a:picLocks noChangeAspect="1"/>
          </p:cNvPicPr>
          <p:nvPr/>
        </p:nvPicPr>
        <p:blipFill>
          <a:blip r:embed="rId4"/>
          <a:stretch>
            <a:fillRect/>
          </a:stretch>
        </p:blipFill>
        <p:spPr>
          <a:xfrm>
            <a:off x="81497" y="5090252"/>
            <a:ext cx="468000" cy="468000"/>
          </a:xfrm>
          <a:prstGeom prst="rect">
            <a:avLst/>
          </a:prstGeom>
        </p:spPr>
      </p:pic>
      <p:sp>
        <p:nvSpPr>
          <p:cNvPr id="6" name="TextBox 5">
            <a:extLst>
              <a:ext uri="{FF2B5EF4-FFF2-40B4-BE49-F238E27FC236}">
                <a16:creationId xmlns:a16="http://schemas.microsoft.com/office/drawing/2014/main" id="{A5F0107B-0CFB-3455-9B88-F2EE9FF3F9E2}"/>
              </a:ext>
            </a:extLst>
          </p:cNvPr>
          <p:cNvSpPr txBox="1"/>
          <p:nvPr/>
        </p:nvSpPr>
        <p:spPr>
          <a:xfrm>
            <a:off x="8169442" y="6323662"/>
            <a:ext cx="3831907" cy="495457"/>
          </a:xfrm>
          <a:prstGeom prst="rect">
            <a:avLst/>
          </a:prstGeom>
          <a:solidFill>
            <a:schemeClr val="accent5">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Wording of answers may vary</a:t>
            </a:r>
          </a:p>
        </p:txBody>
      </p:sp>
      <p:pic>
        <p:nvPicPr>
          <p:cNvPr id="16" name="Picture Placeholder 12">
            <a:extLst>
              <a:ext uri="{FF2B5EF4-FFF2-40B4-BE49-F238E27FC236}">
                <a16:creationId xmlns:a16="http://schemas.microsoft.com/office/drawing/2014/main" id="{198101BB-DFE3-8BE9-437E-BEB835011950}"/>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81497" y="2017992"/>
            <a:ext cx="468000" cy="468000"/>
          </a:xfrm>
          <a:prstGeom prst="rect">
            <a:avLst/>
          </a:prstGeom>
        </p:spPr>
      </p:pic>
      <p:pic>
        <p:nvPicPr>
          <p:cNvPr id="17" name="Picture Placeholder 12">
            <a:extLst>
              <a:ext uri="{FF2B5EF4-FFF2-40B4-BE49-F238E27FC236}">
                <a16:creationId xmlns:a16="http://schemas.microsoft.com/office/drawing/2014/main" id="{8702498E-7ED9-0944-6EF3-270EA1F2784A}"/>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81497" y="4570412"/>
            <a:ext cx="468000" cy="468000"/>
          </a:xfrm>
          <a:prstGeom prst="rect">
            <a:avLst/>
          </a:prstGeom>
        </p:spPr>
      </p:pic>
    </p:spTree>
    <p:extLst>
      <p:ext uri="{BB962C8B-B14F-4D97-AF65-F5344CB8AC3E}">
        <p14:creationId xmlns:p14="http://schemas.microsoft.com/office/powerpoint/2010/main" val="121304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sp>
        <p:nvSpPr>
          <p:cNvPr id="12" name="TextBox 11">
            <a:extLst>
              <a:ext uri="{FF2B5EF4-FFF2-40B4-BE49-F238E27FC236}">
                <a16:creationId xmlns:a16="http://schemas.microsoft.com/office/drawing/2014/main" id="{A9FD8299-C1EE-4A58-B31F-438C9C5EA853}"/>
              </a:ext>
            </a:extLst>
          </p:cNvPr>
          <p:cNvSpPr txBox="1"/>
          <p:nvPr/>
        </p:nvSpPr>
        <p:spPr>
          <a:xfrm>
            <a:off x="4954420" y="117834"/>
            <a:ext cx="3583090" cy="574901"/>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Quick Quiz for Review </a:t>
            </a:r>
          </a:p>
        </p:txBody>
      </p:sp>
      <p:sp>
        <p:nvSpPr>
          <p:cNvPr id="15" name="Rectangle 14">
            <a:extLst>
              <a:ext uri="{FF2B5EF4-FFF2-40B4-BE49-F238E27FC236}">
                <a16:creationId xmlns:a16="http://schemas.microsoft.com/office/drawing/2014/main" id="{8A6A2EC6-6FA2-4575-A2C9-5AAE90E64580}"/>
              </a:ext>
            </a:extLst>
          </p:cNvPr>
          <p:cNvSpPr/>
          <p:nvPr/>
        </p:nvSpPr>
        <p:spPr>
          <a:xfrm>
            <a:off x="2962388" y="117834"/>
            <a:ext cx="1871025"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9" name="TextBox 8">
            <a:extLst>
              <a:ext uri="{FF2B5EF4-FFF2-40B4-BE49-F238E27FC236}">
                <a16:creationId xmlns:a16="http://schemas.microsoft.com/office/drawing/2014/main" id="{B32A3EBB-B457-88B9-F8B5-4D9FFDA51012}"/>
              </a:ext>
            </a:extLst>
          </p:cNvPr>
          <p:cNvSpPr txBox="1"/>
          <p:nvPr/>
        </p:nvSpPr>
        <p:spPr>
          <a:xfrm>
            <a:off x="635655" y="1192624"/>
            <a:ext cx="6524490" cy="494494"/>
          </a:xfrm>
          <a:prstGeom prst="rect">
            <a:avLst/>
          </a:prstGeom>
          <a:solidFill>
            <a:schemeClr val="tx2">
              <a:lumMod val="10000"/>
              <a:lumOff val="9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Q: How did Storm Boy get his name?</a:t>
            </a:r>
          </a:p>
        </p:txBody>
      </p:sp>
      <p:sp>
        <p:nvSpPr>
          <p:cNvPr id="10" name="TextBox 9">
            <a:extLst>
              <a:ext uri="{FF2B5EF4-FFF2-40B4-BE49-F238E27FC236}">
                <a16:creationId xmlns:a16="http://schemas.microsoft.com/office/drawing/2014/main" id="{012E6100-729B-1BD9-A739-C2E2B17434BD}"/>
              </a:ext>
            </a:extLst>
          </p:cNvPr>
          <p:cNvSpPr txBox="1"/>
          <p:nvPr/>
        </p:nvSpPr>
        <p:spPr>
          <a:xfrm>
            <a:off x="635655" y="1970439"/>
            <a:ext cx="9153468" cy="495264"/>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got his name because...</a:t>
            </a:r>
          </a:p>
        </p:txBody>
      </p:sp>
      <p:sp>
        <p:nvSpPr>
          <p:cNvPr id="11" name="TextBox 10">
            <a:extLst>
              <a:ext uri="{FF2B5EF4-FFF2-40B4-BE49-F238E27FC236}">
                <a16:creationId xmlns:a16="http://schemas.microsoft.com/office/drawing/2014/main" id="{59C78BFC-1922-4239-7256-77DBF13167C6}"/>
              </a:ext>
            </a:extLst>
          </p:cNvPr>
          <p:cNvSpPr txBox="1"/>
          <p:nvPr/>
        </p:nvSpPr>
        <p:spPr>
          <a:xfrm>
            <a:off x="635655" y="2595798"/>
            <a:ext cx="11279536" cy="957121"/>
          </a:xfrm>
          <a:prstGeom prst="rect">
            <a:avLst/>
          </a:prstGeom>
          <a:solidFill>
            <a:schemeClr val="accent3">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got his name because there was a big storm, and while all the other people were worried, Storm Boy was happily collecting shells and talking to a bird. </a:t>
            </a:r>
          </a:p>
        </p:txBody>
      </p:sp>
      <p:pic>
        <p:nvPicPr>
          <p:cNvPr id="13" name="Picture 12">
            <a:extLst>
              <a:ext uri="{FF2B5EF4-FFF2-40B4-BE49-F238E27FC236}">
                <a16:creationId xmlns:a16="http://schemas.microsoft.com/office/drawing/2014/main" id="{67D40B29-407E-A9FB-AAF4-81570AE9B4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497" y="1219118"/>
            <a:ext cx="468000" cy="468000"/>
          </a:xfrm>
          <a:prstGeom prst="rect">
            <a:avLst/>
          </a:prstGeom>
        </p:spPr>
      </p:pic>
      <p:pic>
        <p:nvPicPr>
          <p:cNvPr id="14" name="Picture 13" descr="Logo, icon&#10;&#10;Description automatically generated">
            <a:extLst>
              <a:ext uri="{FF2B5EF4-FFF2-40B4-BE49-F238E27FC236}">
                <a16:creationId xmlns:a16="http://schemas.microsoft.com/office/drawing/2014/main" id="{A9B4010F-6C01-10C2-5412-A87B36FE6D7D}"/>
              </a:ext>
            </a:extLst>
          </p:cNvPr>
          <p:cNvPicPr>
            <a:picLocks noChangeAspect="1"/>
          </p:cNvPicPr>
          <p:nvPr/>
        </p:nvPicPr>
        <p:blipFill>
          <a:blip r:embed="rId4"/>
          <a:stretch>
            <a:fillRect/>
          </a:stretch>
        </p:blipFill>
        <p:spPr>
          <a:xfrm>
            <a:off x="98414" y="2361798"/>
            <a:ext cx="468000" cy="468000"/>
          </a:xfrm>
          <a:prstGeom prst="rect">
            <a:avLst/>
          </a:prstGeom>
        </p:spPr>
      </p:pic>
      <p:sp>
        <p:nvSpPr>
          <p:cNvPr id="6" name="TextBox 5">
            <a:extLst>
              <a:ext uri="{FF2B5EF4-FFF2-40B4-BE49-F238E27FC236}">
                <a16:creationId xmlns:a16="http://schemas.microsoft.com/office/drawing/2014/main" id="{A5F0107B-0CFB-3455-9B88-F2EE9FF3F9E2}"/>
              </a:ext>
            </a:extLst>
          </p:cNvPr>
          <p:cNvSpPr txBox="1"/>
          <p:nvPr/>
        </p:nvSpPr>
        <p:spPr>
          <a:xfrm>
            <a:off x="8169442" y="6323662"/>
            <a:ext cx="3831907" cy="495457"/>
          </a:xfrm>
          <a:prstGeom prst="rect">
            <a:avLst/>
          </a:prstGeom>
          <a:solidFill>
            <a:schemeClr val="accent5">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Wording of answers may vary</a:t>
            </a:r>
          </a:p>
        </p:txBody>
      </p:sp>
      <p:pic>
        <p:nvPicPr>
          <p:cNvPr id="2" name="Picture Placeholder 12">
            <a:extLst>
              <a:ext uri="{FF2B5EF4-FFF2-40B4-BE49-F238E27FC236}">
                <a16:creationId xmlns:a16="http://schemas.microsoft.com/office/drawing/2014/main" id="{8BE5B23A-A7FD-BA68-8CE2-6694FF34CA22}"/>
              </a:ext>
            </a:extLst>
          </p:cNvPr>
          <p:cNvPicPr>
            <a:picLocks noChangeAspect="1"/>
          </p:cNvPicPr>
          <p:nvPr/>
        </p:nvPicPr>
        <p:blipFill>
          <a:blip r:embed="rId5" cstate="print">
            <a:extLst>
              <a:ext uri="{28A0092B-C50C-407E-A947-70E740481C1C}">
                <a14:useLocalDpi xmlns:a14="http://schemas.microsoft.com/office/drawing/2010/main" val="0"/>
              </a:ext>
            </a:extLst>
          </a:blip>
          <a:srcRect t="110" b="110"/>
          <a:stretch>
            <a:fillRect/>
          </a:stretch>
        </p:blipFill>
        <p:spPr>
          <a:xfrm>
            <a:off x="81497" y="1790458"/>
            <a:ext cx="468000" cy="468000"/>
          </a:xfrm>
          <a:prstGeom prst="rect">
            <a:avLst/>
          </a:prstGeom>
        </p:spPr>
      </p:pic>
    </p:spTree>
    <p:extLst>
      <p:ext uri="{BB962C8B-B14F-4D97-AF65-F5344CB8AC3E}">
        <p14:creationId xmlns:p14="http://schemas.microsoft.com/office/powerpoint/2010/main" val="3457889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231640" y="2161198"/>
            <a:ext cx="7372533" cy="2479048"/>
          </a:xfrm>
        </p:spPr>
        <p:txBody>
          <a:bodyPr>
            <a:noAutofit/>
          </a:bodyPr>
          <a:lstStyle/>
          <a:p>
            <a:pPr>
              <a:lnSpc>
                <a:spcPct val="150000"/>
              </a:lnSpc>
            </a:pPr>
            <a:r>
              <a:rPr lang="en-AU" sz="3400" b="0">
                <a:latin typeface="Century Gothic" panose="020B0502020202020204" pitchFamily="34" charset="0"/>
              </a:rPr>
              <a:t>I can infer details about the relationship between two characters from their actions</a:t>
            </a:r>
          </a:p>
        </p:txBody>
      </p:sp>
      <p:sp>
        <p:nvSpPr>
          <p:cNvPr id="4" name="TextBox 3">
            <a:extLst>
              <a:ext uri="{FF2B5EF4-FFF2-40B4-BE49-F238E27FC236}">
                <a16:creationId xmlns:a16="http://schemas.microsoft.com/office/drawing/2014/main" id="{102B6F00-B664-3302-BAC7-B8BD8008B032}"/>
              </a:ext>
            </a:extLst>
          </p:cNvPr>
          <p:cNvSpPr txBox="1"/>
          <p:nvPr/>
        </p:nvSpPr>
        <p:spPr>
          <a:xfrm>
            <a:off x="838200" y="5089139"/>
            <a:ext cx="10451842" cy="16151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part of Chapter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9: ‘The only other man who lived anywhere near them was Fingerbone Bill, the Aboriginal.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To page 12: ‘Instead of pecking and hissing at him she sat back sedately on her tail and looked at him gently with mild eyes. </a:t>
            </a:r>
          </a:p>
        </p:txBody>
      </p:sp>
    </p:spTree>
    <p:extLst>
      <p:ext uri="{BB962C8B-B14F-4D97-AF65-F5344CB8AC3E}">
        <p14:creationId xmlns:p14="http://schemas.microsoft.com/office/powerpoint/2010/main" val="108235242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9</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06210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wiry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someone who is thin, but strong.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wizened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wrinkled as a result of aging</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jolly</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happy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Storm Boy has “learned enough to fill a hundred books”. What does the author mean by this? Why do you think they used this phrase?</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86510"/>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author means by this _____. I think  the author used this phrase because __________</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3061599"/>
            <a:ext cx="1979364" cy="2702448"/>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The author means by this </a:t>
            </a:r>
            <a:r>
              <a:rPr lang="en-AU" sz="1400" b="1">
                <a:solidFill>
                  <a:srgbClr val="000000"/>
                </a:solidFill>
                <a:latin typeface="Century Gothic" panose="020B0502020202020204" pitchFamily="34" charset="0"/>
              </a:rPr>
              <a:t>that Storm Boy had learned lots of information from Fingerbone</a:t>
            </a:r>
            <a:r>
              <a:rPr lang="en-AU" sz="1400">
                <a:solidFill>
                  <a:srgbClr val="000000"/>
                </a:solidFill>
                <a:latin typeface="Century Gothic" panose="020B0502020202020204" pitchFamily="34" charset="0"/>
              </a:rPr>
              <a:t>. I think  the author used this phrase because </a:t>
            </a:r>
            <a:r>
              <a:rPr lang="en-AU" sz="1400" b="1">
                <a:solidFill>
                  <a:srgbClr val="000000"/>
                </a:solidFill>
                <a:latin typeface="Century Gothic" panose="020B0502020202020204" pitchFamily="34" charset="0"/>
              </a:rPr>
              <a:t>it shows that even though Storm Boy didn’t read any books, he was as smart as someone who had. </a:t>
            </a:r>
          </a:p>
        </p:txBody>
      </p:sp>
      <p:sp>
        <p:nvSpPr>
          <p:cNvPr id="2" name="TextBox 1">
            <a:extLst>
              <a:ext uri="{FF2B5EF4-FFF2-40B4-BE49-F238E27FC236}">
                <a16:creationId xmlns:a16="http://schemas.microsoft.com/office/drawing/2014/main" id="{3250EBAF-AD15-8DBC-0A7A-200F1C3842A4}"/>
              </a:ext>
            </a:extLst>
          </p:cNvPr>
          <p:cNvSpPr txBox="1"/>
          <p:nvPr/>
        </p:nvSpPr>
        <p:spPr>
          <a:xfrm>
            <a:off x="6831178" y="2522907"/>
            <a:ext cx="1212656"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Bandicoot</a:t>
            </a:r>
          </a:p>
        </p:txBody>
      </p:sp>
      <p:pic>
        <p:nvPicPr>
          <p:cNvPr id="5122" name="Picture 2" descr="Bandicoots - Bush Heritage Australia">
            <a:extLst>
              <a:ext uri="{FF2B5EF4-FFF2-40B4-BE49-F238E27FC236}">
                <a16:creationId xmlns:a16="http://schemas.microsoft.com/office/drawing/2014/main" id="{BD3EE458-FCA6-8012-0EB0-8F19AFA6A50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14120" y="152062"/>
            <a:ext cx="3435058" cy="229290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Echidna - Wikipedia">
            <a:extLst>
              <a:ext uri="{FF2B5EF4-FFF2-40B4-BE49-F238E27FC236}">
                <a16:creationId xmlns:a16="http://schemas.microsoft.com/office/drawing/2014/main" id="{918851EF-0575-9E62-3744-CB402C042FA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40602" y="3731860"/>
            <a:ext cx="3115578" cy="207705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A92813C-897B-D7B8-1BF1-EA6B39F42FB8}"/>
              </a:ext>
            </a:extLst>
          </p:cNvPr>
          <p:cNvSpPr txBox="1"/>
          <p:nvPr/>
        </p:nvSpPr>
        <p:spPr>
          <a:xfrm rot="16200000">
            <a:off x="-57023" y="4649088"/>
            <a:ext cx="1212656"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‘Anteater’</a:t>
            </a:r>
          </a:p>
        </p:txBody>
      </p:sp>
      <p:pic>
        <p:nvPicPr>
          <p:cNvPr id="5126" name="Picture 6" descr="Blue Swimmer Crab - The Australian Museum">
            <a:extLst>
              <a:ext uri="{FF2B5EF4-FFF2-40B4-BE49-F238E27FC236}">
                <a16:creationId xmlns:a16="http://schemas.microsoft.com/office/drawing/2014/main" id="{4FBA6C5D-783F-6B14-A48C-20E433D23B2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25046" y="3081617"/>
            <a:ext cx="2638713" cy="167723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B417A72A-DAA1-2AA6-AD62-4C51005924D3}"/>
              </a:ext>
            </a:extLst>
          </p:cNvPr>
          <p:cNvSpPr txBox="1"/>
          <p:nvPr/>
        </p:nvSpPr>
        <p:spPr>
          <a:xfrm>
            <a:off x="5642450" y="4758856"/>
            <a:ext cx="3803903" cy="980589"/>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Crab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(there are many species of crab, this is just to give you an idea what they generally look like)</a:t>
            </a:r>
          </a:p>
        </p:txBody>
      </p:sp>
      <p:sp>
        <p:nvSpPr>
          <p:cNvPr id="10" name="Text Placeholder 1">
            <a:extLst>
              <a:ext uri="{FF2B5EF4-FFF2-40B4-BE49-F238E27FC236}">
                <a16:creationId xmlns:a16="http://schemas.microsoft.com/office/drawing/2014/main" id="{1A2FCDA6-109A-6AC5-62A6-599D3B3DB681}"/>
              </a:ext>
            </a:extLst>
          </p:cNvPr>
          <p:cNvSpPr txBox="1">
            <a:spLocks/>
          </p:cNvSpPr>
          <p:nvPr/>
        </p:nvSpPr>
        <p:spPr>
          <a:xfrm>
            <a:off x="10212636" y="5837570"/>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 for the second part of this question</a:t>
            </a:r>
          </a:p>
        </p:txBody>
      </p:sp>
      <p:sp>
        <p:nvSpPr>
          <p:cNvPr id="11" name="TextBox 10">
            <a:extLst>
              <a:ext uri="{FF2B5EF4-FFF2-40B4-BE49-F238E27FC236}">
                <a16:creationId xmlns:a16="http://schemas.microsoft.com/office/drawing/2014/main" id="{F76E0B17-FD99-FB1E-886B-7AEA7170D908}"/>
              </a:ext>
            </a:extLst>
          </p:cNvPr>
          <p:cNvSpPr txBox="1"/>
          <p:nvPr/>
        </p:nvSpPr>
        <p:spPr>
          <a:xfrm>
            <a:off x="270588" y="5905635"/>
            <a:ext cx="9704203" cy="888256"/>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There is a picture in the middle of the book with the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‘He knew all the signs of the wind and weather in the clouds and sea. And he could read all the strange writings on the sandhills and beaches – the scribbly stories made by beetles and mice and bandicoots and anteaters and crabs and birds’ toes’.</a:t>
            </a:r>
            <a:endPar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81104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10</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5496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muzzle-loader</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gun that is loaded through its muzzle</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muzzle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the open circular bit where the gun goes off through. </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driftwood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pieces of wood floating in the sea that have been washed ashore.</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For days afterwards, every stick he saw melted slowly into black glass and slid away.’ What does this sentence mean?</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28835"/>
            <a:ext cx="1979364"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sentence means that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23384"/>
            <a:ext cx="1979364" cy="25085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sentence</a:t>
            </a:r>
            <a:r>
              <a:rPr lang="en-AU" sz="1400" noProof="0">
                <a:solidFill>
                  <a:srgbClr val="000000"/>
                </a:solidFill>
                <a:latin typeface="Century Gothic" panose="020B0502020202020204" pitchFamily="34" charset="0"/>
              </a:rPr>
              <a:t> means that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after</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Fingerbone killed the snake, every time Storm Boy saw a stick, at first, he thought it was a snake, until he realised it was a stick and he had nothing to be scared of.</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C857CCD-65B4-939F-4E93-47E65378D549}"/>
              </a:ext>
            </a:extLst>
          </p:cNvPr>
          <p:cNvSpPr txBox="1"/>
          <p:nvPr/>
        </p:nvSpPr>
        <p:spPr>
          <a:xfrm>
            <a:off x="5581605" y="475398"/>
            <a:ext cx="1391631"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Blunderbass</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686B5D58-E028-6917-66A5-96A996A607B2}"/>
              </a:ext>
            </a:extLst>
          </p:cNvPr>
          <p:cNvSpPr txBox="1"/>
          <p:nvPr/>
        </p:nvSpPr>
        <p:spPr>
          <a:xfrm>
            <a:off x="6134878" y="5334344"/>
            <a:ext cx="1260911"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Driftwood</a:t>
            </a:r>
          </a:p>
        </p:txBody>
      </p:sp>
      <p:sp>
        <p:nvSpPr>
          <p:cNvPr id="8" name="TextBox 7">
            <a:extLst>
              <a:ext uri="{FF2B5EF4-FFF2-40B4-BE49-F238E27FC236}">
                <a16:creationId xmlns:a16="http://schemas.microsoft.com/office/drawing/2014/main" id="{A2A93CF5-7BEF-A7B1-7D75-AC13ED729E03}"/>
              </a:ext>
            </a:extLst>
          </p:cNvPr>
          <p:cNvSpPr txBox="1"/>
          <p:nvPr/>
        </p:nvSpPr>
        <p:spPr>
          <a:xfrm rot="16200000">
            <a:off x="494126" y="4833114"/>
            <a:ext cx="1299698"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Tiger snake</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6148" name="Picture 4" descr="Driftwood - Wikipedia">
            <a:extLst>
              <a:ext uri="{FF2B5EF4-FFF2-40B4-BE49-F238E27FC236}">
                <a16:creationId xmlns:a16="http://schemas.microsoft.com/office/drawing/2014/main" id="{F36055F3-9F54-C1C0-421A-FE3D61F82CF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07952" y="2621422"/>
            <a:ext cx="3514764" cy="2625135"/>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iger Snake - The Australian Museum">
            <a:extLst>
              <a:ext uri="{FF2B5EF4-FFF2-40B4-BE49-F238E27FC236}">
                <a16:creationId xmlns:a16="http://schemas.microsoft.com/office/drawing/2014/main" id="{68BE87C1-9007-217B-A649-1B0B8ED620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44774" y="4261676"/>
            <a:ext cx="2259752" cy="1503762"/>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18th Century Pirate Blunderbuss - Black Powder Muzzleloader">
            <a:extLst>
              <a:ext uri="{FF2B5EF4-FFF2-40B4-BE49-F238E27FC236}">
                <a16:creationId xmlns:a16="http://schemas.microsoft.com/office/drawing/2014/main" id="{A405FFEC-E2FC-D4E6-6E53-7B23669C8D8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221503" y="976237"/>
            <a:ext cx="5003639" cy="128169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579754B-F18D-823C-CACF-F24CE26B75BA}"/>
              </a:ext>
            </a:extLst>
          </p:cNvPr>
          <p:cNvSpPr txBox="1"/>
          <p:nvPr/>
        </p:nvSpPr>
        <p:spPr>
          <a:xfrm>
            <a:off x="8448699" y="416913"/>
            <a:ext cx="876247" cy="334259"/>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muzzle</a:t>
            </a:r>
          </a:p>
        </p:txBody>
      </p:sp>
      <p:sp>
        <p:nvSpPr>
          <p:cNvPr id="10" name="Arrow: Down 9">
            <a:extLst>
              <a:ext uri="{FF2B5EF4-FFF2-40B4-BE49-F238E27FC236}">
                <a16:creationId xmlns:a16="http://schemas.microsoft.com/office/drawing/2014/main" id="{31F747EB-C56D-F90E-4367-C67787310AC7}"/>
              </a:ext>
            </a:extLst>
          </p:cNvPr>
          <p:cNvSpPr/>
          <p:nvPr/>
        </p:nvSpPr>
        <p:spPr>
          <a:xfrm>
            <a:off x="8836488" y="761981"/>
            <a:ext cx="314400" cy="58014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1" name="TextBox 10">
            <a:extLst>
              <a:ext uri="{FF2B5EF4-FFF2-40B4-BE49-F238E27FC236}">
                <a16:creationId xmlns:a16="http://schemas.microsoft.com/office/drawing/2014/main" id="{8E522118-CA88-29D1-A770-E3C8F4342958}"/>
              </a:ext>
            </a:extLst>
          </p:cNvPr>
          <p:cNvSpPr txBox="1"/>
          <p:nvPr/>
        </p:nvSpPr>
        <p:spPr>
          <a:xfrm>
            <a:off x="408431" y="5879387"/>
            <a:ext cx="9704203" cy="888256"/>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There is a picture in the middle of the book with the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‘In his humpy Fingerbone kept a collection of iron hooks, wire netting, driftwood, leather, bits of crass, boat-oars, tins, rope, torn shirts, and an old </a:t>
            </a:r>
            <a:r>
              <a:rPr lang="en-AU" sz="1200" err="1">
                <a:solidFill>
                  <a:srgbClr val="000000"/>
                </a:solidFill>
                <a:latin typeface="Century Gothic" panose="020B0502020202020204" pitchFamily="34" charset="0"/>
              </a:rPr>
              <a:t>blunderbass</a:t>
            </a:r>
            <a:r>
              <a:rPr lang="en-AU" sz="1200">
                <a:solidFill>
                  <a:srgbClr val="000000"/>
                </a:solidFill>
                <a:latin typeface="Century Gothic" panose="020B0502020202020204" pitchFamily="34" charset="0"/>
              </a:rPr>
              <a:t>.’</a:t>
            </a:r>
            <a:endPar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7503839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11</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33910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landmark</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an object or feature that is easily recognised</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notches</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small cut on the surface</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did Hide-Away and Fingerbone make a Lookout Post for Storm Boy?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65565"/>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Hide-Away and Fingerbone made a Lookout Post for Storm Boy because 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731510"/>
            <a:ext cx="1979364" cy="2120750"/>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Hide-Away and Fingerbone made a Lookout Post for Storm Boy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Hide-Away was worried about Storm Boy getting lost and the post meant that he would know where home was. </a:t>
            </a:r>
          </a:p>
        </p:txBody>
      </p:sp>
      <p:pic>
        <p:nvPicPr>
          <p:cNvPr id="8194" name="Picture 2" descr="Jetty Piles Photos and Images">
            <a:extLst>
              <a:ext uri="{FF2B5EF4-FFF2-40B4-BE49-F238E27FC236}">
                <a16:creationId xmlns:a16="http://schemas.microsoft.com/office/drawing/2014/main" id="{3963B358-4D50-D078-9478-1AC2891FDC8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94599" y="1703614"/>
            <a:ext cx="3695700" cy="26670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9B0A5F3-16AB-2C60-62BC-CFEBA52EA094}"/>
              </a:ext>
            </a:extLst>
          </p:cNvPr>
          <p:cNvSpPr txBox="1"/>
          <p:nvPr/>
        </p:nvSpPr>
        <p:spPr>
          <a:xfrm>
            <a:off x="5980922" y="4444608"/>
            <a:ext cx="1723053"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Pile of a jetty</a:t>
            </a:r>
          </a:p>
        </p:txBody>
      </p:sp>
      <p:sp>
        <p:nvSpPr>
          <p:cNvPr id="2" name="TextBox 1">
            <a:extLst>
              <a:ext uri="{FF2B5EF4-FFF2-40B4-BE49-F238E27FC236}">
                <a16:creationId xmlns:a16="http://schemas.microsoft.com/office/drawing/2014/main" id="{41080B3E-D6BE-A146-D754-BE6FFB74A286}"/>
              </a:ext>
            </a:extLst>
          </p:cNvPr>
          <p:cNvSpPr txBox="1"/>
          <p:nvPr/>
        </p:nvSpPr>
        <p:spPr>
          <a:xfrm>
            <a:off x="408431" y="5879387"/>
            <a:ext cx="9704203" cy="611258"/>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There is a picture in the middle of the book with the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 shore stretched on and on for ninety miles, with every sandhill and bush and tussock like the last one...’</a:t>
            </a:r>
            <a:endPar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35442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12</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71869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burrow</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hole or tunnel dug by an animal</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shyly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(adverb) in a nervous manner</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sedately</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(adverb) do something in a quiet, relaxed, or slow way </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68035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Why do you think Fairy Penguin wasn’t scared of Storm Boy?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338971"/>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Fairy Penguin wasn’t scared of Storm Boy 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450622"/>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Fairy Penguin wasn’t scared of Storm Boy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regarded the animals as his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friends and therefore would have been kind to them.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DC857CCD-65B4-939F-4E93-47E65378D549}"/>
              </a:ext>
            </a:extLst>
          </p:cNvPr>
          <p:cNvSpPr txBox="1"/>
          <p:nvPr/>
        </p:nvSpPr>
        <p:spPr>
          <a:xfrm>
            <a:off x="982255" y="6285980"/>
            <a:ext cx="1858162"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Fairy Penguin</a:t>
            </a:r>
          </a:p>
        </p:txBody>
      </p:sp>
      <p:sp>
        <p:nvSpPr>
          <p:cNvPr id="7" name="TextBox 6">
            <a:extLst>
              <a:ext uri="{FF2B5EF4-FFF2-40B4-BE49-F238E27FC236}">
                <a16:creationId xmlns:a16="http://schemas.microsoft.com/office/drawing/2014/main" id="{686B5D58-E028-6917-66A5-96A996A607B2}"/>
              </a:ext>
            </a:extLst>
          </p:cNvPr>
          <p:cNvSpPr txBox="1"/>
          <p:nvPr/>
        </p:nvSpPr>
        <p:spPr>
          <a:xfrm>
            <a:off x="6336948" y="6296768"/>
            <a:ext cx="1336635"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Thistledown</a:t>
            </a:r>
          </a:p>
        </p:txBody>
      </p:sp>
      <p:pic>
        <p:nvPicPr>
          <p:cNvPr id="7170" name="Picture 2" descr="Little Blue (Fairy) Penguin | Online Learning Center | Aquarium of the  Pacific">
            <a:extLst>
              <a:ext uri="{FF2B5EF4-FFF2-40B4-BE49-F238E27FC236}">
                <a16:creationId xmlns:a16="http://schemas.microsoft.com/office/drawing/2014/main" id="{0EFA0799-9AC4-7807-00F3-B7E412F49A8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7298" y="3851356"/>
            <a:ext cx="3028076" cy="2341799"/>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histledown blown like snow | Wild flowers | The Guardian">
            <a:extLst>
              <a:ext uri="{FF2B5EF4-FFF2-40B4-BE49-F238E27FC236}">
                <a16:creationId xmlns:a16="http://schemas.microsoft.com/office/drawing/2014/main" id="{FF9E3E5A-C18F-614E-80B8-4F4C43AF143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919225" y="3782731"/>
            <a:ext cx="4172082" cy="250324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10127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a:t>
            </a:r>
            <a:r>
              <a:rPr lang="en-AU" sz="1200">
                <a:solidFill>
                  <a:srgbClr val="FFFFFF"/>
                </a:solidFill>
                <a:latin typeface="Century Gothic" panose="020B0502020202020204" pitchFamily="34" charset="0"/>
              </a:rPr>
              <a:t>All living creatures were his friends – all, that is except the long, narrow fellows who poured themselves through the sand and sedge like glass’. What are the ‘long narrow fellows’ and how do you know this?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9" y="1698705"/>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long narrow fellows are _______. I know this because ______.</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2375815"/>
            <a:ext cx="3864775"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long narrow fellows</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are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tiger snakes. </a:t>
            </a:r>
            <a:r>
              <a:rPr kumimoji="0" lang="en-AU" sz="14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know this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description matches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the tiger snake described earlier in the book that Fingerbone killed.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337870"/>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32986736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What can the reader infer about the relationship between Fingerbone and Storm Boy from their actions?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026" name="Picture 2" descr="Storm Boy by Colin Thiele | 50th Anniversary Edition | 9781864368048 |  Booktopia">
            <a:extLst>
              <a:ext uri="{FF2B5EF4-FFF2-40B4-BE49-F238E27FC236}">
                <a16:creationId xmlns:a16="http://schemas.microsoft.com/office/drawing/2014/main" id="{F1C58777-610F-078E-4898-B2466240340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983"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12224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478127" y="1998762"/>
            <a:ext cx="11235746"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an area of land where birds and wildlife can breed, live and be safe from hunters (noun)</a:t>
            </a:r>
          </a:p>
        </p:txBody>
      </p:sp>
      <p:sp>
        <p:nvSpPr>
          <p:cNvPr id="6" name="TextBox 5">
            <a:extLst>
              <a:ext uri="{FF2B5EF4-FFF2-40B4-BE49-F238E27FC236}">
                <a16:creationId xmlns:a16="http://schemas.microsoft.com/office/drawing/2014/main" id="{40F5AE51-4B07-994D-A473-527960B29988}"/>
              </a:ext>
            </a:extLst>
          </p:cNvPr>
          <p:cNvSpPr txBox="1"/>
          <p:nvPr/>
        </p:nvSpPr>
        <p:spPr>
          <a:xfrm>
            <a:off x="478127" y="1011518"/>
            <a:ext cx="10108174"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definition of sanctuary: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4" name="TextBox 3">
            <a:extLst>
              <a:ext uri="{FF2B5EF4-FFF2-40B4-BE49-F238E27FC236}">
                <a16:creationId xmlns:a16="http://schemas.microsoft.com/office/drawing/2014/main" id="{FB8CB9B9-07E2-6791-7C16-EDB89CDEEF9E}"/>
              </a:ext>
            </a:extLst>
          </p:cNvPr>
          <p:cNvSpPr txBox="1"/>
          <p:nvPr/>
        </p:nvSpPr>
        <p:spPr>
          <a:xfrm>
            <a:off x="478127" y="6026145"/>
            <a:ext cx="11436363" cy="461665"/>
          </a:xfrm>
          <a:prstGeom prst="rect">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If people break these rules (e.g. hunt the animals) they will get in trouble. </a:t>
            </a: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821484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4804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In your book, complete because, but, so sentence stems.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Fingerbone shared his knowledge with Storm Boy because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Fingerbone shared his knowledge with Storm Boy, but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Fingerbone shared his knowledge with Storm Boy, so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Storm Boy listened to Fingerbone because ______________________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Storm Boy listened to Fingerbone, but __________________________.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Storm Boy listened to Fingerbone, so ____________________________.</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19607161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003A47"/>
        </a:solidFill>
        <a:effectLst/>
      </p:bgPr>
    </p:bg>
    <p:spTree>
      <p:nvGrpSpPr>
        <p:cNvPr id="1" name=""/>
        <p:cNvGrpSpPr/>
        <p:nvPr/>
      </p:nvGrpSpPr>
      <p:grpSpPr>
        <a:xfrm>
          <a:off x="0" y="0"/>
          <a:ext cx="0" cy="0"/>
          <a:chOff x="0" y="0"/>
          <a:chExt cx="0" cy="0"/>
        </a:xfrm>
      </p:grpSpPr>
      <p:pic>
        <p:nvPicPr>
          <p:cNvPr id="9" name="Picture 8" descr="Icon&#10;&#10;Description automatically generated with medium confidence">
            <a:extLst>
              <a:ext uri="{FF2B5EF4-FFF2-40B4-BE49-F238E27FC236}">
                <a16:creationId xmlns:a16="http://schemas.microsoft.com/office/drawing/2014/main" id="{F6970DF0-5138-4743-B10C-C05D51AB8ABC}"/>
              </a:ext>
            </a:extLst>
          </p:cNvPr>
          <p:cNvPicPr>
            <a:picLocks noChangeAspect="1"/>
          </p:cNvPicPr>
          <p:nvPr/>
        </p:nvPicPr>
        <p:blipFill rotWithShape="1">
          <a:blip r:embed="rId2"/>
          <a:srcRect l="2751" t="1821" r="2181" b="3112"/>
          <a:stretch/>
        </p:blipFill>
        <p:spPr>
          <a:xfrm>
            <a:off x="294166" y="207903"/>
            <a:ext cx="1009559" cy="1003678"/>
          </a:xfrm>
          <a:prstGeom prst="ellipse">
            <a:avLst/>
          </a:prstGeom>
        </p:spPr>
      </p:pic>
      <p:pic>
        <p:nvPicPr>
          <p:cNvPr id="11" name="Picture 10" descr="Icon&#10;&#10;Description automatically generated">
            <a:extLst>
              <a:ext uri="{FF2B5EF4-FFF2-40B4-BE49-F238E27FC236}">
                <a16:creationId xmlns:a16="http://schemas.microsoft.com/office/drawing/2014/main" id="{D5147164-B4D5-1244-8AA9-BF9DF77F2743}"/>
              </a:ext>
            </a:extLst>
          </p:cNvPr>
          <p:cNvPicPr>
            <a:picLocks noChangeAspect="1"/>
          </p:cNvPicPr>
          <p:nvPr/>
        </p:nvPicPr>
        <p:blipFill rotWithShape="1">
          <a:blip r:embed="rId3"/>
          <a:srcRect l="10152" t="10152" r="10152" b="10152"/>
          <a:stretch/>
        </p:blipFill>
        <p:spPr>
          <a:xfrm>
            <a:off x="10976800" y="5688478"/>
            <a:ext cx="1077850" cy="1080000"/>
          </a:xfrm>
          <a:prstGeom prst="ellipse">
            <a:avLst/>
          </a:prstGeom>
        </p:spPr>
      </p:pic>
      <p:sp>
        <p:nvSpPr>
          <p:cNvPr id="12" name="Subtitle 2">
            <a:extLst>
              <a:ext uri="{FF2B5EF4-FFF2-40B4-BE49-F238E27FC236}">
                <a16:creationId xmlns:a16="http://schemas.microsoft.com/office/drawing/2014/main" id="{13A52322-4FBC-7429-CDBF-4BF1D25B959E}"/>
              </a:ext>
            </a:extLst>
          </p:cNvPr>
          <p:cNvSpPr txBox="1">
            <a:spLocks/>
          </p:cNvSpPr>
          <p:nvPr/>
        </p:nvSpPr>
        <p:spPr>
          <a:xfrm>
            <a:off x="1397699" y="469712"/>
            <a:ext cx="1906905"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Activity</a:t>
            </a:r>
          </a:p>
        </p:txBody>
      </p:sp>
      <p:sp>
        <p:nvSpPr>
          <p:cNvPr id="13" name="Rectangle 12">
            <a:extLst>
              <a:ext uri="{FF2B5EF4-FFF2-40B4-BE49-F238E27FC236}">
                <a16:creationId xmlns:a16="http://schemas.microsoft.com/office/drawing/2014/main" id="{409A19CB-19BA-76FE-F17A-7AE6444BB397}"/>
              </a:ext>
            </a:extLst>
          </p:cNvPr>
          <p:cNvSpPr/>
          <p:nvPr/>
        </p:nvSpPr>
        <p:spPr>
          <a:xfrm>
            <a:off x="228607" y="1525113"/>
            <a:ext cx="11734786" cy="4804329"/>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Fingerbone cared about Storm Boy because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Fingerbone cared about Storm Boy, but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Fingerbone cared about Storm Boy, so </a:t>
            </a:r>
            <a:r>
              <a:rPr kumimoji="0" lang="en-AU" sz="20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 .</a:t>
            </a:r>
          </a:p>
          <a:p>
            <a:pPr marL="0" marR="0" lvl="0" indent="0" algn="l" defTabSz="914400" rtl="0" eaLnBrk="1" fontAlgn="auto" latinLnBrk="0" hangingPunct="1">
              <a:lnSpc>
                <a:spcPct val="150000"/>
              </a:lnSpc>
              <a:spcBef>
                <a:spcPts val="0"/>
              </a:spcBef>
              <a:spcAft>
                <a:spcPts val="1200"/>
              </a:spcAft>
              <a:buClrTx/>
              <a:buSzTx/>
              <a:buFontTx/>
              <a:buNone/>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1"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Extension</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Storm Boy </a:t>
            </a:r>
            <a:r>
              <a:rPr lang="en-AU" sz="2000">
                <a:solidFill>
                  <a:srgbClr val="000000"/>
                </a:solidFill>
                <a:latin typeface="Century Gothic" panose="020B0502020202020204" pitchFamily="34" charset="0"/>
                <a:ea typeface="Segoe UI Symbol" panose="020B0502040204020203" pitchFamily="34" charset="0"/>
              </a:rPr>
              <a:t>felt all living creatures were his friend </a:t>
            </a: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because ______________________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Storm Boy felt all living creatures were his friend , but __________________________. </a:t>
            </a:r>
          </a:p>
          <a:p>
            <a:pPr marL="0" marR="0" lvl="0" indent="0" algn="l" defTabSz="914400" rtl="0" eaLnBrk="1" fontAlgn="auto" latinLnBrk="0" hangingPunct="1">
              <a:lnSpc>
                <a:spcPct val="150000"/>
              </a:lnSpc>
              <a:spcBef>
                <a:spcPts val="0"/>
              </a:spcBef>
              <a:spcAft>
                <a:spcPts val="1200"/>
              </a:spcAft>
              <a:buClrTx/>
              <a:buSzTx/>
              <a:buFontTx/>
              <a:buNone/>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Storm Boy felt all living creatures were his friend , so ____________________________.</a:t>
            </a:r>
          </a:p>
        </p:txBody>
      </p:sp>
      <p:pic>
        <p:nvPicPr>
          <p:cNvPr id="8" name="Picture 7">
            <a:extLst>
              <a:ext uri="{FF2B5EF4-FFF2-40B4-BE49-F238E27FC236}">
                <a16:creationId xmlns:a16="http://schemas.microsoft.com/office/drawing/2014/main" id="{B9ED8B62-DDC0-4449-8C29-0D9CDD797F1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146301" y="35522"/>
            <a:ext cx="648000" cy="648000"/>
          </a:xfrm>
          <a:prstGeom prst="rect">
            <a:avLst/>
          </a:prstGeom>
        </p:spPr>
      </p:pic>
      <p:sp>
        <p:nvSpPr>
          <p:cNvPr id="10" name="Text Placeholder 1">
            <a:extLst>
              <a:ext uri="{FF2B5EF4-FFF2-40B4-BE49-F238E27FC236}">
                <a16:creationId xmlns:a16="http://schemas.microsoft.com/office/drawing/2014/main" id="{E80105FB-7D9E-4BF4-A2FC-913983C8AE54}"/>
              </a:ext>
            </a:extLst>
          </p:cNvPr>
          <p:cNvSpPr txBox="1">
            <a:spLocks/>
          </p:cNvSpPr>
          <p:nvPr/>
        </p:nvSpPr>
        <p:spPr>
          <a:xfrm>
            <a:off x="10839450" y="89522"/>
            <a:ext cx="1352550" cy="54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In your workbook</a:t>
            </a:r>
          </a:p>
        </p:txBody>
      </p:sp>
    </p:spTree>
    <p:extLst>
      <p:ext uri="{BB962C8B-B14F-4D97-AF65-F5344CB8AC3E}">
        <p14:creationId xmlns:p14="http://schemas.microsoft.com/office/powerpoint/2010/main" val="40079962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1 Part 3</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4</a:t>
            </a: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fontScale="92500"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How has the author used personification to bring inanimate objects to life in this chapter? Give some examples.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
        <p:nvSpPr>
          <p:cNvPr id="2" name="TextBox 1">
            <a:extLst>
              <a:ext uri="{FF2B5EF4-FFF2-40B4-BE49-F238E27FC236}">
                <a16:creationId xmlns:a16="http://schemas.microsoft.com/office/drawing/2014/main" id="{7313EA24-C08B-5237-BB4B-1F350288E4FB}"/>
              </a:ext>
            </a:extLst>
          </p:cNvPr>
          <p:cNvSpPr txBox="1"/>
          <p:nvPr/>
        </p:nvSpPr>
        <p:spPr>
          <a:xfrm>
            <a:off x="1061085" y="3255505"/>
            <a:ext cx="9705393" cy="16151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the last part of Chapter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12: ‘Sometimes, in the hollows behind the sandhills where the wind had been scooping and sifting...</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To page 17: ‘Sometimes he wished he’s been born an ibis or a pelican’ (end of chapter)</a:t>
            </a:r>
          </a:p>
        </p:txBody>
      </p:sp>
    </p:spTree>
    <p:extLst>
      <p:ext uri="{BB962C8B-B14F-4D97-AF65-F5344CB8AC3E}">
        <p14:creationId xmlns:p14="http://schemas.microsoft.com/office/powerpoint/2010/main" val="18442198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ubtitle 2">
            <a:extLst>
              <a:ext uri="{FF2B5EF4-FFF2-40B4-BE49-F238E27FC236}">
                <a16:creationId xmlns:a16="http://schemas.microsoft.com/office/drawing/2014/main" id="{2CDEA8C5-D5D8-25B1-71B4-EAC6ED00BF2B}"/>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2" name="TextBox 1">
            <a:extLst>
              <a:ext uri="{FF2B5EF4-FFF2-40B4-BE49-F238E27FC236}">
                <a16:creationId xmlns:a16="http://schemas.microsoft.com/office/drawing/2014/main" id="{F8B160F8-6149-45E5-A01B-24799688456E}"/>
              </a:ext>
            </a:extLst>
          </p:cNvPr>
          <p:cNvSpPr txBox="1"/>
          <p:nvPr/>
        </p:nvSpPr>
        <p:spPr>
          <a:xfrm>
            <a:off x="816078" y="1976283"/>
            <a:ext cx="10864645" cy="2215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3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furiously</a:t>
            </a:r>
          </a:p>
        </p:txBody>
      </p:sp>
      <p:sp>
        <p:nvSpPr>
          <p:cNvPr id="6" name="Oval 5">
            <a:extLst>
              <a:ext uri="{FF2B5EF4-FFF2-40B4-BE49-F238E27FC236}">
                <a16:creationId xmlns:a16="http://schemas.microsoft.com/office/drawing/2014/main" id="{4EED4316-6FEF-42DE-BEA5-29313CDC04AC}"/>
              </a:ext>
            </a:extLst>
          </p:cNvPr>
          <p:cNvSpPr/>
          <p:nvPr/>
        </p:nvSpPr>
        <p:spPr>
          <a:xfrm>
            <a:off x="8398204"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B98861DE-21C5-48D4-811E-738555D6F960}"/>
              </a:ext>
            </a:extLst>
          </p:cNvPr>
          <p:cNvSpPr/>
          <p:nvPr/>
        </p:nvSpPr>
        <p:spPr>
          <a:xfrm>
            <a:off x="5131281"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E7CE2A78-A365-4FAB-AD12-8C894050792F}"/>
              </a:ext>
            </a:extLst>
          </p:cNvPr>
          <p:cNvSpPr/>
          <p:nvPr/>
        </p:nvSpPr>
        <p:spPr>
          <a:xfrm>
            <a:off x="5783265" y="4423105"/>
            <a:ext cx="1764000" cy="1440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Oval 17">
            <a:extLst>
              <a:ext uri="{FF2B5EF4-FFF2-40B4-BE49-F238E27FC236}">
                <a16:creationId xmlns:a16="http://schemas.microsoft.com/office/drawing/2014/main" id="{2666BDA7-230C-4325-A586-C3A4D4341A4F}"/>
              </a:ext>
            </a:extLst>
          </p:cNvPr>
          <p:cNvSpPr/>
          <p:nvPr/>
        </p:nvSpPr>
        <p:spPr>
          <a:xfrm>
            <a:off x="3034415" y="4391866"/>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 name="Oval 2">
            <a:extLst>
              <a:ext uri="{FF2B5EF4-FFF2-40B4-BE49-F238E27FC236}">
                <a16:creationId xmlns:a16="http://schemas.microsoft.com/office/drawing/2014/main" id="{03BC01AF-EF02-D595-8235-B916E4B88ADE}"/>
              </a:ext>
            </a:extLst>
          </p:cNvPr>
          <p:cNvSpPr/>
          <p:nvPr/>
        </p:nvSpPr>
        <p:spPr>
          <a:xfrm>
            <a:off x="8942107" y="4361624"/>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Oval 3">
            <a:extLst>
              <a:ext uri="{FF2B5EF4-FFF2-40B4-BE49-F238E27FC236}">
                <a16:creationId xmlns:a16="http://schemas.microsoft.com/office/drawing/2014/main" id="{CBC123AB-8235-BE25-4E95-8A830C0A94B1}"/>
              </a:ext>
            </a:extLst>
          </p:cNvPr>
          <p:cNvSpPr/>
          <p:nvPr/>
        </p:nvSpPr>
        <p:spPr>
          <a:xfrm>
            <a:off x="7818600"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25EE28BA-49AF-B26B-4CE2-B1694ADE7C4D}"/>
              </a:ext>
            </a:extLst>
          </p:cNvPr>
          <p:cNvSpPr/>
          <p:nvPr/>
        </p:nvSpPr>
        <p:spPr>
          <a:xfrm>
            <a:off x="3818938" y="4392888"/>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 name="Oval 6">
            <a:extLst>
              <a:ext uri="{FF2B5EF4-FFF2-40B4-BE49-F238E27FC236}">
                <a16:creationId xmlns:a16="http://schemas.microsoft.com/office/drawing/2014/main" id="{F2E73EC4-E4F6-A706-0385-286FCE63056A}"/>
              </a:ext>
            </a:extLst>
          </p:cNvPr>
          <p:cNvSpPr/>
          <p:nvPr/>
        </p:nvSpPr>
        <p:spPr>
          <a:xfrm>
            <a:off x="4582536" y="4360627"/>
            <a:ext cx="206478" cy="20647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04618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0F5AE51-4B07-994D-A473-527960B29988}"/>
              </a:ext>
            </a:extLst>
          </p:cNvPr>
          <p:cNvSpPr txBox="1"/>
          <p:nvPr/>
        </p:nvSpPr>
        <p:spPr>
          <a:xfrm>
            <a:off x="578125" y="2382560"/>
            <a:ext cx="10624193" cy="200054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200" b="0" i="0"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in an extremely angry, energetic or hurried way</a:t>
            </a:r>
          </a:p>
        </p:txBody>
      </p:sp>
      <p:sp>
        <p:nvSpPr>
          <p:cNvPr id="6" name="TextBox 5">
            <a:extLst>
              <a:ext uri="{FF2B5EF4-FFF2-40B4-BE49-F238E27FC236}">
                <a16:creationId xmlns:a16="http://schemas.microsoft.com/office/drawing/2014/main" id="{40F5AE51-4B07-994D-A473-527960B29988}"/>
              </a:ext>
            </a:extLst>
          </p:cNvPr>
          <p:cNvSpPr txBox="1"/>
          <p:nvPr/>
        </p:nvSpPr>
        <p:spPr>
          <a:xfrm>
            <a:off x="240622" y="1011518"/>
            <a:ext cx="9357604" cy="1107996"/>
          </a:xfrm>
          <a:prstGeom prst="rect">
            <a:avLst/>
          </a:prstGeom>
          <a:noFill/>
        </p:spPr>
        <p:txBody>
          <a:bodyPr wrap="square" lIns="91440" tIns="45720" rIns="91440" bIns="45720" rtlCol="0" anchor="t">
            <a:spAutoFit/>
          </a:bodyPr>
          <a:lstStyle/>
          <a:p>
            <a:pPr>
              <a:defRPr/>
            </a:pPr>
            <a:r>
              <a:rPr lang="en-US" sz="6600">
                <a:solidFill>
                  <a:srgbClr val="003A47"/>
                </a:solidFill>
                <a:latin typeface="Arial Rounded MT Bold"/>
                <a:cs typeface="Manjari" panose="02000503000000000000" pitchFamily="2" charset="0"/>
              </a:rPr>
              <a:t>definition of furiously</a:t>
            </a:r>
            <a:r>
              <a:rPr kumimoji="0" lang="en-US" sz="6600" b="0" i="0" u="none" strike="noStrike" kern="1200" cap="none" spc="0" normalizeH="0" baseline="0" noProof="0">
                <a:ln>
                  <a:noFill/>
                </a:ln>
                <a:solidFill>
                  <a:srgbClr val="003A47"/>
                </a:solidFill>
                <a:effectLst/>
                <a:uLnTx/>
                <a:uFillTx/>
                <a:latin typeface="Arial Rounded MT Bold"/>
                <a:cs typeface="Manjari" panose="02000503000000000000" pitchFamily="2" charset="0"/>
              </a:rPr>
              <a:t>:</a:t>
            </a:r>
            <a:r>
              <a:rPr lang="en-US" sz="6600">
                <a:solidFill>
                  <a:srgbClr val="003A47"/>
                </a:solidFill>
                <a:latin typeface="Arial Rounded MT Bold"/>
                <a:cs typeface="Manjari" panose="02000503000000000000" pitchFamily="2" charset="0"/>
              </a:rPr>
              <a:t> </a:t>
            </a:r>
            <a:endParaRPr lang="en-US">
              <a:ea typeface="+mn-ea"/>
            </a:endParaRP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Tree>
    <p:extLst>
      <p:ext uri="{BB962C8B-B14F-4D97-AF65-F5344CB8AC3E}">
        <p14:creationId xmlns:p14="http://schemas.microsoft.com/office/powerpoint/2010/main" val="41211760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furiously</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furiously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furiously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furiously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4" descr="Man plays game furiously. stock photo. Image of leisure - 87355006">
            <a:extLst>
              <a:ext uri="{FF2B5EF4-FFF2-40B4-BE49-F238E27FC236}">
                <a16:creationId xmlns:a16="http://schemas.microsoft.com/office/drawing/2014/main" id="{1930080B-E591-ED2C-F7F2-D9E95517A02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0390" y="1821053"/>
            <a:ext cx="4274048" cy="320553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Relaxed teen girl wearing earphones listening to mobile music playing via  smartphone app, calm happy young woman in headphones chilling on couch  enjoying songs podcast holding cell phone at home Stock Photo |">
            <a:extLst>
              <a:ext uri="{FF2B5EF4-FFF2-40B4-BE49-F238E27FC236}">
                <a16:creationId xmlns:a16="http://schemas.microsoft.com/office/drawing/2014/main" id="{218AFFE3-7896-44B1-D51A-3BF44CE30D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60568" y="1793874"/>
            <a:ext cx="4887398" cy="3259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608130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furiously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furiously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2054" name="Picture 6" descr="Angry Businessman Typing on the Laptop Stock Photo - Image of  determination, focus: 270537656">
            <a:extLst>
              <a:ext uri="{FF2B5EF4-FFF2-40B4-BE49-F238E27FC236}">
                <a16:creationId xmlns:a16="http://schemas.microsoft.com/office/drawing/2014/main" id="{D4A9B768-B552-EF78-7701-283C5B9832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12085" y="2334603"/>
            <a:ext cx="4824953" cy="3220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895514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1862784"/>
            <a:ext cx="1062419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Alex pedalled </a:t>
            </a:r>
            <a:r>
              <a:rPr kumimoji="0" lang="en-AU" sz="3600" b="0" i="0" u="none" strike="noStrike" kern="1200" cap="none" spc="0" normalizeH="0" baseline="0" noProof="0">
                <a:ln>
                  <a:noFill/>
                </a:ln>
                <a:solidFill>
                  <a:srgbClr val="C00000"/>
                </a:solidFill>
                <a:effectLst/>
                <a:uLnTx/>
                <a:uFillTx/>
                <a:latin typeface="Century Gothic" panose="020B0502020202020204" pitchFamily="34" charset="0"/>
                <a:ea typeface="+mn-ea"/>
                <a:cs typeface="Manjari" panose="02000503000000000000" pitchFamily="2" charset="0"/>
              </a:rPr>
              <a:t>furiously</a:t>
            </a:r>
            <a:r>
              <a:rPr kumimoji="0" lang="en-AU"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rPr>
              <a:t> on his bike, racing against his friends down the street.</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357155"/>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The wind blew </a:t>
            </a:r>
            <a:r>
              <a:rPr lang="en-AU" sz="3600">
                <a:solidFill>
                  <a:srgbClr val="C00000"/>
                </a:solidFill>
                <a:latin typeface="Century Gothic" panose="020B0502020202020204" pitchFamily="34" charset="0"/>
                <a:cs typeface="Manjari" panose="02000503000000000000" pitchFamily="2" charset="0"/>
              </a:rPr>
              <a:t>furiously</a:t>
            </a:r>
            <a:r>
              <a:rPr lang="en-AU" sz="3600">
                <a:solidFill>
                  <a:srgbClr val="003A47"/>
                </a:solidFill>
                <a:latin typeface="Century Gothic" panose="020B0502020202020204" pitchFamily="34" charset="0"/>
                <a:cs typeface="Manjari" panose="02000503000000000000" pitchFamily="2" charset="0"/>
              </a:rPr>
              <a:t>, making the trees sway and leaves dance in the air.</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665549"/>
            <a:ext cx="11594212" cy="1200329"/>
          </a:xfrm>
          <a:prstGeom prst="rect">
            <a:avLst/>
          </a:prstGeom>
          <a:noFill/>
        </p:spPr>
        <p:txBody>
          <a:bodyPr wrap="square" rtlCol="0">
            <a:spAutoFit/>
          </a:bodyPr>
          <a:lstStyle/>
          <a:p>
            <a:pPr lvl="0">
              <a:defRPr/>
            </a:pPr>
            <a:r>
              <a:rPr lang="en-AU" sz="3600">
                <a:solidFill>
                  <a:srgbClr val="003A47"/>
                </a:solidFill>
                <a:latin typeface="Century Gothic" panose="020B0502020202020204" pitchFamily="34" charset="0"/>
                <a:cs typeface="Manjari" panose="02000503000000000000" pitchFamily="2" charset="0"/>
              </a:rPr>
              <a:t>Sarah was </a:t>
            </a:r>
            <a:r>
              <a:rPr lang="en-AU" sz="3600">
                <a:solidFill>
                  <a:srgbClr val="C00000"/>
                </a:solidFill>
                <a:latin typeface="Century Gothic" panose="020B0502020202020204" pitchFamily="34" charset="0"/>
                <a:cs typeface="Manjari" panose="02000503000000000000" pitchFamily="2" charset="0"/>
              </a:rPr>
              <a:t>furiously</a:t>
            </a:r>
            <a:r>
              <a:rPr lang="en-AU" sz="3600">
                <a:solidFill>
                  <a:srgbClr val="003A47"/>
                </a:solidFill>
                <a:latin typeface="Century Gothic" panose="020B0502020202020204" pitchFamily="34" charset="0"/>
                <a:cs typeface="Manjari" panose="02000503000000000000" pitchFamily="2" charset="0"/>
              </a:rPr>
              <a:t> scribbling her homework in the notebook, determined to finish it before dinner.</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Tree>
    <p:extLst>
      <p:ext uri="{BB962C8B-B14F-4D97-AF65-F5344CB8AC3E}">
        <p14:creationId xmlns:p14="http://schemas.microsoft.com/office/powerpoint/2010/main" val="3181042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furiously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furiously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pic>
        <p:nvPicPr>
          <p:cNvPr id="2" name="Picture 4" descr="I'm so glad I have a chance to catch up with you! – Jitsuyo Eikaiwa">
            <a:extLst>
              <a:ext uri="{FF2B5EF4-FFF2-40B4-BE49-F238E27FC236}">
                <a16:creationId xmlns:a16="http://schemas.microsoft.com/office/drawing/2014/main" id="{87EA3A5D-2D14-8DB3-551F-7AC2721A30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2105" y="3872595"/>
            <a:ext cx="3146065" cy="209737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6 Types Of Students You Will Find In A Nigerian University Exam Hall |  Zikoko!">
            <a:extLst>
              <a:ext uri="{FF2B5EF4-FFF2-40B4-BE49-F238E27FC236}">
                <a16:creationId xmlns:a16="http://schemas.microsoft.com/office/drawing/2014/main" id="{A4A73468-9F5F-E616-2E5E-AF8638DEDDE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6170" y="862727"/>
            <a:ext cx="2907589" cy="218392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 furious storm. | Help Change The World. The Future Of The County Is Now.">
            <a:extLst>
              <a:ext uri="{FF2B5EF4-FFF2-40B4-BE49-F238E27FC236}">
                <a16:creationId xmlns:a16="http://schemas.microsoft.com/office/drawing/2014/main" id="{66575E3C-5FDF-25F8-EC85-7BAA66C4376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027504" y="862727"/>
            <a:ext cx="2175269" cy="2175269"/>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Top Eight Most Aggressive Animals In The World - A-Z Animals">
            <a:extLst>
              <a:ext uri="{FF2B5EF4-FFF2-40B4-BE49-F238E27FC236}">
                <a16:creationId xmlns:a16="http://schemas.microsoft.com/office/drawing/2014/main" id="{4CD3A93A-1A21-B29D-7E1D-9BCEC8CBDDB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5250" r="18457"/>
          <a:stretch/>
        </p:blipFill>
        <p:spPr bwMode="auto">
          <a:xfrm>
            <a:off x="5500091" y="3876088"/>
            <a:ext cx="3177934" cy="20544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4846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74827" y="1557084"/>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5" name="TextBox 14">
            <a:extLst>
              <a:ext uri="{FF2B5EF4-FFF2-40B4-BE49-F238E27FC236}">
                <a16:creationId xmlns:a16="http://schemas.microsoft.com/office/drawing/2014/main" id="{8BF89615-3AEB-CD4C-8C3C-4BFCF1B3E514}"/>
              </a:ext>
            </a:extLst>
          </p:cNvPr>
          <p:cNvSpPr txBox="1"/>
          <p:nvPr/>
        </p:nvSpPr>
        <p:spPr>
          <a:xfrm>
            <a:off x="774827" y="5190217"/>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10212636" y="0"/>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Which sentence is a correct example of </a:t>
            </a:r>
            <a:r>
              <a:rPr kumimoji="0" lang="en-AU" sz="12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furiously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612347" y="106178"/>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10212636" y="846555"/>
            <a:ext cx="197936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furiously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612347" y="803097"/>
            <a:ext cx="468000" cy="468000"/>
          </a:xfrm>
          <a:prstGeom prst="rect">
            <a:avLst/>
          </a:prstGeom>
        </p:spPr>
      </p:pic>
      <p:sp>
        <p:nvSpPr>
          <p:cNvPr id="5" name="TextBox 4"/>
          <p:cNvSpPr txBox="1"/>
          <p:nvPr/>
        </p:nvSpPr>
        <p:spPr>
          <a:xfrm>
            <a:off x="1996951" y="1739222"/>
            <a:ext cx="81980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2800">
                <a:solidFill>
                  <a:srgbClr val="000000"/>
                </a:solidFill>
                <a:latin typeface="Century Gothic" panose="020B0502020202020204" pitchFamily="34" charset="0"/>
              </a:rPr>
              <a:t>After dinner, the lady </a:t>
            </a:r>
            <a:r>
              <a:rPr lang="en-AU" sz="2800">
                <a:solidFill>
                  <a:srgbClr val="C00000"/>
                </a:solidFill>
                <a:latin typeface="Century Gothic" panose="020B0502020202020204" pitchFamily="34" charset="0"/>
              </a:rPr>
              <a:t>furiously</a:t>
            </a:r>
            <a:r>
              <a:rPr lang="en-AU" sz="2800">
                <a:solidFill>
                  <a:srgbClr val="000000"/>
                </a:solidFill>
                <a:latin typeface="Century Gothic" panose="020B0502020202020204" pitchFamily="34" charset="0"/>
              </a:rPr>
              <a:t> curled up on the couch and relaxed.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8" name="TextBox 17"/>
          <p:cNvSpPr txBox="1"/>
          <p:nvPr/>
        </p:nvSpPr>
        <p:spPr>
          <a:xfrm>
            <a:off x="1894967" y="3553125"/>
            <a:ext cx="9417198"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Timmy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furiously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worked on his Lego masterpiece, trying to build the tallest tower ever.</a:t>
            </a:r>
          </a:p>
        </p:txBody>
      </p:sp>
      <p:sp>
        <p:nvSpPr>
          <p:cNvPr id="13" name="TextBox 12">
            <a:extLst>
              <a:ext uri="{FF2B5EF4-FFF2-40B4-BE49-F238E27FC236}">
                <a16:creationId xmlns:a16="http://schemas.microsoft.com/office/drawing/2014/main" id="{6DDAE441-EA46-44A8-9610-3185EB1AAED6}"/>
              </a:ext>
            </a:extLst>
          </p:cNvPr>
          <p:cNvSpPr txBox="1"/>
          <p:nvPr/>
        </p:nvSpPr>
        <p:spPr>
          <a:xfrm>
            <a:off x="774827" y="3373650"/>
            <a:ext cx="112014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4" name="TextBox 13">
            <a:extLst>
              <a:ext uri="{FF2B5EF4-FFF2-40B4-BE49-F238E27FC236}">
                <a16:creationId xmlns:a16="http://schemas.microsoft.com/office/drawing/2014/main" id="{F0134CC3-8BBC-4D3D-B93A-1185BEAA04F2}"/>
              </a:ext>
            </a:extLst>
          </p:cNvPr>
          <p:cNvSpPr txBox="1"/>
          <p:nvPr/>
        </p:nvSpPr>
        <p:spPr>
          <a:xfrm>
            <a:off x="2014537" y="5190217"/>
            <a:ext cx="855290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As the rain poured </a:t>
            </a:r>
            <a:r>
              <a:rPr kumimoji="0" lang="en-AU" sz="2800" b="0" i="0" u="none" strike="noStrike" kern="1200" cap="none" spc="0" normalizeH="0" baseline="0" noProof="0">
                <a:ln>
                  <a:noFill/>
                </a:ln>
                <a:solidFill>
                  <a:srgbClr val="C00000"/>
                </a:solidFill>
                <a:effectLst/>
                <a:uLnTx/>
                <a:uFillTx/>
                <a:latin typeface="Century Gothic" panose="020B0502020202020204" pitchFamily="34" charset="0"/>
                <a:ea typeface="+mn-ea"/>
                <a:cs typeface="+mn-cs"/>
              </a:rPr>
              <a:t>furiously</a:t>
            </a:r>
            <a:r>
              <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the children ran giggling into the house, soaking wet but happy.</a:t>
            </a:r>
          </a:p>
        </p:txBody>
      </p:sp>
    </p:spTree>
    <p:extLst>
      <p:ext uri="{BB962C8B-B14F-4D97-AF65-F5344CB8AC3E}">
        <p14:creationId xmlns:p14="http://schemas.microsoft.com/office/powerpoint/2010/main" val="18419549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03727"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sanctuary</a:t>
            </a:r>
          </a:p>
        </p:txBody>
      </p:sp>
      <p:sp>
        <p:nvSpPr>
          <p:cNvPr id="15" name="TextBox 14">
            <a:extLst>
              <a:ext uri="{FF2B5EF4-FFF2-40B4-BE49-F238E27FC236}">
                <a16:creationId xmlns:a16="http://schemas.microsoft.com/office/drawing/2014/main" id="{8BF89615-3AEB-CD4C-8C3C-4BFCF1B3E514}"/>
              </a:ext>
            </a:extLst>
          </p:cNvPr>
          <p:cNvSpPr txBox="1"/>
          <p:nvPr/>
        </p:nvSpPr>
        <p:spPr>
          <a:xfrm>
            <a:off x="6170580" y="5436325"/>
            <a:ext cx="566737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 sanctuary</a:t>
            </a: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sanctuary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sanctuary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11274" name="Picture 10" descr="A wooden sign post at Ningaloo Marine Park in western australia. Ningaloo  marine park is an ocean sanctuary zone for fish, a national park. No  fishing is allowed. Stock Photo | Adobe">
            <a:extLst>
              <a:ext uri="{FF2B5EF4-FFF2-40B4-BE49-F238E27FC236}">
                <a16:creationId xmlns:a16="http://schemas.microsoft.com/office/drawing/2014/main" id="{CCB99D99-F188-287A-B7E6-CC00D6169D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972" y="1831188"/>
            <a:ext cx="4260830" cy="3195623"/>
          </a:xfrm>
          <a:prstGeom prst="rect">
            <a:avLst/>
          </a:prstGeom>
          <a:noFill/>
          <a:extLst>
            <a:ext uri="{909E8E84-426E-40DD-AFC4-6F175D3DCCD1}">
              <a14:hiddenFill xmlns:a14="http://schemas.microsoft.com/office/drawing/2010/main">
                <a:solidFill>
                  <a:srgbClr val="FFFFFF"/>
                </a:solidFill>
              </a14:hiddenFill>
            </a:ext>
          </a:extLst>
        </p:spPr>
      </p:pic>
      <p:pic>
        <p:nvPicPr>
          <p:cNvPr id="11276" name="Picture 12" descr="People fishing on beach during daytime photo – Free Fishing Image on  Unsplash">
            <a:extLst>
              <a:ext uri="{FF2B5EF4-FFF2-40B4-BE49-F238E27FC236}">
                <a16:creationId xmlns:a16="http://schemas.microsoft.com/office/drawing/2014/main" id="{8AD1B0C8-DF72-3C85-68F6-4EDE7A97EB1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11898" y="1804091"/>
            <a:ext cx="3249817" cy="3249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511558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DAE649E-6B62-4A67-8541-0422C13B868F}"/>
              </a:ext>
            </a:extLst>
          </p:cNvPr>
          <p:cNvSpPr>
            <a:spLocks noChangeArrowheads="1"/>
          </p:cNvSpPr>
          <p:nvPr/>
        </p:nvSpPr>
        <p:spPr bwMode="auto">
          <a:xfrm>
            <a:off x="11472" y="5047793"/>
            <a:ext cx="12677005"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3800" b="1" i="1" u="none" strike="noStrike" kern="1200" cap="none" spc="0" normalizeH="0" baseline="0" noProof="0">
                <a:ln>
                  <a:noFill/>
                </a:ln>
                <a:solidFill>
                  <a:srgbClr val="000000"/>
                </a:solidFill>
                <a:effectLst/>
                <a:uLnTx/>
                <a:uFillTx/>
                <a:latin typeface="Arial" charset="0"/>
                <a:ea typeface="+mn-ea"/>
                <a:cs typeface="+mn-cs"/>
              </a:rPr>
              <a:t>Adverb</a:t>
            </a:r>
            <a:r>
              <a:rPr kumimoji="0" lang="en-AU" altLang="en-US" sz="3800" b="1" i="0" u="none" strike="noStrike" kern="1200" cap="none" spc="0" normalizeH="0" baseline="0" noProof="0">
                <a:ln>
                  <a:noFill/>
                </a:ln>
                <a:solidFill>
                  <a:srgbClr val="000000"/>
                </a:solidFill>
                <a:effectLst/>
                <a:uLnTx/>
                <a:uFillTx/>
                <a:latin typeface="Arial" charset="0"/>
                <a:ea typeface="+mn-ea"/>
                <a:cs typeface="+mn-cs"/>
              </a:rPr>
              <a:t> </a:t>
            </a:r>
            <a:r>
              <a:rPr kumimoji="0" lang="en-AU" altLang="en-US" sz="3800" b="0" i="0" u="none" strike="noStrike" kern="1200" cap="none" spc="0" normalizeH="0" baseline="0" noProof="0">
                <a:ln>
                  <a:noFill/>
                </a:ln>
                <a:solidFill>
                  <a:srgbClr val="000000"/>
                </a:solidFill>
                <a:effectLst/>
                <a:uLnTx/>
                <a:uFillTx/>
                <a:latin typeface="Arial" charset="0"/>
                <a:ea typeface="+mn-ea"/>
                <a:cs typeface="+mn-cs"/>
              </a:rPr>
              <a:t>in an extremely angry, energetic or hurried way</a:t>
            </a:r>
          </a:p>
          <a:p>
            <a:pPr marL="742950" marR="0" lvl="0" indent="-742950" algn="l" defTabSz="914400" rtl="0" eaLnBrk="1" fontAlgn="auto" latinLnBrk="0" hangingPunct="1">
              <a:lnSpc>
                <a:spcPct val="100000"/>
              </a:lnSpc>
              <a:spcBef>
                <a:spcPts val="0"/>
              </a:spcBef>
              <a:spcAft>
                <a:spcPts val="0"/>
              </a:spcAft>
              <a:buClrTx/>
              <a:buSzTx/>
              <a:buFontTx/>
              <a:buNone/>
              <a:tabLst/>
              <a:defRPr/>
            </a:pP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TextBox 4">
            <a:extLst>
              <a:ext uri="{FF2B5EF4-FFF2-40B4-BE49-F238E27FC236}">
                <a16:creationId xmlns:a16="http://schemas.microsoft.com/office/drawing/2014/main" id="{CDCFB9C8-AAC8-41A5-8884-AB44D43E4018}"/>
              </a:ext>
            </a:extLst>
          </p:cNvPr>
          <p:cNvSpPr txBox="1">
            <a:spLocks noChangeArrowheads="1"/>
          </p:cNvSpPr>
          <p:nvPr/>
        </p:nvSpPr>
        <p:spPr bwMode="auto">
          <a:xfrm>
            <a:off x="444590" y="3207406"/>
            <a:ext cx="426085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fu/ri/ous/ly</a:t>
            </a:r>
            <a:endParaRPr kumimoji="0" lang="en-US" altLang="en-US" sz="60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endParaRPr>
          </a:p>
        </p:txBody>
      </p:sp>
      <p:sp>
        <p:nvSpPr>
          <p:cNvPr id="15" name="Rectangle 14">
            <a:extLst>
              <a:ext uri="{FF2B5EF4-FFF2-40B4-BE49-F238E27FC236}">
                <a16:creationId xmlns:a16="http://schemas.microsoft.com/office/drawing/2014/main" id="{8DEEE9CF-7FA0-48BD-B2C6-86A8AFD93AEB}"/>
              </a:ext>
            </a:extLst>
          </p:cNvPr>
          <p:cNvSpPr>
            <a:spLocks noChangeArrowheads="1"/>
          </p:cNvSpPr>
          <p:nvPr/>
        </p:nvSpPr>
        <p:spPr bwMode="auto">
          <a:xfrm>
            <a:off x="-757" y="5917258"/>
            <a:ext cx="9412397"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742950" marR="0" lvl="0" indent="-742950" algn="l" defTabSz="914400" rtl="0" eaLnBrk="1" fontAlgn="auto" latinLnBrk="0" hangingPunct="1">
              <a:lnSpc>
                <a:spcPct val="100000"/>
              </a:lnSpc>
              <a:spcBef>
                <a:spcPts val="0"/>
              </a:spcBef>
              <a:spcAft>
                <a:spcPts val="0"/>
              </a:spcAft>
              <a:buClrTx/>
              <a:buSzTx/>
              <a:buFontTx/>
              <a:buNone/>
              <a:tabLst/>
              <a:defRPr/>
            </a:pPr>
            <a:r>
              <a:rPr kumimoji="0" lang="en-AU" altLang="en-US" sz="4000" b="1" i="0" u="none" strike="noStrike" kern="1200" cap="none" spc="0" normalizeH="0" baseline="0" noProof="0">
                <a:ln>
                  <a:noFill/>
                </a:ln>
                <a:solidFill>
                  <a:srgbClr val="000000"/>
                </a:solidFill>
                <a:effectLst/>
                <a:uLnTx/>
                <a:uFillTx/>
                <a:latin typeface="Arial" charset="0"/>
                <a:ea typeface="+mn-ea"/>
                <a:cs typeface="+mn-cs"/>
              </a:rPr>
              <a:t>Synonyms: </a:t>
            </a:r>
            <a:r>
              <a:rPr kumimoji="0" lang="en-AU" altLang="en-US" sz="4000" b="0" i="0" u="none" strike="noStrike" kern="1200" cap="none" spc="0" normalizeH="0" baseline="0" noProof="0">
                <a:ln>
                  <a:noFill/>
                </a:ln>
                <a:solidFill>
                  <a:srgbClr val="000000"/>
                </a:solidFill>
                <a:effectLst/>
                <a:uLnTx/>
                <a:uFillTx/>
                <a:latin typeface="Arial" charset="0"/>
                <a:ea typeface="+mn-ea"/>
                <a:cs typeface="+mn-cs"/>
              </a:rPr>
              <a:t>madly, energetically, wildly</a:t>
            </a:r>
            <a:endParaRPr kumimoji="0" lang="en-AU" altLang="en-US" sz="48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Rectangle 5">
            <a:extLst>
              <a:ext uri="{FF2B5EF4-FFF2-40B4-BE49-F238E27FC236}">
                <a16:creationId xmlns:a16="http://schemas.microsoft.com/office/drawing/2014/main" id="{9194F434-94BD-4FF9-AD07-746B3D571384}"/>
              </a:ext>
            </a:extLst>
          </p:cNvPr>
          <p:cNvSpPr/>
          <p:nvPr/>
        </p:nvSpPr>
        <p:spPr>
          <a:xfrm>
            <a:off x="5254031" y="1671448"/>
            <a:ext cx="6125497" cy="30450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 Origin &amp; </a:t>
            </a:r>
            <a:r>
              <a:rPr kumimoji="0" lang="en-AU" sz="2000" b="1" i="0" u="none" strike="noStrike" kern="1200" cap="none" spc="0" normalizeH="0" baseline="0" noProof="0" err="1">
                <a:ln>
                  <a:noFill/>
                </a:ln>
                <a:solidFill>
                  <a:srgbClr val="000000"/>
                </a:solidFill>
                <a:effectLst/>
                <a:uLnTx/>
                <a:uFillTx/>
                <a:latin typeface="Century Gothic" panose="020B0502020202020204" pitchFamily="34" charset="0"/>
                <a:ea typeface="+mn-ea"/>
                <a:cs typeface="+mn-cs"/>
              </a:rPr>
              <a:t>Morphographs</a:t>
            </a: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6" name="Subtitle 2">
            <a:extLst>
              <a:ext uri="{FF2B5EF4-FFF2-40B4-BE49-F238E27FC236}">
                <a16:creationId xmlns:a16="http://schemas.microsoft.com/office/drawing/2014/main" id="{52D28B67-BA68-4D30-8C79-3790C65EED10}"/>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7" name="TextBox 16">
            <a:extLst>
              <a:ext uri="{FF2B5EF4-FFF2-40B4-BE49-F238E27FC236}">
                <a16:creationId xmlns:a16="http://schemas.microsoft.com/office/drawing/2014/main" id="{C389C2AB-BDC2-4FC7-A62E-2E8D50C68ADA}"/>
              </a:ext>
            </a:extLst>
          </p:cNvPr>
          <p:cNvSpPr txBox="1"/>
          <p:nvPr/>
        </p:nvSpPr>
        <p:spPr>
          <a:xfrm>
            <a:off x="5824906" y="2241965"/>
            <a:ext cx="4983745"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fur</a:t>
            </a:r>
            <a:r>
              <a:rPr kumimoji="0" lang="en-AU" sz="5400" b="0" i="0" u="none" strike="sngStrike" kern="1200" cap="none" spc="0" normalizeH="0" baseline="0" noProof="0" dirty="0">
                <a:ln>
                  <a:noFill/>
                </a:ln>
                <a:solidFill>
                  <a:srgbClr val="000000"/>
                </a:solidFill>
                <a:effectLst/>
                <a:uLnTx/>
                <a:uFillTx/>
                <a:latin typeface="Century Gothic" panose="020B0502020202020204" pitchFamily="34" charset="0"/>
                <a:ea typeface="+mn-ea"/>
                <a:cs typeface="+mn-cs"/>
              </a:rPr>
              <a:t>y</a:t>
            </a:r>
            <a:r>
              <a:rPr kumimoji="0" lang="en-AU" sz="5400" b="0" i="0" u="none" kern="1200" cap="none" spc="0" normalizeH="0" baseline="0" noProof="0" dirty="0">
                <a:ln>
                  <a:noFill/>
                </a:ln>
                <a:solidFill>
                  <a:srgbClr val="FF0000"/>
                </a:solidFill>
                <a:effectLst/>
                <a:uLnTx/>
                <a:uFillTx/>
                <a:latin typeface="Century Gothic" panose="020B0502020202020204" pitchFamily="34" charset="0"/>
                <a:ea typeface="+mn-ea"/>
                <a:cs typeface="+mn-cs"/>
              </a:rPr>
              <a:t>i</a:t>
            </a:r>
            <a:r>
              <a:rPr kumimoji="0" lang="en-AU" sz="5400" b="0" i="0" u="none" strike="noStrike" kern="1200" cap="none" spc="0" normalizeH="0" baseline="0" noProof="0" dirty="0">
                <a:ln>
                  <a:noFill/>
                </a:ln>
                <a:solidFill>
                  <a:srgbClr val="000000"/>
                </a:solidFill>
                <a:effectLst/>
                <a:uLnTx/>
                <a:uFillTx/>
                <a:latin typeface="Century Gothic" panose="020B0502020202020204" pitchFamily="34" charset="0"/>
                <a:ea typeface="+mn-ea"/>
                <a:cs typeface="+mn-cs"/>
              </a:rPr>
              <a:t> + ous + ly</a:t>
            </a:r>
          </a:p>
        </p:txBody>
      </p:sp>
      <p:sp>
        <p:nvSpPr>
          <p:cNvPr id="19" name="TextBox 18">
            <a:extLst>
              <a:ext uri="{FF2B5EF4-FFF2-40B4-BE49-F238E27FC236}">
                <a16:creationId xmlns:a16="http://schemas.microsoft.com/office/drawing/2014/main" id="{9E543EBE-8277-4ABF-8066-32517555B6C0}"/>
              </a:ext>
            </a:extLst>
          </p:cNvPr>
          <p:cNvSpPr txBox="1"/>
          <p:nvPr/>
        </p:nvSpPr>
        <p:spPr>
          <a:xfrm>
            <a:off x="5389223" y="3616234"/>
            <a:ext cx="185007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fierce passion, rage or frenzy</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0" name="TextBox 19">
            <a:extLst>
              <a:ext uri="{FF2B5EF4-FFF2-40B4-BE49-F238E27FC236}">
                <a16:creationId xmlns:a16="http://schemas.microsoft.com/office/drawing/2014/main" id="{900027F7-27FB-4CFC-AE4E-FBF1293B2B20}"/>
              </a:ext>
            </a:extLst>
          </p:cNvPr>
          <p:cNvSpPr txBox="1"/>
          <p:nvPr/>
        </p:nvSpPr>
        <p:spPr>
          <a:xfrm>
            <a:off x="9411640" y="3576738"/>
            <a:ext cx="174691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forms an adverb</a:t>
            </a:r>
          </a:p>
        </p:txBody>
      </p:sp>
      <p:sp>
        <p:nvSpPr>
          <p:cNvPr id="21" name="Arrow: Down 20">
            <a:extLst>
              <a:ext uri="{FF2B5EF4-FFF2-40B4-BE49-F238E27FC236}">
                <a16:creationId xmlns:a16="http://schemas.microsoft.com/office/drawing/2014/main" id="{F39D9390-E0F0-4952-BAD5-29F5DBD5EE91}"/>
              </a:ext>
            </a:extLst>
          </p:cNvPr>
          <p:cNvSpPr/>
          <p:nvPr/>
        </p:nvSpPr>
        <p:spPr>
          <a:xfrm>
            <a:off x="6502391" y="3168100"/>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Arrow: Down 21">
            <a:extLst>
              <a:ext uri="{FF2B5EF4-FFF2-40B4-BE49-F238E27FC236}">
                <a16:creationId xmlns:a16="http://schemas.microsoft.com/office/drawing/2014/main" id="{531FABFC-A656-463A-AF65-77DB05CD893E}"/>
              </a:ext>
            </a:extLst>
          </p:cNvPr>
          <p:cNvSpPr/>
          <p:nvPr/>
        </p:nvSpPr>
        <p:spPr>
          <a:xfrm>
            <a:off x="10035655" y="3193979"/>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27" name="Group 26">
            <a:extLst>
              <a:ext uri="{FF2B5EF4-FFF2-40B4-BE49-F238E27FC236}">
                <a16:creationId xmlns:a16="http://schemas.microsoft.com/office/drawing/2014/main" id="{438D7367-DC15-4361-A2C9-74257DA95BD1}"/>
              </a:ext>
            </a:extLst>
          </p:cNvPr>
          <p:cNvGrpSpPr/>
          <p:nvPr/>
        </p:nvGrpSpPr>
        <p:grpSpPr>
          <a:xfrm>
            <a:off x="9126358" y="0"/>
            <a:ext cx="3065642" cy="574178"/>
            <a:chOff x="9126358" y="0"/>
            <a:chExt cx="3065642" cy="574178"/>
          </a:xfrm>
        </p:grpSpPr>
        <p:sp>
          <p:nvSpPr>
            <p:cNvPr id="28" name="Text Placeholder 1">
              <a:extLst>
                <a:ext uri="{FF2B5EF4-FFF2-40B4-BE49-F238E27FC236}">
                  <a16:creationId xmlns:a16="http://schemas.microsoft.com/office/drawing/2014/main" id="{1738AACA-14F8-4FC0-905D-D7384E2492F4}"/>
                </a:ext>
              </a:extLst>
            </p:cNvPr>
            <p:cNvSpPr txBox="1">
              <a:spLocks/>
            </p:cNvSpPr>
            <p:nvPr/>
          </p:nvSpPr>
          <p:spPr>
            <a:xfrm>
              <a:off x="10212636" y="0"/>
              <a:ext cx="1979364"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Put </a:t>
              </a:r>
              <a:r>
                <a:rPr lang="en-AU" sz="1200" u="dotted">
                  <a:solidFill>
                    <a:srgbClr val="FFFFFF"/>
                  </a:solidFill>
                  <a:latin typeface="Century Gothic" panose="020B0502020202020204" pitchFamily="34" charset="0"/>
                </a:rPr>
                <a:t>furiously</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in a sentence.</a:t>
              </a:r>
            </a:p>
          </p:txBody>
        </p:sp>
        <p:pic>
          <p:nvPicPr>
            <p:cNvPr id="29" name="Picture Placeholder 12">
              <a:extLst>
                <a:ext uri="{FF2B5EF4-FFF2-40B4-BE49-F238E27FC236}">
                  <a16:creationId xmlns:a16="http://schemas.microsoft.com/office/drawing/2014/main" id="{CF6071EF-6509-4D30-A056-986FA4B39D2D}"/>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26358" y="10617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7B48929B-81FD-499C-9A90-BDA069B9A0AC}"/>
                </a:ext>
              </a:extLst>
            </p:cNvPr>
            <p:cNvPicPr>
              <a:picLocks noChangeAspect="1"/>
            </p:cNvPicPr>
            <p:nvPr/>
          </p:nvPicPr>
          <p:blipFill>
            <a:blip r:embed="rId4"/>
            <a:stretch>
              <a:fillRect/>
            </a:stretch>
          </p:blipFill>
          <p:spPr>
            <a:xfrm>
              <a:off x="9669497" y="106178"/>
              <a:ext cx="468000" cy="468000"/>
            </a:xfrm>
            <a:prstGeom prst="rect">
              <a:avLst/>
            </a:prstGeom>
          </p:spPr>
        </p:pic>
      </p:grpSp>
      <p:sp>
        <p:nvSpPr>
          <p:cNvPr id="9" name="Arrow: Down 8">
            <a:extLst>
              <a:ext uri="{FF2B5EF4-FFF2-40B4-BE49-F238E27FC236}">
                <a16:creationId xmlns:a16="http://schemas.microsoft.com/office/drawing/2014/main" id="{4EA9A91D-FD7D-7AAC-4D36-E40EF76E228A}"/>
              </a:ext>
            </a:extLst>
          </p:cNvPr>
          <p:cNvSpPr/>
          <p:nvPr/>
        </p:nvSpPr>
        <p:spPr>
          <a:xfrm>
            <a:off x="8478540" y="3182808"/>
            <a:ext cx="353961" cy="415913"/>
          </a:xfrm>
          <a:prstGeom prst="downArrow">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20D6997D-2ABA-B3BE-3AB1-91CF78FF6DF2}"/>
              </a:ext>
            </a:extLst>
          </p:cNvPr>
          <p:cNvSpPr txBox="1"/>
          <p:nvPr/>
        </p:nvSpPr>
        <p:spPr>
          <a:xfrm>
            <a:off x="7426371" y="3557452"/>
            <a:ext cx="2226336"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word-forming element making adjectives from nouns</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4" name="Picture 3">
            <a:extLst>
              <a:ext uri="{FF2B5EF4-FFF2-40B4-BE49-F238E27FC236}">
                <a16:creationId xmlns:a16="http://schemas.microsoft.com/office/drawing/2014/main" id="{E264C395-F0AC-E836-1FD5-ED218E1C530D}"/>
              </a:ext>
            </a:extLst>
          </p:cNvPr>
          <p:cNvPicPr>
            <a:picLocks noChangeAspect="1"/>
          </p:cNvPicPr>
          <p:nvPr/>
        </p:nvPicPr>
        <p:blipFill>
          <a:blip r:embed="rId5"/>
          <a:stretch>
            <a:fillRect/>
          </a:stretch>
        </p:blipFill>
        <p:spPr>
          <a:xfrm>
            <a:off x="224733" y="1069816"/>
            <a:ext cx="4936606" cy="1877571"/>
          </a:xfrm>
          <a:prstGeom prst="rect">
            <a:avLst/>
          </a:prstGeom>
        </p:spPr>
      </p:pic>
    </p:spTree>
    <p:extLst>
      <p:ext uri="{BB962C8B-B14F-4D97-AF65-F5344CB8AC3E}">
        <p14:creationId xmlns:p14="http://schemas.microsoft.com/office/powerpoint/2010/main" val="2616109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2592698"/>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 type of bird that Storm Boy meets on his travels.</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an Aboriginal </a:t>
            </a:r>
            <a:r>
              <a:rPr lang="en-AU" sz="2400" kern="0">
                <a:solidFill>
                  <a:srgbClr val="000000"/>
                </a:solidFill>
                <a:latin typeface="Century Gothic"/>
                <a:ea typeface="Century Gothic"/>
                <a:cs typeface="Century Gothic"/>
                <a:sym typeface="Century Gothic"/>
              </a:rPr>
              <a:t>man that lives in a humpy near Storm Boy and Hide-Away.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 bone that has fingers.</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the name of the Lookout Post.</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rPr>
              <a:t>Fingerbone Bill is...</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rPr>
              <a:t>Fingerbone Bill is an Aboriginal</a:t>
            </a:r>
            <a:r>
              <a:rPr kumimoji="0" lang="en-AU" sz="2400" b="1" i="0" u="none" strike="noStrike" kern="0" cap="none" spc="0" normalizeH="0" noProof="0">
                <a:ln>
                  <a:noFill/>
                </a:ln>
                <a:solidFill>
                  <a:srgbClr val="000000"/>
                </a:solidFill>
                <a:effectLst/>
                <a:uLnTx/>
                <a:uFillTx/>
                <a:latin typeface="Century Gothic" panose="020B0502020202020204" pitchFamily="34" charset="0"/>
              </a:rPr>
              <a:t> man that lives in a humpy near Storm Boy and Hide-Away. </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262358" y="393150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24257" y="2496187"/>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24257" y="3214168"/>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24257" y="3953179"/>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2677616"/>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how to make a humpy.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how to read and write.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what he would need to do if there was a storm.</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all the things he knew about the land, plants and animals.</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rPr>
              <a:t>Fingerbone Bill taught Storm Boy...</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rPr>
              <a:t>Fingerbone Bill taught</a:t>
            </a:r>
            <a:r>
              <a:rPr kumimoji="0" lang="en-AU" sz="2400" b="1" i="0" u="none" strike="noStrike" kern="0" cap="none" spc="0" normalizeH="0" noProof="0">
                <a:ln>
                  <a:noFill/>
                </a:ln>
                <a:solidFill>
                  <a:srgbClr val="000000"/>
                </a:solidFill>
                <a:effectLst/>
                <a:uLnTx/>
                <a:uFillTx/>
                <a:latin typeface="Century Gothic" panose="020B0502020202020204" pitchFamily="34" charset="0"/>
              </a:rPr>
              <a:t> Storm Boy all the things he knew about the land, plants and animals.</a:t>
            </a:r>
            <a:endParaRPr kumimoji="0" lang="en-AU" sz="2400" b="0" i="0" u="none" strike="noStrike" kern="0" cap="none" spc="0" normalizeH="0" baseline="0" noProof="0">
              <a:ln>
                <a:noFill/>
              </a:ln>
              <a:solidFill>
                <a:srgbClr val="000000"/>
              </a:solidFill>
              <a:effectLst/>
              <a:uLnTx/>
              <a:uFillTx/>
              <a:latin typeface="Century Gothic" panose="020B0502020202020204" pitchFamily="34" charset="0"/>
            </a:endParaRPr>
          </a:p>
        </p:txBody>
      </p:sp>
    </p:spTree>
    <p:extLst>
      <p:ext uri="{BB962C8B-B14F-4D97-AF65-F5344CB8AC3E}">
        <p14:creationId xmlns:p14="http://schemas.microsoft.com/office/powerpoint/2010/main" val="1202789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8" name="Google Shape;131;p4" descr="https://cdn3.vectorstock.com/i/1000x1000/77/52/yes-tick-icon-vector-22957752.jpg">
            <a:extLst>
              <a:ext uri="{FF2B5EF4-FFF2-40B4-BE49-F238E27FC236}">
                <a16:creationId xmlns:a16="http://schemas.microsoft.com/office/drawing/2014/main" id="{238ED145-DFD1-4D96-AF19-2B23B060A7F6}"/>
              </a:ext>
            </a:extLst>
          </p:cNvPr>
          <p:cNvPicPr preferRelativeResize="0"/>
          <p:nvPr/>
        </p:nvPicPr>
        <p:blipFill rotWithShape="1">
          <a:blip r:embed="rId3">
            <a:alphaModFix/>
          </a:blip>
          <a:srcRect b="10582"/>
          <a:stretch/>
        </p:blipFill>
        <p:spPr>
          <a:xfrm>
            <a:off x="11313633" y="1757176"/>
            <a:ext cx="776627" cy="531196"/>
          </a:xfrm>
          <a:prstGeom prst="rect">
            <a:avLst/>
          </a:prstGeom>
          <a:noFill/>
          <a:ln>
            <a:noFill/>
          </a:ln>
        </p:spPr>
      </p:pic>
      <p:pic>
        <p:nvPicPr>
          <p:cNvPr id="186" name="Google Shape;186;p7" descr="Logo, icon&#10;&#10;Description automatically generated"/>
          <p:cNvPicPr preferRelativeResize="0"/>
          <p:nvPr/>
        </p:nvPicPr>
        <p:blipFill rotWithShape="1">
          <a:blip r:embed="rId4">
            <a:alphaModFix/>
          </a:blip>
          <a:srcRect/>
          <a:stretch/>
        </p:blipFill>
        <p:spPr>
          <a:xfrm>
            <a:off x="134288" y="1757176"/>
            <a:ext cx="674078" cy="674078"/>
          </a:xfrm>
          <a:prstGeom prst="rect">
            <a:avLst/>
          </a:prstGeom>
          <a:noFill/>
          <a:ln>
            <a:noFill/>
          </a:ln>
        </p:spPr>
      </p:pic>
      <p:pic>
        <p:nvPicPr>
          <p:cNvPr id="187" name="Google Shape;187;p7" descr="Icon&#10;&#10;Description automatically generated"/>
          <p:cNvPicPr preferRelativeResize="0"/>
          <p:nvPr/>
        </p:nvPicPr>
        <p:blipFill rotWithShape="1">
          <a:blip r:embed="rId5">
            <a:alphaModFix/>
          </a:blip>
          <a:srcRect/>
          <a:stretch/>
        </p:blipFill>
        <p:spPr>
          <a:xfrm>
            <a:off x="144318" y="2739220"/>
            <a:ext cx="674078" cy="674078"/>
          </a:xfrm>
          <a:prstGeom prst="rect">
            <a:avLst/>
          </a:prstGeom>
          <a:noFill/>
          <a:ln>
            <a:noFill/>
          </a:ln>
        </p:spPr>
      </p:pic>
      <p:pic>
        <p:nvPicPr>
          <p:cNvPr id="188" name="Google Shape;188;p7" descr="Icon&#10;&#10;Description automatically generated"/>
          <p:cNvPicPr preferRelativeResize="0"/>
          <p:nvPr/>
        </p:nvPicPr>
        <p:blipFill rotWithShape="1">
          <a:blip r:embed="rId6">
            <a:alphaModFix/>
          </a:blip>
          <a:srcRect/>
          <a:stretch/>
        </p:blipFill>
        <p:spPr>
          <a:xfrm>
            <a:off x="134288" y="3536090"/>
            <a:ext cx="674078" cy="674078"/>
          </a:xfrm>
          <a:prstGeom prst="rect">
            <a:avLst/>
          </a:prstGeom>
          <a:noFill/>
          <a:ln>
            <a:noFill/>
          </a:ln>
        </p:spPr>
      </p:pic>
      <p:pic>
        <p:nvPicPr>
          <p:cNvPr id="189" name="Google Shape;189;p7" descr="Icon&#10;&#10;Description automatically generated"/>
          <p:cNvPicPr preferRelativeResize="0"/>
          <p:nvPr/>
        </p:nvPicPr>
        <p:blipFill rotWithShape="1">
          <a:blip r:embed="rId7">
            <a:alphaModFix/>
          </a:blip>
          <a:srcRect/>
          <a:stretch/>
        </p:blipFill>
        <p:spPr>
          <a:xfrm>
            <a:off x="134288" y="4250573"/>
            <a:ext cx="674078" cy="674078"/>
          </a:xfrm>
          <a:prstGeom prst="rect">
            <a:avLst/>
          </a:prstGeom>
          <a:noFill/>
          <a:ln>
            <a:noFill/>
          </a:ln>
        </p:spPr>
      </p:pic>
      <p:pic>
        <p:nvPicPr>
          <p:cNvPr id="190" name="Google Shape;190;p7" descr="Icon&#10;&#10;Description automatically generated"/>
          <p:cNvPicPr preferRelativeResize="0"/>
          <p:nvPr/>
        </p:nvPicPr>
        <p:blipFill rotWithShape="1">
          <a:blip r:embed="rId8">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9">
            <a:alphaModFix/>
          </a:blip>
          <a:srcRect/>
          <a:stretch/>
        </p:blipFill>
        <p:spPr>
          <a:xfrm>
            <a:off x="10976594" y="89736"/>
            <a:ext cx="674078" cy="674078"/>
          </a:xfrm>
          <a:prstGeom prst="rect">
            <a:avLst/>
          </a:prstGeom>
          <a:noFill/>
          <a:ln>
            <a:noFill/>
          </a:ln>
        </p:spPr>
      </p:pic>
      <p:sp>
        <p:nvSpPr>
          <p:cNvPr id="192" name="Google Shape;192;p7"/>
          <p:cNvSpPr/>
          <p:nvPr/>
        </p:nvSpPr>
        <p:spPr>
          <a:xfrm>
            <a:off x="818396" y="1785086"/>
            <a:ext cx="11000037" cy="3046948"/>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a long narrow fellow who poured himself through the sand and sledge like glass.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24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a big piece of timber. </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cs typeface="Arial"/>
                <a:sym typeface="Century Gothic"/>
              </a:rPr>
              <a:t>screwed up and wrinkled as an old boot. </a:t>
            </a:r>
            <a:endParaRPr kumimoji="0" sz="2400" b="0" i="0" u="none" strike="noStrike" kern="0" cap="none" spc="0" normalizeH="0" baseline="0" noProof="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little bundles of dark down as soft as dusk.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10"/>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2678345" y="964601"/>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kumimoji="0" lang="en-AU" sz="2400" b="1" i="0" u="none" strike="noStrike" kern="0" cap="none" spc="0" normalizeH="0" baseline="0" noProof="0">
                <a:ln>
                  <a:noFill/>
                </a:ln>
                <a:solidFill>
                  <a:srgbClr val="000000"/>
                </a:solidFill>
                <a:effectLst/>
                <a:uLnTx/>
                <a:uFillTx/>
                <a:latin typeface="Century Gothic" panose="020B0502020202020204" pitchFamily="34" charset="0"/>
              </a:rPr>
              <a:t>The author refers to the tiger snake as...</a:t>
            </a:r>
          </a:p>
        </p:txBody>
      </p:sp>
      <p:sp>
        <p:nvSpPr>
          <p:cNvPr id="13" name="TextBox 12">
            <a:extLst>
              <a:ext uri="{FF2B5EF4-FFF2-40B4-BE49-F238E27FC236}">
                <a16:creationId xmlns:a16="http://schemas.microsoft.com/office/drawing/2014/main" id="{FA7112B5-91E6-B911-D50E-4291DC5F3E34}"/>
              </a:ext>
            </a:extLst>
          </p:cNvPr>
          <p:cNvSpPr txBox="1"/>
          <p:nvPr/>
        </p:nvSpPr>
        <p:spPr>
          <a:xfrm>
            <a:off x="1519266" y="5017267"/>
            <a:ext cx="9104742" cy="1129861"/>
          </a:xfrm>
          <a:prstGeom prst="rect">
            <a:avLst/>
          </a:prstGeom>
          <a:solidFill>
            <a:srgbClr val="246867">
              <a:lumMod val="20000"/>
              <a:lumOff val="80000"/>
            </a:srgbClr>
          </a:solidFill>
          <a:ln>
            <a:solidFill>
              <a:srgbClr val="000000"/>
            </a:solidFill>
          </a:ln>
        </p:spPr>
        <p:txBody>
          <a:bodyPr wrap="square">
            <a:spAutoFit/>
          </a:bodyPr>
          <a:lstStyle/>
          <a:p>
            <a:pPr lvl="0">
              <a:lnSpc>
                <a:spcPct val="150000"/>
              </a:lnSpc>
              <a:defRPr/>
            </a:pPr>
            <a:r>
              <a:rPr lang="en-AU" sz="2400" b="1" kern="0">
                <a:solidFill>
                  <a:srgbClr val="000000"/>
                </a:solidFill>
                <a:latin typeface="Century Gothic" panose="020B0502020202020204" pitchFamily="34" charset="0"/>
              </a:rPr>
              <a:t>The author refers to the tiger snake as a long narrow fellow who poured himself through the sand and sledge like glass. </a:t>
            </a:r>
          </a:p>
        </p:txBody>
      </p:sp>
    </p:spTree>
    <p:extLst>
      <p:ext uri="{BB962C8B-B14F-4D97-AF65-F5344CB8AC3E}">
        <p14:creationId xmlns:p14="http://schemas.microsoft.com/office/powerpoint/2010/main" val="124465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78"/>
        <p:cNvGrpSpPr/>
        <p:nvPr/>
      </p:nvGrpSpPr>
      <p:grpSpPr>
        <a:xfrm>
          <a:off x="0" y="0"/>
          <a:ext cx="0" cy="0"/>
          <a:chOff x="0" y="0"/>
          <a:chExt cx="0" cy="0"/>
        </a:xfrm>
      </p:grpSpPr>
      <p:pic>
        <p:nvPicPr>
          <p:cNvPr id="190" name="Google Shape;190;p7" descr="Icon&#10;&#10;Description automatically generated"/>
          <p:cNvPicPr preferRelativeResize="0"/>
          <p:nvPr/>
        </p:nvPicPr>
        <p:blipFill rotWithShape="1">
          <a:blip r:embed="rId3">
            <a:alphaModFix/>
          </a:blip>
          <a:srcRect/>
          <a:stretch/>
        </p:blipFill>
        <p:spPr>
          <a:xfrm>
            <a:off x="10190845" y="89736"/>
            <a:ext cx="674079" cy="674079"/>
          </a:xfrm>
          <a:prstGeom prst="rect">
            <a:avLst/>
          </a:prstGeom>
          <a:noFill/>
          <a:ln>
            <a:noFill/>
          </a:ln>
        </p:spPr>
      </p:pic>
      <p:pic>
        <p:nvPicPr>
          <p:cNvPr id="191" name="Google Shape;191;p7" descr="Logo, icon&#10;&#10;Description automatically generated"/>
          <p:cNvPicPr preferRelativeResize="0"/>
          <p:nvPr/>
        </p:nvPicPr>
        <p:blipFill rotWithShape="1">
          <a:blip r:embed="rId4">
            <a:alphaModFix/>
          </a:blip>
          <a:srcRect/>
          <a:stretch/>
        </p:blipFill>
        <p:spPr>
          <a:xfrm>
            <a:off x="10976594" y="89736"/>
            <a:ext cx="674078" cy="674078"/>
          </a:xfrm>
          <a:prstGeom prst="rect">
            <a:avLst/>
          </a:prstGeom>
          <a:noFill/>
          <a:ln>
            <a:noFill/>
          </a:ln>
        </p:spPr>
      </p:pic>
      <p:sp>
        <p:nvSpPr>
          <p:cNvPr id="192" name="Google Shape;192;p7"/>
          <p:cNvSpPr/>
          <p:nvPr/>
        </p:nvSpPr>
        <p:spPr>
          <a:xfrm>
            <a:off x="492706" y="2396672"/>
            <a:ext cx="8726708" cy="3785611"/>
          </a:xfrm>
          <a:prstGeom prst="rect">
            <a:avLst/>
          </a:prstGeom>
          <a:noFill/>
          <a:ln>
            <a:noFill/>
          </a:ln>
        </p:spPr>
        <p:txBody>
          <a:bodyPr spcFirstLastPara="1" wrap="square" lIns="91425" tIns="45700" rIns="91425" bIns="45700" anchor="t" anchorCtr="0">
            <a:spAutoFit/>
          </a:bodyPr>
          <a:lstStyle/>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rPr>
              <a:t>Storm Boy built the Lookout Post.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lang="en-AU" sz="2400" kern="0">
              <a:solidFill>
                <a:srgbClr val="000000"/>
              </a:solidFill>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A blunder-bass is a type of fish.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A </a:t>
            </a:r>
            <a:r>
              <a:rPr lang="en-AU" sz="2400" kern="0" err="1">
                <a:solidFill>
                  <a:srgbClr val="000000"/>
                </a:solidFill>
                <a:latin typeface="Century Gothic"/>
                <a:ea typeface="Century Gothic"/>
                <a:cs typeface="Century Gothic"/>
                <a:sym typeface="Century Gothic"/>
              </a:rPr>
              <a:t>blunderbass</a:t>
            </a:r>
            <a:r>
              <a:rPr lang="en-AU" sz="2400" kern="0">
                <a:solidFill>
                  <a:srgbClr val="000000"/>
                </a:solidFill>
                <a:latin typeface="Century Gothic"/>
                <a:ea typeface="Century Gothic"/>
                <a:cs typeface="Century Gothic"/>
                <a:sym typeface="Century Gothic"/>
              </a:rPr>
              <a:t> is a type of gun.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lang="en-AU" sz="2400" kern="0">
              <a:solidFill>
                <a:srgbClr val="000000"/>
              </a:solidFill>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Fingerbone used the </a:t>
            </a:r>
            <a:r>
              <a:rPr lang="en-AU" sz="2400" kern="0" err="1">
                <a:solidFill>
                  <a:srgbClr val="000000"/>
                </a:solidFill>
                <a:latin typeface="Century Gothic"/>
                <a:ea typeface="Century Gothic"/>
                <a:cs typeface="Century Gothic"/>
                <a:sym typeface="Century Gothic"/>
              </a:rPr>
              <a:t>blunderbass</a:t>
            </a:r>
            <a:r>
              <a:rPr lang="en-AU" sz="2400" kern="0">
                <a:solidFill>
                  <a:srgbClr val="000000"/>
                </a:solidFill>
                <a:latin typeface="Century Gothic"/>
                <a:ea typeface="Century Gothic"/>
                <a:cs typeface="Century Gothic"/>
                <a:sym typeface="Century Gothic"/>
              </a:rPr>
              <a:t> to kill a fish. </a:t>
            </a: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endParaRPr lang="en-AU" sz="2400" kern="0">
              <a:solidFill>
                <a:srgbClr val="000000"/>
              </a:solidFill>
              <a:latin typeface="Century Gothic"/>
              <a:ea typeface="Century Gothic"/>
              <a:cs typeface="Century Gothic"/>
              <a:sym typeface="Century Gothic"/>
            </a:endParaRPr>
          </a:p>
          <a:p>
            <a:pPr marL="457200" marR="0" lvl="0" indent="-457200" algn="l" defTabSz="914400" rtl="0" eaLnBrk="1" fontAlgn="auto" latinLnBrk="0" hangingPunct="1">
              <a:lnSpc>
                <a:spcPct val="100000"/>
              </a:lnSpc>
              <a:spcBef>
                <a:spcPts val="0"/>
              </a:spcBef>
              <a:spcAft>
                <a:spcPts val="0"/>
              </a:spcAft>
              <a:buClr>
                <a:srgbClr val="000000"/>
              </a:buClr>
              <a:buSzPts val="1800"/>
              <a:buFont typeface="Arial"/>
              <a:buAutoNum type="arabicPeriod"/>
              <a:tabLst/>
              <a:defRPr/>
            </a:pPr>
            <a:r>
              <a:rPr lang="en-AU" sz="2400" kern="0">
                <a:solidFill>
                  <a:srgbClr val="000000"/>
                </a:solidFill>
                <a:latin typeface="Century Gothic"/>
                <a:ea typeface="Century Gothic"/>
                <a:cs typeface="Century Gothic"/>
                <a:sym typeface="Century Gothic"/>
              </a:rPr>
              <a:t>Hide-Away and Fingerbone made the Lookout Post using a bit of timber they found on the beach.   </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2" name="Subtitle 2">
            <a:extLst>
              <a:ext uri="{FF2B5EF4-FFF2-40B4-BE49-F238E27FC236}">
                <a16:creationId xmlns:a16="http://schemas.microsoft.com/office/drawing/2014/main" id="{52DBAE40-26D5-0988-279B-2320A2414E92}"/>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APK</a:t>
            </a:r>
          </a:p>
        </p:txBody>
      </p:sp>
      <p:pic>
        <p:nvPicPr>
          <p:cNvPr id="7" name="Picture 6" descr="Icon&#10;&#10;Description automatically generated">
            <a:extLst>
              <a:ext uri="{FF2B5EF4-FFF2-40B4-BE49-F238E27FC236}">
                <a16:creationId xmlns:a16="http://schemas.microsoft.com/office/drawing/2014/main" id="{85C517BA-D315-9BFB-EF21-53FD0B88334B}"/>
              </a:ext>
            </a:extLst>
          </p:cNvPr>
          <p:cNvPicPr>
            <a:picLocks noChangeAspect="1"/>
          </p:cNvPicPr>
          <p:nvPr/>
        </p:nvPicPr>
        <p:blipFill rotWithShape="1">
          <a:blip r:embed="rId5"/>
          <a:srcRect l="935" t="1633" r="1123" b="1670"/>
          <a:stretch/>
        </p:blipFill>
        <p:spPr>
          <a:xfrm>
            <a:off x="2239093" y="61277"/>
            <a:ext cx="671114" cy="671832"/>
          </a:xfrm>
          <a:prstGeom prst="ellipse">
            <a:avLst/>
          </a:prstGeom>
        </p:spPr>
      </p:pic>
      <p:sp>
        <p:nvSpPr>
          <p:cNvPr id="8" name="Rectangle 7">
            <a:extLst>
              <a:ext uri="{FF2B5EF4-FFF2-40B4-BE49-F238E27FC236}">
                <a16:creationId xmlns:a16="http://schemas.microsoft.com/office/drawing/2014/main" id="{AAA46A3B-316F-7995-A8C1-FCFD31A9FDE8}"/>
              </a:ext>
            </a:extLst>
          </p:cNvPr>
          <p:cNvSpPr/>
          <p:nvPr/>
        </p:nvSpPr>
        <p:spPr>
          <a:xfrm>
            <a:off x="3021877" y="107988"/>
            <a:ext cx="185499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sentence starter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rgbClr val="000000"/>
                </a:solidFill>
                <a:latin typeface="Century Gothic" panose="020B0502020202020204" pitchFamily="34" charset="0"/>
              </a:rPr>
              <a:t>Students indicate response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full sentence</a:t>
            </a:r>
          </a:p>
        </p:txBody>
      </p:sp>
      <p:sp>
        <p:nvSpPr>
          <p:cNvPr id="11" name="TextBox 10">
            <a:extLst>
              <a:ext uri="{FF2B5EF4-FFF2-40B4-BE49-F238E27FC236}">
                <a16:creationId xmlns:a16="http://schemas.microsoft.com/office/drawing/2014/main" id="{D558C021-9E34-68FF-1A3B-D063A3ADCF19}"/>
              </a:ext>
            </a:extLst>
          </p:cNvPr>
          <p:cNvSpPr txBox="1"/>
          <p:nvPr/>
        </p:nvSpPr>
        <p:spPr>
          <a:xfrm>
            <a:off x="621141" y="1497627"/>
            <a:ext cx="6524490" cy="574901"/>
          </a:xfrm>
          <a:prstGeom prst="rect">
            <a:avLst/>
          </a:prstGeom>
          <a:solidFill>
            <a:srgbClr val="05161F">
              <a:lumMod val="10000"/>
              <a:lumOff val="90000"/>
            </a:srgbClr>
          </a:solidFill>
          <a:ln>
            <a:solidFill>
              <a:srgbClr val="000000"/>
            </a:solidFill>
          </a:ln>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tabLst/>
              <a:defRPr/>
            </a:pPr>
            <a:r>
              <a:rPr lang="en-AU" sz="2400" b="1" kern="0">
                <a:solidFill>
                  <a:srgbClr val="000000"/>
                </a:solidFill>
                <a:latin typeface="Century Gothic" panose="020B0502020202020204" pitchFamily="34" charset="0"/>
              </a:rPr>
              <a:t>Decide if each statement is true or false</a:t>
            </a:r>
            <a:endParaRPr kumimoji="0" lang="en-AU" sz="2400" b="1" i="0" u="none" strike="noStrike" kern="0" cap="none" spc="0" normalizeH="0" baseline="0" noProof="0">
              <a:ln>
                <a:noFill/>
              </a:ln>
              <a:solidFill>
                <a:srgbClr val="000000"/>
              </a:solidFill>
              <a:effectLst/>
              <a:uLnTx/>
              <a:uFillTx/>
              <a:latin typeface="Century Gothic" panose="020B0502020202020204" pitchFamily="34" charset="0"/>
            </a:endParaRPr>
          </a:p>
        </p:txBody>
      </p:sp>
      <p:pic>
        <p:nvPicPr>
          <p:cNvPr id="4" name="Picture 3">
            <a:extLst>
              <a:ext uri="{FF2B5EF4-FFF2-40B4-BE49-F238E27FC236}">
                <a16:creationId xmlns:a16="http://schemas.microsoft.com/office/drawing/2014/main" id="{FE60AF09-7AA5-FCE6-A337-768D20DB3931}"/>
              </a:ext>
            </a:extLst>
          </p:cNvPr>
          <p:cNvPicPr>
            <a:picLocks noChangeAspect="1"/>
          </p:cNvPicPr>
          <p:nvPr/>
        </p:nvPicPr>
        <p:blipFill>
          <a:blip r:embed="rId6"/>
          <a:stretch>
            <a:fillRect/>
          </a:stretch>
        </p:blipFill>
        <p:spPr>
          <a:xfrm>
            <a:off x="7788582" y="692134"/>
            <a:ext cx="2033283" cy="1380394"/>
          </a:xfrm>
          <a:prstGeom prst="rect">
            <a:avLst/>
          </a:prstGeom>
        </p:spPr>
      </p:pic>
      <p:pic>
        <p:nvPicPr>
          <p:cNvPr id="6" name="Picture 5">
            <a:extLst>
              <a:ext uri="{FF2B5EF4-FFF2-40B4-BE49-F238E27FC236}">
                <a16:creationId xmlns:a16="http://schemas.microsoft.com/office/drawing/2014/main" id="{30A7C06D-CFAD-F1E1-2466-1E4EA5109CA7}"/>
              </a:ext>
            </a:extLst>
          </p:cNvPr>
          <p:cNvPicPr>
            <a:picLocks noChangeAspect="1"/>
          </p:cNvPicPr>
          <p:nvPr/>
        </p:nvPicPr>
        <p:blipFill>
          <a:blip r:embed="rId7"/>
          <a:stretch>
            <a:fillRect/>
          </a:stretch>
        </p:blipFill>
        <p:spPr>
          <a:xfrm>
            <a:off x="9952907" y="692134"/>
            <a:ext cx="1987747" cy="1164163"/>
          </a:xfrm>
          <a:prstGeom prst="rect">
            <a:avLst/>
          </a:prstGeom>
        </p:spPr>
      </p:pic>
      <p:sp>
        <p:nvSpPr>
          <p:cNvPr id="15" name="Google Shape;192;p7">
            <a:extLst>
              <a:ext uri="{FF2B5EF4-FFF2-40B4-BE49-F238E27FC236}">
                <a16:creationId xmlns:a16="http://schemas.microsoft.com/office/drawing/2014/main" id="{C470E6F3-328D-6F53-DEA8-0FA1902455E7}"/>
              </a:ext>
            </a:extLst>
          </p:cNvPr>
          <p:cNvSpPr/>
          <p:nvPr/>
        </p:nvSpPr>
        <p:spPr>
          <a:xfrm>
            <a:off x="9511242" y="2396672"/>
            <a:ext cx="2033283" cy="341627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True	False</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lang="en-AU"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lang="en-AU" sz="2400" kern="0">
                <a:solidFill>
                  <a:srgbClr val="000000"/>
                </a:solidFill>
                <a:latin typeface="Century Gothic"/>
                <a:ea typeface="Century Gothic"/>
                <a:cs typeface="Century Gothic"/>
                <a:sym typeface="Century Gothic"/>
              </a:rPr>
              <a:t>True	False</a:t>
            </a:r>
            <a:endParaRPr kumimoji="0" sz="2400" b="0" i="0" u="none" strike="noStrike" kern="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16" name="Oval 15">
            <a:extLst>
              <a:ext uri="{FF2B5EF4-FFF2-40B4-BE49-F238E27FC236}">
                <a16:creationId xmlns:a16="http://schemas.microsoft.com/office/drawing/2014/main" id="{72BE8A84-422E-CD2E-2CD4-95D15B6D18ED}"/>
              </a:ext>
            </a:extLst>
          </p:cNvPr>
          <p:cNvSpPr/>
          <p:nvPr/>
        </p:nvSpPr>
        <p:spPr>
          <a:xfrm>
            <a:off x="10402809" y="2396672"/>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7" name="Oval 16">
            <a:extLst>
              <a:ext uri="{FF2B5EF4-FFF2-40B4-BE49-F238E27FC236}">
                <a16:creationId xmlns:a16="http://schemas.microsoft.com/office/drawing/2014/main" id="{7474E87E-1E0E-DCB6-8117-4A1046C98C4F}"/>
              </a:ext>
            </a:extLst>
          </p:cNvPr>
          <p:cNvSpPr/>
          <p:nvPr/>
        </p:nvSpPr>
        <p:spPr>
          <a:xfrm>
            <a:off x="10402809" y="306102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19" name="Oval 18">
            <a:extLst>
              <a:ext uri="{FF2B5EF4-FFF2-40B4-BE49-F238E27FC236}">
                <a16:creationId xmlns:a16="http://schemas.microsoft.com/office/drawing/2014/main" id="{FBE9EE8A-D992-6AF3-0F53-52CC02F56D17}"/>
              </a:ext>
            </a:extLst>
          </p:cNvPr>
          <p:cNvSpPr/>
          <p:nvPr/>
        </p:nvSpPr>
        <p:spPr>
          <a:xfrm>
            <a:off x="9359750" y="3859501"/>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0" name="Oval 19">
            <a:extLst>
              <a:ext uri="{FF2B5EF4-FFF2-40B4-BE49-F238E27FC236}">
                <a16:creationId xmlns:a16="http://schemas.microsoft.com/office/drawing/2014/main" id="{AEA00A57-9223-260D-974F-2587B54DBE12}"/>
              </a:ext>
            </a:extLst>
          </p:cNvPr>
          <p:cNvSpPr/>
          <p:nvPr/>
        </p:nvSpPr>
        <p:spPr>
          <a:xfrm>
            <a:off x="10402809" y="4538128"/>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1" name="Oval 20">
            <a:extLst>
              <a:ext uri="{FF2B5EF4-FFF2-40B4-BE49-F238E27FC236}">
                <a16:creationId xmlns:a16="http://schemas.microsoft.com/office/drawing/2014/main" id="{C7015BBB-B444-F60B-81D3-5260F52BA3F2}"/>
              </a:ext>
            </a:extLst>
          </p:cNvPr>
          <p:cNvSpPr/>
          <p:nvPr/>
        </p:nvSpPr>
        <p:spPr>
          <a:xfrm>
            <a:off x="9408352" y="5322330"/>
            <a:ext cx="924230" cy="516210"/>
          </a:xfrm>
          <a:prstGeom prst="ellipse">
            <a:avLst/>
          </a:prstGeom>
          <a:no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Tree>
    <p:extLst>
      <p:ext uri="{BB962C8B-B14F-4D97-AF65-F5344CB8AC3E}">
        <p14:creationId xmlns:p14="http://schemas.microsoft.com/office/powerpoint/2010/main" val="2747510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9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9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2">
                                            <p:txEl>
                                              <p:pRg st="8" end="8"/>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9" grpId="0" animBg="1"/>
      <p:bldP spid="20" grpId="0" animBg="1"/>
      <p:bldP spid="21"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1B79FFCA-5CA5-4433-984F-591D79F20AFE}"/>
              </a:ext>
            </a:extLst>
          </p:cNvPr>
          <p:cNvSpPr>
            <a:spLocks noGrp="1"/>
          </p:cNvSpPr>
          <p:nvPr>
            <p:ph type="body" sz="quarter" idx="12"/>
          </p:nvPr>
        </p:nvSpPr>
        <p:spPr/>
        <p:txBody>
          <a:bodyPr/>
          <a:lstStyle/>
          <a:p>
            <a:endParaRPr lang="en-AU"/>
          </a:p>
        </p:txBody>
      </p:sp>
      <p:sp>
        <p:nvSpPr>
          <p:cNvPr id="12" name="Text Placeholder 1">
            <a:extLst>
              <a:ext uri="{FF2B5EF4-FFF2-40B4-BE49-F238E27FC236}">
                <a16:creationId xmlns:a16="http://schemas.microsoft.com/office/drawing/2014/main" id="{ACF41CC9-A9BE-6945-8CE0-5580416A90C7}"/>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pic>
        <p:nvPicPr>
          <p:cNvPr id="13" name="Picture 12">
            <a:extLst>
              <a:ext uri="{FF2B5EF4-FFF2-40B4-BE49-F238E27FC236}">
                <a16:creationId xmlns:a16="http://schemas.microsoft.com/office/drawing/2014/main" id="{E20AB37C-BC74-5541-937F-9526731D8C9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58166" y="8466"/>
            <a:ext cx="671832" cy="671832"/>
          </a:xfrm>
          <a:prstGeom prst="rect">
            <a:avLst/>
          </a:prstGeom>
        </p:spPr>
      </p:pic>
      <p:pic>
        <p:nvPicPr>
          <p:cNvPr id="14" name="Picture 13" descr="Icon&#10;&#10;Description automatically generated">
            <a:extLst>
              <a:ext uri="{FF2B5EF4-FFF2-40B4-BE49-F238E27FC236}">
                <a16:creationId xmlns:a16="http://schemas.microsoft.com/office/drawing/2014/main" id="{361B80EB-3941-1B47-941C-15C145B4D0AF}"/>
              </a:ext>
            </a:extLst>
          </p:cNvPr>
          <p:cNvPicPr>
            <a:picLocks noChangeAspect="1"/>
          </p:cNvPicPr>
          <p:nvPr/>
        </p:nvPicPr>
        <p:blipFill rotWithShape="1">
          <a:blip r:embed="rId3"/>
          <a:srcRect l="935" t="1633" r="1123" b="1670"/>
          <a:stretch/>
        </p:blipFill>
        <p:spPr>
          <a:xfrm>
            <a:off x="9185173" y="2495723"/>
            <a:ext cx="2321945" cy="2324429"/>
          </a:xfrm>
          <a:prstGeom prst="ellipse">
            <a:avLst/>
          </a:prstGeom>
        </p:spPr>
      </p:pic>
      <p:sp>
        <p:nvSpPr>
          <p:cNvPr id="15" name="Subtitle 2">
            <a:extLst>
              <a:ext uri="{FF2B5EF4-FFF2-40B4-BE49-F238E27FC236}">
                <a16:creationId xmlns:a16="http://schemas.microsoft.com/office/drawing/2014/main" id="{2FC62181-74DF-6C49-BECB-1411B6877FDA}"/>
              </a:ext>
            </a:extLst>
          </p:cNvPr>
          <p:cNvSpPr>
            <a:spLocks noGrp="1"/>
          </p:cNvSpPr>
          <p:nvPr>
            <p:ph type="subTitle" idx="1"/>
          </p:nvPr>
        </p:nvSpPr>
        <p:spPr>
          <a:xfrm>
            <a:off x="838200" y="1935247"/>
            <a:ext cx="2063385" cy="230832"/>
          </a:xfrm>
          <a:solidFill>
            <a:srgbClr val="047792"/>
          </a:solidFill>
        </p:spPr>
        <p:txBody>
          <a:bodyPr/>
          <a:lstStyle/>
          <a:p>
            <a:r>
              <a:rPr lang="en-US">
                <a:latin typeface="Century Gothic" panose="020B0502020202020204" pitchFamily="34" charset="0"/>
              </a:rPr>
              <a:t>TODAY’S LEARNING OBJECTIVE</a:t>
            </a:r>
          </a:p>
        </p:txBody>
      </p:sp>
      <p:sp>
        <p:nvSpPr>
          <p:cNvPr id="3" name="Rectangle 2">
            <a:extLst>
              <a:ext uri="{FF2B5EF4-FFF2-40B4-BE49-F238E27FC236}">
                <a16:creationId xmlns:a16="http://schemas.microsoft.com/office/drawing/2014/main" id="{2BE2AB23-BA84-491C-A120-F62485146C91}"/>
              </a:ext>
            </a:extLst>
          </p:cNvPr>
          <p:cNvSpPr/>
          <p:nvPr/>
        </p:nvSpPr>
        <p:spPr>
          <a:xfrm>
            <a:off x="838200" y="2166079"/>
            <a:ext cx="7765973" cy="2808692"/>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ABC0D50-E1A8-754C-927A-B37A0D49B5C9}"/>
              </a:ext>
            </a:extLst>
          </p:cNvPr>
          <p:cNvSpPr>
            <a:spLocks noGrp="1"/>
          </p:cNvSpPr>
          <p:nvPr>
            <p:ph type="title"/>
          </p:nvPr>
        </p:nvSpPr>
        <p:spPr>
          <a:xfrm>
            <a:off x="1045030" y="2316288"/>
            <a:ext cx="7559143" cy="2479048"/>
          </a:xfrm>
        </p:spPr>
        <p:txBody>
          <a:bodyPr>
            <a:normAutofit fontScale="90000"/>
          </a:bodyPr>
          <a:lstStyle/>
          <a:p>
            <a:pPr>
              <a:lnSpc>
                <a:spcPct val="150000"/>
              </a:lnSpc>
            </a:pPr>
            <a:r>
              <a:rPr lang="en-AU" sz="4000" b="0">
                <a:latin typeface="Century Gothic" panose="020B0502020202020204" pitchFamily="34" charset="0"/>
              </a:rPr>
              <a:t>I can identify how the author uses personification to bring inanimate objects to life. </a:t>
            </a:r>
          </a:p>
        </p:txBody>
      </p:sp>
      <p:sp>
        <p:nvSpPr>
          <p:cNvPr id="4" name="TextBox 3">
            <a:extLst>
              <a:ext uri="{FF2B5EF4-FFF2-40B4-BE49-F238E27FC236}">
                <a16:creationId xmlns:a16="http://schemas.microsoft.com/office/drawing/2014/main" id="{22CE0D23-860F-C1FF-47D8-C023D267A1C5}"/>
              </a:ext>
            </a:extLst>
          </p:cNvPr>
          <p:cNvSpPr txBox="1"/>
          <p:nvPr/>
        </p:nvSpPr>
        <p:spPr>
          <a:xfrm>
            <a:off x="1145061" y="5127360"/>
            <a:ext cx="9705393" cy="1615186"/>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the last part of Chapter 1</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From page 12: ‘Sometimes, in the hollows behind the sandhills where the wind had been scooping and sifting...</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To page 17: ‘Sometimes he wished he’s been born an ibis or a pelican’ (end of chapter)</a:t>
            </a:r>
          </a:p>
        </p:txBody>
      </p:sp>
      <p:sp>
        <p:nvSpPr>
          <p:cNvPr id="5" name="TextBox 4">
            <a:extLst>
              <a:ext uri="{FF2B5EF4-FFF2-40B4-BE49-F238E27FC236}">
                <a16:creationId xmlns:a16="http://schemas.microsoft.com/office/drawing/2014/main" id="{51D05FAA-E315-8CBD-38B1-79E2B908F6FB}"/>
              </a:ext>
            </a:extLst>
          </p:cNvPr>
          <p:cNvSpPr txBox="1"/>
          <p:nvPr/>
        </p:nvSpPr>
        <p:spPr>
          <a:xfrm>
            <a:off x="1145061" y="790781"/>
            <a:ext cx="9705393" cy="782907"/>
          </a:xfrm>
          <a:prstGeom prst="rect">
            <a:avLst/>
          </a:prstGeom>
          <a:solidFill>
            <a:schemeClr val="bg1">
              <a:lumMod val="95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first 4 slides of this lesson give a quick overview about what personification is as this knowledge is required to achieve the learning objective.  </a:t>
            </a:r>
          </a:p>
        </p:txBody>
      </p:sp>
    </p:spTree>
    <p:extLst>
      <p:ext uri="{BB962C8B-B14F-4D97-AF65-F5344CB8AC3E}">
        <p14:creationId xmlns:p14="http://schemas.microsoft.com/office/powerpoint/2010/main" val="36669110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78128" y="1011518"/>
            <a:ext cx="8260519"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Personification is… </a:t>
            </a:r>
          </a:p>
        </p:txBody>
      </p:sp>
      <p:pic>
        <p:nvPicPr>
          <p:cNvPr id="15" name="Picture 14" descr="Icon&#10;&#10;Description automatically generated">
            <a:extLst>
              <a:ext uri="{FF2B5EF4-FFF2-40B4-BE49-F238E27FC236}">
                <a16:creationId xmlns:a16="http://schemas.microsoft.com/office/drawing/2014/main" id="{BB8229BF-01F6-954F-8CD9-776F0AA223F2}"/>
              </a:ext>
            </a:extLst>
          </p:cNvPr>
          <p:cNvPicPr>
            <a:picLocks noChangeAspect="1"/>
          </p:cNvPicPr>
          <p:nvPr/>
        </p:nvPicPr>
        <p:blipFill>
          <a:blip r:embed="rId2"/>
          <a:stretch>
            <a:fillRect/>
          </a:stretch>
        </p:blipFill>
        <p:spPr>
          <a:xfrm>
            <a:off x="9679170" y="950476"/>
            <a:ext cx="468000" cy="468000"/>
          </a:xfrm>
          <a:prstGeom prst="rect">
            <a:avLst/>
          </a:prstGeom>
        </p:spPr>
      </p:pic>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4" name="Text Placeholder 1">
            <a:extLst>
              <a:ext uri="{FF2B5EF4-FFF2-40B4-BE49-F238E27FC236}">
                <a16:creationId xmlns:a16="http://schemas.microsoft.com/office/drawing/2014/main" id="{3E6E1B22-8C8D-4100-A1D8-C188285BD4F5}"/>
              </a:ext>
            </a:extLst>
          </p:cNvPr>
          <p:cNvSpPr txBox="1">
            <a:spLocks/>
          </p:cNvSpPr>
          <p:nvPr/>
        </p:nvSpPr>
        <p:spPr>
          <a:xfrm>
            <a:off x="10212636" y="950476"/>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to your partner</a:t>
            </a:r>
          </a:p>
        </p:txBody>
      </p:sp>
      <p:sp>
        <p:nvSpPr>
          <p:cNvPr id="13" name="Text Placeholder 1">
            <a:extLst>
              <a:ext uri="{FF2B5EF4-FFF2-40B4-BE49-F238E27FC236}">
                <a16:creationId xmlns:a16="http://schemas.microsoft.com/office/drawing/2014/main" id="{B6044DAD-B5A7-407E-8365-BB8B2F7EC25F}"/>
              </a:ext>
            </a:extLst>
          </p:cNvPr>
          <p:cNvSpPr txBox="1">
            <a:spLocks/>
          </p:cNvSpPr>
          <p:nvPr/>
        </p:nvSpPr>
        <p:spPr>
          <a:xfrm>
            <a:off x="10212636" y="397193"/>
            <a:ext cx="1979364" cy="511191"/>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Choral Reversal</a:t>
            </a:r>
          </a:p>
        </p:txBody>
      </p:sp>
      <p:sp>
        <p:nvSpPr>
          <p:cNvPr id="17" name="TextBox 16">
            <a:extLst>
              <a:ext uri="{FF2B5EF4-FFF2-40B4-BE49-F238E27FC236}">
                <a16:creationId xmlns:a16="http://schemas.microsoft.com/office/drawing/2014/main" id="{C94AD9B6-72A7-4EC6-84C6-84C39EC25B0E}"/>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TextBox 18">
            <a:extLst>
              <a:ext uri="{FF2B5EF4-FFF2-40B4-BE49-F238E27FC236}">
                <a16:creationId xmlns:a16="http://schemas.microsoft.com/office/drawing/2014/main" id="{3F93501F-E989-4582-876F-F118B6EC91B4}"/>
              </a:ext>
            </a:extLst>
          </p:cNvPr>
          <p:cNvSpPr txBox="1"/>
          <p:nvPr/>
        </p:nvSpPr>
        <p:spPr>
          <a:xfrm>
            <a:off x="3048000" y="3244334"/>
            <a:ext cx="609600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rPr>
              <a:t> </a:t>
            </a:r>
            <a:endParaRPr kumimoji="0" lang="en-AU"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EF7BE4A-F322-8ED6-A1FC-FA4B635BD103}"/>
              </a:ext>
            </a:extLst>
          </p:cNvPr>
          <p:cNvSpPr txBox="1"/>
          <p:nvPr/>
        </p:nvSpPr>
        <p:spPr>
          <a:xfrm>
            <a:off x="685800" y="2222648"/>
            <a:ext cx="10731494" cy="2000548"/>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6200" b="0" i="0" u="none" strike="noStrike" kern="1200" cap="none" spc="0" normalizeH="0" baseline="0" noProof="0">
                <a:ln>
                  <a:noFill/>
                </a:ln>
                <a:solidFill>
                  <a:prstClr val="black"/>
                </a:solidFill>
                <a:effectLst/>
                <a:uLnTx/>
                <a:uFillTx/>
                <a:latin typeface="Century Gothic"/>
                <a:ea typeface="+mn-ea"/>
                <a:cs typeface="+mn-cs"/>
              </a:rPr>
              <a:t>giving a human-like quality to an object or animal.</a:t>
            </a:r>
          </a:p>
        </p:txBody>
      </p:sp>
      <p:sp>
        <p:nvSpPr>
          <p:cNvPr id="4" name="TextBox 3">
            <a:extLst>
              <a:ext uri="{FF2B5EF4-FFF2-40B4-BE49-F238E27FC236}">
                <a16:creationId xmlns:a16="http://schemas.microsoft.com/office/drawing/2014/main" id="{E64526DF-8898-290D-3D2B-531EDFAAE68F}"/>
              </a:ext>
            </a:extLst>
          </p:cNvPr>
          <p:cNvSpPr txBox="1"/>
          <p:nvPr/>
        </p:nvSpPr>
        <p:spPr>
          <a:xfrm>
            <a:off x="180744" y="6045889"/>
            <a:ext cx="7388980" cy="6976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Adapted from ‘Figurative Language </a:t>
            </a:r>
            <a:r>
              <a:rPr lang="en-AU" sz="1400" i="1" err="1">
                <a:solidFill>
                  <a:srgbClr val="000000"/>
                </a:solidFill>
                <a:latin typeface="Century Gothic" panose="020B0502020202020204" pitchFamily="34" charset="0"/>
              </a:rPr>
              <a:t>SLI_Sharing</a:t>
            </a:r>
            <a:r>
              <a:rPr lang="en-AU" sz="1400" i="1">
                <a:solidFill>
                  <a:srgbClr val="000000"/>
                </a:solidFill>
                <a:latin typeface="Century Gothic" panose="020B0502020202020204" pitchFamily="34" charset="0"/>
              </a:rPr>
              <a:t> Version’ created by Tenacious Kat.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Freely available on the Reading Science in School Facebook page</a:t>
            </a:r>
            <a:endParaRPr kumimoji="0" lang="en-AU" sz="14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3784342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633" y="5125953"/>
            <a:ext cx="5667375"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a:ea typeface="+mn-ea"/>
                <a:cs typeface="+mn-cs"/>
              </a:rPr>
              <a:t>personification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Century Gothic"/>
                <a:ea typeface="+mn-ea"/>
                <a:cs typeface="+mn-cs"/>
              </a:rPr>
              <a:t>(figurative)</a:t>
            </a: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8BF89615-3AEB-CD4C-8C3C-4BFCF1B3E514}"/>
              </a:ext>
            </a:extLst>
          </p:cNvPr>
          <p:cNvSpPr txBox="1"/>
          <p:nvPr/>
        </p:nvSpPr>
        <p:spPr>
          <a:xfrm>
            <a:off x="6185867" y="5106273"/>
            <a:ext cx="5769630" cy="138499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800" b="0" i="0" u="none" strike="noStrike" kern="1200" cap="none" spc="0" normalizeH="0" baseline="0" noProof="0">
                <a:ln>
                  <a:noFill/>
                </a:ln>
                <a:solidFill>
                  <a:srgbClr val="000000"/>
                </a:solidFill>
                <a:effectLst/>
                <a:uLnTx/>
                <a:uFillTx/>
                <a:latin typeface="Century Gothic"/>
                <a:ea typeface="+mn-ea"/>
                <a:cs typeface="+mn-cs"/>
              </a:rPr>
              <a:t>not personification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Century Gothic"/>
                <a:ea typeface="+mn-ea"/>
                <a:cs typeface="+mn-cs"/>
              </a:rPr>
              <a:t>(literal)</a:t>
            </a:r>
            <a:endParaRPr kumimoji="0" lang="en-AU" sz="3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a:ea typeface="+mn-ea"/>
                <a:cs typeface="+mn-cs"/>
              </a:rPr>
              <a:t>Why is this an example/not an example of </a:t>
            </a:r>
            <a:r>
              <a:rPr kumimoji="0" lang="en-AU" sz="1100" b="0" i="0" u="dotted" strike="noStrike" kern="1200" cap="none" spc="0" normalizeH="0" baseline="0" noProof="0">
                <a:ln>
                  <a:noFill/>
                </a:ln>
                <a:solidFill>
                  <a:srgbClr val="FFFFFF"/>
                </a:solidFill>
                <a:effectLst/>
                <a:uLnTx/>
                <a:uFillTx/>
                <a:latin typeface="Century Gothic"/>
                <a:ea typeface="+mn-ea"/>
                <a:cs typeface="+mn-cs"/>
              </a:rPr>
              <a:t>personification</a:t>
            </a:r>
            <a:r>
              <a:rPr kumimoji="0" lang="en-AU" sz="1100" b="0" i="0" u="none" strike="noStrike" kern="1200" cap="none" spc="0" normalizeH="0" baseline="0" noProof="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a:ea typeface="+mn-ea"/>
                <a:cs typeface="+mn-cs"/>
              </a:rPr>
              <a:t>personification</a:t>
            </a:r>
            <a:r>
              <a:rPr kumimoji="0" lang="en-AU" sz="1200" b="0" i="0" u="none" strike="noStrike" kern="1200" cap="none" spc="0" normalizeH="0" baseline="0" noProof="0">
                <a:ln>
                  <a:noFill/>
                </a:ln>
                <a:solidFill>
                  <a:srgbClr val="000000"/>
                </a:solidFill>
                <a:effectLst/>
                <a:uLnTx/>
                <a:uFillTx/>
                <a:latin typeface="Century Gothic"/>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236503"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20" name="Rectangle 19">
            <a:extLst>
              <a:ext uri="{FF2B5EF4-FFF2-40B4-BE49-F238E27FC236}">
                <a16:creationId xmlns:a16="http://schemas.microsoft.com/office/drawing/2014/main" id="{BC4B084B-360B-480F-A980-BB5DD55E4F57}"/>
              </a:ext>
            </a:extLst>
          </p:cNvPr>
          <p:cNvSpPr/>
          <p:nvPr/>
        </p:nvSpPr>
        <p:spPr>
          <a:xfrm>
            <a:off x="6170580" y="170932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5" name="TextBox 4">
            <a:extLst>
              <a:ext uri="{FF2B5EF4-FFF2-40B4-BE49-F238E27FC236}">
                <a16:creationId xmlns:a16="http://schemas.microsoft.com/office/drawing/2014/main" id="{D99CADD3-B38C-8A95-6A78-22B54B02D1E0}"/>
              </a:ext>
            </a:extLst>
          </p:cNvPr>
          <p:cNvSpPr txBox="1"/>
          <p:nvPr/>
        </p:nvSpPr>
        <p:spPr>
          <a:xfrm>
            <a:off x="161923" y="4452927"/>
            <a:ext cx="5667375" cy="58477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200" b="0" i="1" u="none" strike="noStrike" kern="1200" cap="none" spc="0" normalizeH="0" baseline="0" noProof="0">
                <a:ln>
                  <a:noFill/>
                </a:ln>
                <a:solidFill>
                  <a:srgbClr val="000000"/>
                </a:solidFill>
                <a:effectLst/>
                <a:uLnTx/>
                <a:uFillTx/>
                <a:latin typeface="Century Gothic"/>
                <a:ea typeface="+mn-ea"/>
                <a:cs typeface="+mn-cs"/>
              </a:rPr>
              <a:t>The trees sighed in unison</a:t>
            </a:r>
            <a:endParaRPr kumimoji="0" lang="en-US" sz="11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7334B2F9-5D37-9886-9E44-1A5243229130}"/>
              </a:ext>
            </a:extLst>
          </p:cNvPr>
          <p:cNvSpPr txBox="1"/>
          <p:nvPr/>
        </p:nvSpPr>
        <p:spPr>
          <a:xfrm>
            <a:off x="6096000" y="4489437"/>
            <a:ext cx="5667375" cy="523220"/>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800" b="0" i="1" u="none" strike="noStrike" kern="1200" cap="none" spc="0" normalizeH="0" baseline="0" noProof="0">
                <a:ln>
                  <a:noFill/>
                </a:ln>
                <a:solidFill>
                  <a:srgbClr val="000000"/>
                </a:solidFill>
                <a:effectLst/>
                <a:uLnTx/>
                <a:uFillTx/>
                <a:latin typeface="Century Gothic"/>
                <a:ea typeface="+mn-ea"/>
                <a:cs typeface="+mn-cs"/>
              </a:rPr>
              <a:t>The trees swayed in the wind</a:t>
            </a:r>
            <a:endParaRPr kumimoji="0" lang="en-US" sz="105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8" name="Picture 7" descr="A tree next to a body of water&#10;&#10;Description automatically generated with medium confidence">
            <a:extLst>
              <a:ext uri="{FF2B5EF4-FFF2-40B4-BE49-F238E27FC236}">
                <a16:creationId xmlns:a16="http://schemas.microsoft.com/office/drawing/2014/main" id="{79B9292D-90B0-E5FE-FC41-B0A6B55F019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469664" y="1961523"/>
            <a:ext cx="3201051" cy="2390785"/>
          </a:xfrm>
          <a:prstGeom prst="rect">
            <a:avLst/>
          </a:prstGeom>
        </p:spPr>
      </p:pic>
      <p:pic>
        <p:nvPicPr>
          <p:cNvPr id="23" name="Picture 22" descr="A tree next to a body of water&#10;&#10;Description automatically generated with medium confidence">
            <a:extLst>
              <a:ext uri="{FF2B5EF4-FFF2-40B4-BE49-F238E27FC236}">
                <a16:creationId xmlns:a16="http://schemas.microsoft.com/office/drawing/2014/main" id="{219B6463-7B51-5A6B-8ABF-F500549A674B}"/>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543821" y="1949650"/>
            <a:ext cx="3201051" cy="2390785"/>
          </a:xfrm>
          <a:prstGeom prst="rect">
            <a:avLst/>
          </a:prstGeom>
        </p:spPr>
      </p:pic>
      <p:sp>
        <p:nvSpPr>
          <p:cNvPr id="3" name="TextBox 2">
            <a:extLst>
              <a:ext uri="{FF2B5EF4-FFF2-40B4-BE49-F238E27FC236}">
                <a16:creationId xmlns:a16="http://schemas.microsoft.com/office/drawing/2014/main" id="{016D95EF-B581-1C84-F647-54BBD45FF818}"/>
              </a:ext>
            </a:extLst>
          </p:cNvPr>
          <p:cNvSpPr txBox="1"/>
          <p:nvPr/>
        </p:nvSpPr>
        <p:spPr>
          <a:xfrm>
            <a:off x="107633" y="6510948"/>
            <a:ext cx="9875353" cy="2938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000" i="1">
                <a:solidFill>
                  <a:srgbClr val="000000"/>
                </a:solidFill>
                <a:latin typeface="Century Gothic" panose="020B0502020202020204" pitchFamily="34" charset="0"/>
              </a:rPr>
              <a:t>Adapted from ‘Figurative Language </a:t>
            </a:r>
            <a:r>
              <a:rPr lang="en-AU" sz="1000" i="1" err="1">
                <a:solidFill>
                  <a:srgbClr val="000000"/>
                </a:solidFill>
                <a:latin typeface="Century Gothic" panose="020B0502020202020204" pitchFamily="34" charset="0"/>
              </a:rPr>
              <a:t>SLI_Sharing</a:t>
            </a:r>
            <a:r>
              <a:rPr lang="en-AU" sz="1000" i="1">
                <a:solidFill>
                  <a:srgbClr val="000000"/>
                </a:solidFill>
                <a:latin typeface="Century Gothic" panose="020B0502020202020204" pitchFamily="34" charset="0"/>
              </a:rPr>
              <a:t> Version’ created by Tenacious Kat. Freely available on the Reading Science in School Facebook page</a:t>
            </a:r>
            <a:endParaRPr kumimoji="0" lang="en-AU" sz="10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5917369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0F5AE51-4B07-994D-A473-527960B29988}"/>
              </a:ext>
            </a:extLst>
          </p:cNvPr>
          <p:cNvSpPr txBox="1"/>
          <p:nvPr/>
        </p:nvSpPr>
        <p:spPr>
          <a:xfrm>
            <a:off x="489633" y="531498"/>
            <a:ext cx="493404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srgbClr val="003A47"/>
                </a:solidFill>
                <a:effectLst/>
                <a:uLnTx/>
                <a:uFillTx/>
                <a:latin typeface="Arial Rounded MT Bold" panose="020F0704030504030204" pitchFamily="34" charset="77"/>
                <a:ea typeface="+mn-ea"/>
                <a:cs typeface="Manjari" panose="02000503000000000000" pitchFamily="2" charset="0"/>
              </a:rPr>
              <a:t>sentences: </a:t>
            </a:r>
          </a:p>
        </p:txBody>
      </p:sp>
      <p:pic>
        <p:nvPicPr>
          <p:cNvPr id="16" name="Picture 15" descr="Icon&#10;&#10;Description automatically generated">
            <a:extLst>
              <a:ext uri="{FF2B5EF4-FFF2-40B4-BE49-F238E27FC236}">
                <a16:creationId xmlns:a16="http://schemas.microsoft.com/office/drawing/2014/main" id="{6FDA9EA9-02EB-5445-B6B6-AC892DDC0AF8}"/>
              </a:ext>
            </a:extLst>
          </p:cNvPr>
          <p:cNvPicPr>
            <a:picLocks noChangeAspect="1"/>
          </p:cNvPicPr>
          <p:nvPr/>
        </p:nvPicPr>
        <p:blipFill>
          <a:blip r:embed="rId3"/>
          <a:stretch>
            <a:fillRect/>
          </a:stretch>
        </p:blipFill>
        <p:spPr>
          <a:xfrm>
            <a:off x="9679170" y="0"/>
            <a:ext cx="468000" cy="458115"/>
          </a:xfrm>
          <a:prstGeom prst="rect">
            <a:avLst/>
          </a:prstGeom>
        </p:spPr>
      </p:pic>
      <p:sp>
        <p:nvSpPr>
          <p:cNvPr id="8" name="Subtitle 2">
            <a:extLst>
              <a:ext uri="{FF2B5EF4-FFF2-40B4-BE49-F238E27FC236}">
                <a16:creationId xmlns:a16="http://schemas.microsoft.com/office/drawing/2014/main" id="{6FA73E0D-B603-B38B-06B3-EC49D7B55687}"/>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pic>
        <p:nvPicPr>
          <p:cNvPr id="9" name="Picture 8">
            <a:extLst>
              <a:ext uri="{FF2B5EF4-FFF2-40B4-BE49-F238E27FC236}">
                <a16:creationId xmlns:a16="http://schemas.microsoft.com/office/drawing/2014/main" id="{1EC177FE-CD7A-4010-AF2F-83A0F4678B6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79170" y="463265"/>
            <a:ext cx="468000" cy="468000"/>
          </a:xfrm>
          <a:prstGeom prst="rect">
            <a:avLst/>
          </a:prstGeom>
        </p:spPr>
      </p:pic>
      <p:sp>
        <p:nvSpPr>
          <p:cNvPr id="10" name="Text Placeholder 1">
            <a:extLst>
              <a:ext uri="{FF2B5EF4-FFF2-40B4-BE49-F238E27FC236}">
                <a16:creationId xmlns:a16="http://schemas.microsoft.com/office/drawing/2014/main" id="{B8C9FE0A-5BB1-4FCE-85AA-97FA8C421D89}"/>
              </a:ext>
            </a:extLst>
          </p:cNvPr>
          <p:cNvSpPr txBox="1">
            <a:spLocks/>
          </p:cNvSpPr>
          <p:nvPr/>
        </p:nvSpPr>
        <p:spPr>
          <a:xfrm>
            <a:off x="10212636" y="476213"/>
            <a:ext cx="1979364" cy="360000"/>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Read with me</a:t>
            </a:r>
          </a:p>
        </p:txBody>
      </p:sp>
      <p:sp>
        <p:nvSpPr>
          <p:cNvPr id="12" name="Text Placeholder 1">
            <a:extLst>
              <a:ext uri="{FF2B5EF4-FFF2-40B4-BE49-F238E27FC236}">
                <a16:creationId xmlns:a16="http://schemas.microsoft.com/office/drawing/2014/main" id="{2BB93CD2-B7D0-4631-A952-FAE616E50769}"/>
              </a:ext>
            </a:extLst>
          </p:cNvPr>
          <p:cNvSpPr txBox="1">
            <a:spLocks/>
          </p:cNvSpPr>
          <p:nvPr/>
        </p:nvSpPr>
        <p:spPr>
          <a:xfrm>
            <a:off x="10212636" y="457"/>
            <a:ext cx="1979364" cy="361493"/>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Track with me</a:t>
            </a:r>
          </a:p>
        </p:txBody>
      </p:sp>
      <p:sp>
        <p:nvSpPr>
          <p:cNvPr id="11" name="TextBox 10">
            <a:extLst>
              <a:ext uri="{FF2B5EF4-FFF2-40B4-BE49-F238E27FC236}">
                <a16:creationId xmlns:a16="http://schemas.microsoft.com/office/drawing/2014/main" id="{8A6663D1-6B27-420F-8443-DCDFDC233D2B}"/>
              </a:ext>
            </a:extLst>
          </p:cNvPr>
          <p:cNvSpPr txBox="1"/>
          <p:nvPr/>
        </p:nvSpPr>
        <p:spPr>
          <a:xfrm>
            <a:off x="489633" y="2064926"/>
            <a:ext cx="10624193"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a:ea typeface="+mn-ea"/>
                <a:cs typeface="+mn-cs"/>
              </a:rPr>
              <a:t>The cereal </a:t>
            </a:r>
            <a:r>
              <a:rPr kumimoji="0" lang="en-AU" sz="3600" b="0" i="0" u="none" strike="noStrike" kern="1200" cap="none" spc="0" normalizeH="0" baseline="0" noProof="0">
                <a:ln>
                  <a:noFill/>
                </a:ln>
                <a:solidFill>
                  <a:srgbClr val="ED7D31"/>
                </a:solidFill>
                <a:effectLst/>
                <a:uLnTx/>
                <a:uFillTx/>
                <a:latin typeface="Century Gothic"/>
                <a:ea typeface="+mn-ea"/>
                <a:cs typeface="+mn-cs"/>
              </a:rPr>
              <a:t>swam circles in</a:t>
            </a:r>
            <a:r>
              <a:rPr kumimoji="0" lang="en-AU" sz="3600" b="0" i="0" u="none" strike="noStrike" kern="1200" cap="none" spc="0" normalizeH="0" baseline="0" noProof="0">
                <a:ln>
                  <a:noFill/>
                </a:ln>
                <a:solidFill>
                  <a:prstClr val="black"/>
                </a:solidFill>
                <a:effectLst/>
                <a:uLnTx/>
                <a:uFillTx/>
                <a:latin typeface="Century Gothic"/>
                <a:ea typeface="+mn-ea"/>
                <a:cs typeface="+mn-cs"/>
              </a:rPr>
              <a:t> the milk</a:t>
            </a:r>
            <a:r>
              <a:rPr kumimoji="0" lang="en-AU" sz="3600" b="0" i="0" u="none" strike="noStrike" kern="1200" cap="none" spc="0" normalizeH="0" baseline="0" noProof="0">
                <a:ln>
                  <a:noFill/>
                </a:ln>
                <a:solidFill>
                  <a:srgbClr val="ED7D31"/>
                </a:solidFill>
                <a:effectLst/>
                <a:uLnTx/>
                <a:uFillTx/>
                <a:latin typeface="Century Gothic"/>
                <a:ea typeface="+mn-ea"/>
                <a:cs typeface="+mn-cs"/>
              </a:rPr>
              <a:t>.</a:t>
            </a:r>
            <a:endParaRPr kumimoji="0" lang="en-US" sz="3600" b="0" i="0" u="none" strike="noStrike" kern="1200" cap="none" spc="0" normalizeH="0" baseline="0" noProof="0">
              <a:ln>
                <a:noFill/>
              </a:ln>
              <a:solidFill>
                <a:srgbClr val="003A47"/>
              </a:solidFill>
              <a:effectLst/>
              <a:uLnTx/>
              <a:uFillTx/>
              <a:latin typeface="Century Gothic"/>
              <a:ea typeface="+mn-ea"/>
              <a:cs typeface="+mn-cs"/>
            </a:endParaRPr>
          </a:p>
        </p:txBody>
      </p:sp>
      <p:sp>
        <p:nvSpPr>
          <p:cNvPr id="18" name="TextBox 17">
            <a:extLst>
              <a:ext uri="{FF2B5EF4-FFF2-40B4-BE49-F238E27FC236}">
                <a16:creationId xmlns:a16="http://schemas.microsoft.com/office/drawing/2014/main" id="{64C11362-1D38-4E68-9708-C8227F22604E}"/>
              </a:ext>
            </a:extLst>
          </p:cNvPr>
          <p:cNvSpPr txBox="1"/>
          <p:nvPr/>
        </p:nvSpPr>
        <p:spPr>
          <a:xfrm>
            <a:off x="489633" y="3497866"/>
            <a:ext cx="11594212" cy="646331"/>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a:ea typeface="+mn-ea"/>
                <a:cs typeface="+mn-cs"/>
              </a:rPr>
              <a:t>The story </a:t>
            </a:r>
            <a:r>
              <a:rPr kumimoji="0" lang="en-AU" sz="3600" b="0" i="0" u="none" strike="noStrike" kern="1200" cap="none" spc="0" normalizeH="0" baseline="0" noProof="0">
                <a:ln>
                  <a:noFill/>
                </a:ln>
                <a:solidFill>
                  <a:srgbClr val="ED7D31"/>
                </a:solidFill>
                <a:effectLst/>
                <a:uLnTx/>
                <a:uFillTx/>
                <a:latin typeface="Century Gothic"/>
                <a:ea typeface="+mn-ea"/>
                <a:cs typeface="+mn-cs"/>
              </a:rPr>
              <a:t>jumped </a:t>
            </a:r>
            <a:r>
              <a:rPr kumimoji="0" lang="en-AU" sz="3600" b="0" i="0" u="none" strike="noStrike" kern="1200" cap="none" spc="0" normalizeH="0" baseline="0" noProof="0">
                <a:ln>
                  <a:noFill/>
                </a:ln>
                <a:solidFill>
                  <a:srgbClr val="003A47"/>
                </a:solidFill>
                <a:effectLst/>
                <a:uLnTx/>
                <a:uFillTx/>
                <a:latin typeface="Century Gothic"/>
                <a:ea typeface="+mn-ea"/>
                <a:cs typeface="+mn-cs"/>
              </a:rPr>
              <a:t>off the page.</a:t>
            </a:r>
            <a:endParaRPr kumimoji="0" lang="en-US" sz="1800" b="0" i="0" u="none" strike="noStrike" kern="1200" cap="none" spc="0" normalizeH="0" baseline="0" noProof="0">
              <a:ln>
                <a:noFill/>
              </a:ln>
              <a:solidFill>
                <a:srgbClr val="B51B06"/>
              </a:solidFill>
              <a:effectLst/>
              <a:uLnTx/>
              <a:uFillTx/>
              <a:latin typeface="Calibri" panose="020F0502020204030204"/>
              <a:ea typeface="+mn-ea"/>
              <a:cs typeface="Calibri"/>
            </a:endParaRPr>
          </a:p>
        </p:txBody>
      </p:sp>
      <p:sp>
        <p:nvSpPr>
          <p:cNvPr id="19" name="TextBox 18">
            <a:extLst>
              <a:ext uri="{FF2B5EF4-FFF2-40B4-BE49-F238E27FC236}">
                <a16:creationId xmlns:a16="http://schemas.microsoft.com/office/drawing/2014/main" id="{BF9AAB17-9CDD-4E40-92BF-8DE8A2ADD71F}"/>
              </a:ext>
            </a:extLst>
          </p:cNvPr>
          <p:cNvSpPr txBox="1"/>
          <p:nvPr/>
        </p:nvSpPr>
        <p:spPr>
          <a:xfrm>
            <a:off x="489633" y="4785292"/>
            <a:ext cx="11594212" cy="120032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3A47"/>
                </a:solidFill>
                <a:effectLst/>
                <a:uLnTx/>
                <a:uFillTx/>
                <a:latin typeface="Century Gothic"/>
                <a:ea typeface="+mn-ea"/>
                <a:cs typeface="Manjari" panose="02000503000000000000" pitchFamily="2" charset="0"/>
              </a:rPr>
              <a:t>My computer </a:t>
            </a:r>
            <a:r>
              <a:rPr kumimoji="0" lang="en-AU" sz="3600" b="0" i="0" u="none" strike="noStrike" kern="1200" cap="none" spc="0" normalizeH="0" baseline="0" noProof="0">
                <a:ln>
                  <a:noFill/>
                </a:ln>
                <a:solidFill>
                  <a:srgbClr val="ED7D31"/>
                </a:solidFill>
                <a:effectLst/>
                <a:uLnTx/>
                <a:uFillTx/>
                <a:latin typeface="Century Gothic"/>
                <a:ea typeface="+mn-ea"/>
                <a:cs typeface="Manjari" panose="02000503000000000000" pitchFamily="2" charset="0"/>
              </a:rPr>
              <a:t>yelled</a:t>
            </a:r>
            <a:r>
              <a:rPr kumimoji="0" lang="en-AU" sz="3600" b="0" i="0" u="none" strike="noStrike" kern="1200" cap="none" spc="0" normalizeH="0" baseline="0" noProof="0">
                <a:ln>
                  <a:noFill/>
                </a:ln>
                <a:solidFill>
                  <a:srgbClr val="003A47"/>
                </a:solidFill>
                <a:effectLst/>
                <a:uLnTx/>
                <a:uFillTx/>
                <a:latin typeface="Century Gothic"/>
                <a:ea typeface="+mn-ea"/>
                <a:cs typeface="Manjari" panose="02000503000000000000" pitchFamily="2" charset="0"/>
              </a:rPr>
              <a:t> at me when I pressed the wrong key.</a:t>
            </a:r>
            <a:endParaRPr kumimoji="0" lang="en-US" sz="3600" b="0" i="0" u="none" strike="noStrike" kern="1200" cap="none" spc="0" normalizeH="0" baseline="0" noProof="0">
              <a:ln>
                <a:noFill/>
              </a:ln>
              <a:solidFill>
                <a:srgbClr val="003A47"/>
              </a:solidFill>
              <a:effectLst/>
              <a:uLnTx/>
              <a:uFillTx/>
              <a:latin typeface="Century Gothic" panose="020B0502020202020204" pitchFamily="34" charset="0"/>
              <a:ea typeface="+mn-ea"/>
              <a:cs typeface="Manjari" panose="02000503000000000000" pitchFamily="2" charset="0"/>
            </a:endParaRPr>
          </a:p>
        </p:txBody>
      </p:sp>
      <p:sp>
        <p:nvSpPr>
          <p:cNvPr id="2" name="TextBox 1">
            <a:extLst>
              <a:ext uri="{FF2B5EF4-FFF2-40B4-BE49-F238E27FC236}">
                <a16:creationId xmlns:a16="http://schemas.microsoft.com/office/drawing/2014/main" id="{00A6FA28-5045-E5DC-7FD0-19E397B6D820}"/>
              </a:ext>
            </a:extLst>
          </p:cNvPr>
          <p:cNvSpPr txBox="1"/>
          <p:nvPr/>
        </p:nvSpPr>
        <p:spPr>
          <a:xfrm>
            <a:off x="180744" y="6045889"/>
            <a:ext cx="7388980" cy="697692"/>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Adapted from ‘Figurative Language </a:t>
            </a:r>
            <a:r>
              <a:rPr lang="en-AU" sz="1400" i="1" err="1">
                <a:solidFill>
                  <a:srgbClr val="000000"/>
                </a:solidFill>
                <a:latin typeface="Century Gothic" panose="020B0502020202020204" pitchFamily="34" charset="0"/>
              </a:rPr>
              <a:t>SLI_Sharing</a:t>
            </a:r>
            <a:r>
              <a:rPr lang="en-AU" sz="1400" i="1">
                <a:solidFill>
                  <a:srgbClr val="000000"/>
                </a:solidFill>
                <a:latin typeface="Century Gothic" panose="020B0502020202020204" pitchFamily="34" charset="0"/>
              </a:rPr>
              <a:t> Version’ created by Tenacious Kat.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400" i="1">
                <a:solidFill>
                  <a:srgbClr val="000000"/>
                </a:solidFill>
                <a:latin typeface="Century Gothic" panose="020B0502020202020204" pitchFamily="34" charset="0"/>
              </a:rPr>
              <a:t>Freely available on the Reading Science in School Facebook page</a:t>
            </a:r>
            <a:endParaRPr kumimoji="0" lang="en-AU" sz="14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58113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694607" y="0"/>
            <a:ext cx="2497394"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a:ea typeface="+mn-ea"/>
                <a:cs typeface="+mn-cs"/>
              </a:rPr>
              <a:t>Why is this an example/not an example of </a:t>
            </a:r>
            <a:r>
              <a:rPr kumimoji="0" lang="en-AU" sz="1100" b="0" i="0" u="dotted" strike="noStrike" kern="1200" cap="none" spc="0" normalizeH="0" baseline="0" noProof="0">
                <a:ln>
                  <a:noFill/>
                </a:ln>
                <a:solidFill>
                  <a:srgbClr val="FFFFFF"/>
                </a:solidFill>
                <a:effectLst/>
                <a:uLnTx/>
                <a:uFillTx/>
                <a:latin typeface="Century Gothic"/>
                <a:ea typeface="+mn-ea"/>
                <a:cs typeface="+mn-cs"/>
              </a:rPr>
              <a:t>personification</a:t>
            </a:r>
            <a:r>
              <a:rPr kumimoji="0" lang="en-AU" sz="1100" b="0" i="0" u="none" strike="noStrike" kern="1200" cap="none" spc="0" normalizeH="0" baseline="0" noProof="0">
                <a:ln>
                  <a:noFill/>
                </a:ln>
                <a:solidFill>
                  <a:srgbClr val="FFFFFF"/>
                </a:solidFill>
                <a:effectLst/>
                <a:uLnTx/>
                <a:uFillTx/>
                <a:latin typeface="Century Gothic"/>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44347" y="76423"/>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694606" y="709152"/>
            <a:ext cx="2497394"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a:ea typeface="+mn-ea"/>
                <a:cs typeface="+mn-cs"/>
              </a:rPr>
              <a:t>personification</a:t>
            </a:r>
            <a:r>
              <a:rPr kumimoji="0" lang="en-AU" sz="1200" b="0" i="0" u="none" strike="noStrike" kern="1200" cap="none" spc="0" normalizeH="0" baseline="0" noProof="0">
                <a:ln>
                  <a:noFill/>
                </a:ln>
                <a:solidFill>
                  <a:srgbClr val="000000"/>
                </a:solidFill>
                <a:effectLst/>
                <a:uLnTx/>
                <a:uFillTx/>
                <a:latin typeface="Century Gothic"/>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a:ea typeface="+mn-ea"/>
                <a:cs typeface="+mn-cs"/>
              </a:rPr>
              <a:t>	          </a:t>
            </a:r>
            <a:r>
              <a:rPr kumimoji="0" lang="en-AU" sz="1200" b="0" i="0" u="none" strike="noStrike" kern="1200" cap="none" spc="0" normalizeH="0" baseline="0" noProof="0">
                <a:ln>
                  <a:noFill/>
                </a:ln>
                <a:solidFill>
                  <a:srgbClr val="000000"/>
                </a:solidFill>
                <a:effectLst/>
                <a:uLnTx/>
                <a:uFillTx/>
                <a:latin typeface="Century Gothic"/>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144347" y="808836"/>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1283101" y="808837"/>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1F30EFB7-7963-472D-B4D8-C1ED2D85B407}"/>
              </a:ext>
            </a:extLst>
          </p:cNvPr>
          <p:cNvSpPr txBox="1"/>
          <p:nvPr/>
        </p:nvSpPr>
        <p:spPr>
          <a:xfrm>
            <a:off x="2613460" y="3037996"/>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A</a:t>
            </a:r>
          </a:p>
        </p:txBody>
      </p:sp>
      <p:sp>
        <p:nvSpPr>
          <p:cNvPr id="14" name="TextBox 13">
            <a:extLst>
              <a:ext uri="{FF2B5EF4-FFF2-40B4-BE49-F238E27FC236}">
                <a16:creationId xmlns:a16="http://schemas.microsoft.com/office/drawing/2014/main" id="{5DC8FF7C-EA3F-4B80-A1C9-E67094AF600A}"/>
              </a:ext>
            </a:extLst>
          </p:cNvPr>
          <p:cNvSpPr txBox="1"/>
          <p:nvPr/>
        </p:nvSpPr>
        <p:spPr>
          <a:xfrm>
            <a:off x="6528988" y="3013501"/>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B</a:t>
            </a:r>
          </a:p>
        </p:txBody>
      </p:sp>
      <p:sp>
        <p:nvSpPr>
          <p:cNvPr id="18" name="Rectangle 17">
            <a:extLst>
              <a:ext uri="{FF2B5EF4-FFF2-40B4-BE49-F238E27FC236}">
                <a16:creationId xmlns:a16="http://schemas.microsoft.com/office/drawing/2014/main" id="{475B4A54-0F9A-403A-A596-4916FAA0EBD3}"/>
              </a:ext>
            </a:extLst>
          </p:cNvPr>
          <p:cNvSpPr/>
          <p:nvPr/>
        </p:nvSpPr>
        <p:spPr>
          <a:xfrm>
            <a:off x="5331537" y="808836"/>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9" name="Rectangle 18">
            <a:extLst>
              <a:ext uri="{FF2B5EF4-FFF2-40B4-BE49-F238E27FC236}">
                <a16:creationId xmlns:a16="http://schemas.microsoft.com/office/drawing/2014/main" id="{24AC897E-6070-4F2B-AFB9-033BD702C141}"/>
              </a:ext>
            </a:extLst>
          </p:cNvPr>
          <p:cNvSpPr/>
          <p:nvPr/>
        </p:nvSpPr>
        <p:spPr>
          <a:xfrm>
            <a:off x="1283101" y="3757460"/>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1" name="Rectangle 20">
            <a:extLst>
              <a:ext uri="{FF2B5EF4-FFF2-40B4-BE49-F238E27FC236}">
                <a16:creationId xmlns:a16="http://schemas.microsoft.com/office/drawing/2014/main" id="{E0A64410-96A1-4D6D-A62B-C1F8A06BB353}"/>
              </a:ext>
            </a:extLst>
          </p:cNvPr>
          <p:cNvSpPr/>
          <p:nvPr/>
        </p:nvSpPr>
        <p:spPr>
          <a:xfrm>
            <a:off x="5331537" y="3757459"/>
            <a:ext cx="3515042" cy="2291705"/>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2" name="TextBox 21">
            <a:extLst>
              <a:ext uri="{FF2B5EF4-FFF2-40B4-BE49-F238E27FC236}">
                <a16:creationId xmlns:a16="http://schemas.microsoft.com/office/drawing/2014/main" id="{AA937AAC-B6D1-4988-822A-2036B501545F}"/>
              </a:ext>
            </a:extLst>
          </p:cNvPr>
          <p:cNvSpPr txBox="1"/>
          <p:nvPr/>
        </p:nvSpPr>
        <p:spPr>
          <a:xfrm>
            <a:off x="2547006" y="6049163"/>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C</a:t>
            </a:r>
          </a:p>
        </p:txBody>
      </p:sp>
      <p:sp>
        <p:nvSpPr>
          <p:cNvPr id="23" name="TextBox 22">
            <a:extLst>
              <a:ext uri="{FF2B5EF4-FFF2-40B4-BE49-F238E27FC236}">
                <a16:creationId xmlns:a16="http://schemas.microsoft.com/office/drawing/2014/main" id="{3C095B71-E6C4-4E00-A060-D49D8944A651}"/>
              </a:ext>
            </a:extLst>
          </p:cNvPr>
          <p:cNvSpPr txBox="1"/>
          <p:nvPr/>
        </p:nvSpPr>
        <p:spPr>
          <a:xfrm>
            <a:off x="6462534" y="6024668"/>
            <a:ext cx="112014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3600" b="0" i="0" u="none" strike="noStrike" kern="1200" cap="none" spc="0" normalizeH="0" baseline="0" noProof="0">
                <a:ln>
                  <a:noFill/>
                </a:ln>
                <a:solidFill>
                  <a:srgbClr val="000000"/>
                </a:solidFill>
                <a:effectLst/>
                <a:uLnTx/>
                <a:uFillTx/>
                <a:latin typeface="Arial Rounded MT Bold" panose="020F0704030504030204" pitchFamily="34" charset="77"/>
                <a:ea typeface="+mn-ea"/>
                <a:cs typeface="+mn-cs"/>
              </a:rPr>
              <a:t>D</a:t>
            </a:r>
          </a:p>
        </p:txBody>
      </p:sp>
      <p:sp>
        <p:nvSpPr>
          <p:cNvPr id="9" name="TextBox 8">
            <a:extLst>
              <a:ext uri="{FF2B5EF4-FFF2-40B4-BE49-F238E27FC236}">
                <a16:creationId xmlns:a16="http://schemas.microsoft.com/office/drawing/2014/main" id="{2C8F55A5-FFF8-5CCC-9954-835C2EC0FC6C}"/>
              </a:ext>
            </a:extLst>
          </p:cNvPr>
          <p:cNvSpPr txBox="1"/>
          <p:nvPr/>
        </p:nvSpPr>
        <p:spPr>
          <a:xfrm>
            <a:off x="1361407" y="902909"/>
            <a:ext cx="3237527"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The headlights shone brightly.</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EA5756D-CA58-3BD4-EB16-AF56EF68A8F7}"/>
              </a:ext>
            </a:extLst>
          </p:cNvPr>
          <p:cNvSpPr txBox="1"/>
          <p:nvPr/>
        </p:nvSpPr>
        <p:spPr>
          <a:xfrm>
            <a:off x="5331537" y="902480"/>
            <a:ext cx="3515042"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The camera loves her.</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93EFAA0C-E1E0-F022-0AAD-F55A9AC767BA}"/>
              </a:ext>
            </a:extLst>
          </p:cNvPr>
          <p:cNvSpPr txBox="1"/>
          <p:nvPr/>
        </p:nvSpPr>
        <p:spPr>
          <a:xfrm>
            <a:off x="5331537" y="3855383"/>
            <a:ext cx="3645315" cy="461665"/>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The headlights winked.</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1F441FA8-A16A-47AE-B31C-9EBAA83D03D5}"/>
              </a:ext>
            </a:extLst>
          </p:cNvPr>
          <p:cNvSpPr txBox="1"/>
          <p:nvPr/>
        </p:nvSpPr>
        <p:spPr>
          <a:xfrm>
            <a:off x="1265439" y="3852865"/>
            <a:ext cx="3515043" cy="830997"/>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1" u="none" strike="noStrike" kern="1200" cap="none" spc="0" normalizeH="0" baseline="0" noProof="0">
                <a:ln>
                  <a:noFill/>
                </a:ln>
                <a:solidFill>
                  <a:srgbClr val="000000"/>
                </a:solidFill>
                <a:effectLst/>
                <a:uLnTx/>
                <a:uFillTx/>
                <a:latin typeface="Century Gothic"/>
                <a:ea typeface="+mn-ea"/>
                <a:cs typeface="+mn-cs"/>
              </a:rPr>
              <a:t>The flowers begged for water.</a:t>
            </a:r>
            <a:endParaRPr kumimoji="0" lang="en-US" sz="1000" b="0" i="1"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3" name="Picture 2" descr="A car with headlights on at night&#10;&#10;Description automatically generated with low confidence">
            <a:extLst>
              <a:ext uri="{FF2B5EF4-FFF2-40B4-BE49-F238E27FC236}">
                <a16:creationId xmlns:a16="http://schemas.microsoft.com/office/drawing/2014/main" id="{3EA3CFE0-97C8-13D1-3F7E-6E1119F03CFC}"/>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5744" t="23992" r="16560" b="43687"/>
          <a:stretch/>
        </p:blipFill>
        <p:spPr>
          <a:xfrm>
            <a:off x="1715535" y="1729325"/>
            <a:ext cx="2750579" cy="1313252"/>
          </a:xfrm>
          <a:prstGeom prst="rect">
            <a:avLst/>
          </a:prstGeom>
        </p:spPr>
      </p:pic>
      <p:pic>
        <p:nvPicPr>
          <p:cNvPr id="20" name="Picture 19" descr="A picture containing light, lens flare, darkness, music&#10;&#10;Description automatically generated">
            <a:extLst>
              <a:ext uri="{FF2B5EF4-FFF2-40B4-BE49-F238E27FC236}">
                <a16:creationId xmlns:a16="http://schemas.microsoft.com/office/drawing/2014/main" id="{76B6A281-A8BB-1629-F5F0-3989C84FFC58}"/>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5603273" y="4372945"/>
            <a:ext cx="2838661" cy="1497316"/>
          </a:xfrm>
          <a:prstGeom prst="rect">
            <a:avLst/>
          </a:prstGeom>
        </p:spPr>
      </p:pic>
      <p:pic>
        <p:nvPicPr>
          <p:cNvPr id="27" name="Picture 26" descr="A close-up of a camera&#10;&#10;Description automatically generated">
            <a:extLst>
              <a:ext uri="{FF2B5EF4-FFF2-40B4-BE49-F238E27FC236}">
                <a16:creationId xmlns:a16="http://schemas.microsoft.com/office/drawing/2014/main" id="{6D6675A6-3839-9691-EEA6-4BEB815B0E1C}"/>
              </a:ext>
            </a:extLst>
          </p:cNvPr>
          <p:cNvPicPr>
            <a:picLocks noChangeAspect="1"/>
          </p:cNvPicPr>
          <p:nvPr/>
        </p:nvPicPr>
        <p:blipFill rotWithShape="1">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rcRect l="13446" t="10823" r="9454" b="7606"/>
          <a:stretch/>
        </p:blipFill>
        <p:spPr>
          <a:xfrm>
            <a:off x="5825688" y="1366367"/>
            <a:ext cx="2393829" cy="1676595"/>
          </a:xfrm>
          <a:prstGeom prst="rect">
            <a:avLst/>
          </a:prstGeom>
        </p:spPr>
      </p:pic>
      <p:pic>
        <p:nvPicPr>
          <p:cNvPr id="30" name="Picture 29" descr="A close-up of a rose&#10;&#10;Description automatically generated with medium confidence">
            <a:extLst>
              <a:ext uri="{FF2B5EF4-FFF2-40B4-BE49-F238E27FC236}">
                <a16:creationId xmlns:a16="http://schemas.microsoft.com/office/drawing/2014/main" id="{1CD27482-0D0A-DC7E-ECBF-6C1C2F13748B}"/>
              </a:ext>
            </a:extLst>
          </p:cNvPr>
          <p:cNvPicPr>
            <a:picLocks noChangeAspect="1"/>
          </p:cNvPicPr>
          <p:nvPr/>
        </p:nvPicPr>
        <p:blipFill>
          <a:blip r:embed="rId11" cstate="print">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2077321" y="4627081"/>
            <a:ext cx="1990311" cy="1326197"/>
          </a:xfrm>
          <a:prstGeom prst="rect">
            <a:avLst/>
          </a:prstGeom>
        </p:spPr>
      </p:pic>
      <p:sp>
        <p:nvSpPr>
          <p:cNvPr id="2" name="TextBox 1">
            <a:extLst>
              <a:ext uri="{FF2B5EF4-FFF2-40B4-BE49-F238E27FC236}">
                <a16:creationId xmlns:a16="http://schemas.microsoft.com/office/drawing/2014/main" id="{F520EF16-94DD-BED8-3CA5-E5679DF1B117}"/>
              </a:ext>
            </a:extLst>
          </p:cNvPr>
          <p:cNvSpPr txBox="1"/>
          <p:nvPr/>
        </p:nvSpPr>
        <p:spPr>
          <a:xfrm>
            <a:off x="13664" y="6514423"/>
            <a:ext cx="9736254" cy="293863"/>
          </a:xfrm>
          <a:prstGeom prst="rect">
            <a:avLst/>
          </a:prstGeom>
          <a:noFill/>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000" i="1">
                <a:solidFill>
                  <a:srgbClr val="000000"/>
                </a:solidFill>
                <a:latin typeface="Century Gothic" panose="020B0502020202020204" pitchFamily="34" charset="0"/>
              </a:rPr>
              <a:t>Adapted from ‘Figurative Language </a:t>
            </a:r>
            <a:r>
              <a:rPr lang="en-AU" sz="1000" i="1" err="1">
                <a:solidFill>
                  <a:srgbClr val="000000"/>
                </a:solidFill>
                <a:latin typeface="Century Gothic" panose="020B0502020202020204" pitchFamily="34" charset="0"/>
              </a:rPr>
              <a:t>SLI_Sharing</a:t>
            </a:r>
            <a:r>
              <a:rPr lang="en-AU" sz="1000" i="1">
                <a:solidFill>
                  <a:srgbClr val="000000"/>
                </a:solidFill>
                <a:latin typeface="Century Gothic" panose="020B0502020202020204" pitchFamily="34" charset="0"/>
              </a:rPr>
              <a:t> Version’ created by Tenacious Kat. Freely available on the Reading Science in School Facebook page</a:t>
            </a:r>
            <a:endParaRPr kumimoji="0" lang="en-AU" sz="10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046111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2F9CB531-F300-4DBB-73EA-8F65F938E754}"/>
              </a:ext>
            </a:extLst>
          </p:cNvPr>
          <p:cNvSpPr txBox="1">
            <a:spLocks/>
          </p:cNvSpPr>
          <p:nvPr/>
        </p:nvSpPr>
        <p:spPr>
          <a:xfrm>
            <a:off x="107633" y="157163"/>
            <a:ext cx="1906905" cy="480060"/>
          </a:xfrm>
          <a:prstGeom prst="round2DiagRect">
            <a:avLst>
              <a:gd name="adj1" fmla="val 50000"/>
              <a:gd name="adj2" fmla="val 0"/>
            </a:avLst>
          </a:prstGeom>
          <a:solidFill>
            <a:srgbClr val="BB3E0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Vocabulary</a:t>
            </a:r>
          </a:p>
        </p:txBody>
      </p:sp>
      <p:sp>
        <p:nvSpPr>
          <p:cNvPr id="11" name="Text Placeholder 1">
            <a:extLst>
              <a:ext uri="{FF2B5EF4-FFF2-40B4-BE49-F238E27FC236}">
                <a16:creationId xmlns:a16="http://schemas.microsoft.com/office/drawing/2014/main" id="{9417F30F-6FC3-4E35-8E33-384B5FBF026A}"/>
              </a:ext>
            </a:extLst>
          </p:cNvPr>
          <p:cNvSpPr txBox="1">
            <a:spLocks/>
          </p:cNvSpPr>
          <p:nvPr/>
        </p:nvSpPr>
        <p:spPr>
          <a:xfrm>
            <a:off x="9792929" y="0"/>
            <a:ext cx="2399071" cy="63880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is this picture an example/not an example of </a:t>
            </a:r>
            <a:r>
              <a:rPr kumimoji="0" lang="en-AU" sz="1100" b="0" i="0" u="dotted" strike="noStrike" kern="1200" cap="none" spc="0" normalizeH="0" baseline="0" noProof="0">
                <a:ln>
                  <a:noFill/>
                </a:ln>
                <a:solidFill>
                  <a:srgbClr val="FFFFFF"/>
                </a:solidFill>
                <a:effectLst/>
                <a:uLnTx/>
                <a:uFillTx/>
                <a:latin typeface="Century Gothic" panose="020B0502020202020204" pitchFamily="34" charset="0"/>
                <a:ea typeface="+mn-ea"/>
                <a:cs typeface="+mn-cs"/>
              </a:rPr>
              <a:t>sanctuary</a:t>
            </a:r>
            <a:r>
              <a:rPr kumimoji="0" lang="en-AU" sz="11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 How do you know?</a:t>
            </a:r>
          </a:p>
        </p:txBody>
      </p:sp>
      <p:pic>
        <p:nvPicPr>
          <p:cNvPr id="12" name="Picture Placeholder 12">
            <a:extLst>
              <a:ext uri="{FF2B5EF4-FFF2-40B4-BE49-F238E27FC236}">
                <a16:creationId xmlns:a16="http://schemas.microsoft.com/office/drawing/2014/main" id="{7771A2D5-1C62-4CB4-937E-2A7867D46AF8}"/>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228582" y="157044"/>
            <a:ext cx="468000" cy="468000"/>
          </a:xfrm>
          <a:prstGeom prst="rect">
            <a:avLst/>
          </a:prstGeom>
        </p:spPr>
      </p:pic>
      <p:sp>
        <p:nvSpPr>
          <p:cNvPr id="16" name="Text Placeholder 1">
            <a:extLst>
              <a:ext uri="{FF2B5EF4-FFF2-40B4-BE49-F238E27FC236}">
                <a16:creationId xmlns:a16="http://schemas.microsoft.com/office/drawing/2014/main" id="{4BD4C0A7-2513-49D9-B1A9-8F5E263A7EC7}"/>
              </a:ext>
            </a:extLst>
          </p:cNvPr>
          <p:cNvSpPr txBox="1">
            <a:spLocks/>
          </p:cNvSpPr>
          <p:nvPr/>
        </p:nvSpPr>
        <p:spPr>
          <a:xfrm>
            <a:off x="9792929" y="709152"/>
            <a:ext cx="2399071" cy="7357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is/is not an example of </a:t>
            </a:r>
            <a:r>
              <a:rPr kumimoji="0" lang="en-AU" sz="1200" b="0" i="0" u="dotted" strike="noStrike" kern="1200" cap="none" spc="0" normalizeH="0" baseline="0" noProof="0">
                <a:ln>
                  <a:noFill/>
                </a:ln>
                <a:solidFill>
                  <a:srgbClr val="000000"/>
                </a:solidFill>
                <a:effectLst/>
                <a:uLnTx/>
                <a:uFillTx/>
                <a:latin typeface="Century Gothic" panose="020B0502020202020204" pitchFamily="34" charset="0"/>
                <a:ea typeface="+mn-ea"/>
                <a:cs typeface="+mn-cs"/>
              </a:rPr>
              <a:t>sanctuary</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because  </a:t>
            </a:r>
            <a:r>
              <a:rPr kumimoji="0" lang="en-AU" sz="12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t>
            </a:r>
          </a:p>
        </p:txBody>
      </p:sp>
      <p:pic>
        <p:nvPicPr>
          <p:cNvPr id="17" name="Picture 16" descr="Logo, icon&#10;&#10;Description automatically generated">
            <a:extLst>
              <a:ext uri="{FF2B5EF4-FFF2-40B4-BE49-F238E27FC236}">
                <a16:creationId xmlns:a16="http://schemas.microsoft.com/office/drawing/2014/main" id="{4041AA1F-97C2-479A-A8BE-47CCE915AB05}"/>
              </a:ext>
            </a:extLst>
          </p:cNvPr>
          <p:cNvPicPr>
            <a:picLocks noChangeAspect="1"/>
          </p:cNvPicPr>
          <p:nvPr/>
        </p:nvPicPr>
        <p:blipFill>
          <a:blip r:embed="rId4"/>
          <a:stretch>
            <a:fillRect/>
          </a:stretch>
        </p:blipFill>
        <p:spPr>
          <a:xfrm>
            <a:off x="9228582" y="850127"/>
            <a:ext cx="468000" cy="468000"/>
          </a:xfrm>
          <a:prstGeom prst="rect">
            <a:avLst/>
          </a:prstGeom>
        </p:spPr>
      </p:pic>
      <p:sp>
        <p:nvSpPr>
          <p:cNvPr id="6" name="Rectangle 5">
            <a:extLst>
              <a:ext uri="{FF2B5EF4-FFF2-40B4-BE49-F238E27FC236}">
                <a16:creationId xmlns:a16="http://schemas.microsoft.com/office/drawing/2014/main" id="{5278F45B-C2F2-4482-9783-2A45C1E3B658}"/>
              </a:ext>
            </a:extLst>
          </p:cNvPr>
          <p:cNvSpPr/>
          <p:nvPr/>
        </p:nvSpPr>
        <p:spPr>
          <a:xfrm>
            <a:off x="3190875" y="2230431"/>
            <a:ext cx="5667375" cy="3429000"/>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sp>
        <p:nvSpPr>
          <p:cNvPr id="13" name="TextBox 12">
            <a:extLst>
              <a:ext uri="{FF2B5EF4-FFF2-40B4-BE49-F238E27FC236}">
                <a16:creationId xmlns:a16="http://schemas.microsoft.com/office/drawing/2014/main" id="{1A533B3D-9920-4047-93AF-921DFBE9FB89}"/>
              </a:ext>
            </a:extLst>
          </p:cNvPr>
          <p:cNvSpPr txBox="1"/>
          <p:nvPr/>
        </p:nvSpPr>
        <p:spPr>
          <a:xfrm>
            <a:off x="-1" y="964184"/>
            <a:ext cx="7364361"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4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or Non-Example?</a:t>
            </a:r>
          </a:p>
        </p:txBody>
      </p:sp>
      <p:pic>
        <p:nvPicPr>
          <p:cNvPr id="12292" name="Picture 4" descr="Turtle Tour - Ningaloo Reef Half Day Sea Kayak and Snorkel Tour, Exmouth -  Austrália">
            <a:extLst>
              <a:ext uri="{FF2B5EF4-FFF2-40B4-BE49-F238E27FC236}">
                <a16:creationId xmlns:a16="http://schemas.microsoft.com/office/drawing/2014/main" id="{9C43B0A5-2F4C-9753-124B-013A375FFF6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785"/>
          <a:stretch/>
        </p:blipFill>
        <p:spPr bwMode="auto">
          <a:xfrm>
            <a:off x="4262020" y="2312966"/>
            <a:ext cx="3525084" cy="3263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7633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12</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261610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hollow</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hole or depression in something</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ancient</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belonging to the very distant past; extremely old</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whorls</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pattern of spirals or circles. </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178954"/>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AU" sz="1200">
                <a:solidFill>
                  <a:srgbClr val="FFFFFF"/>
                </a:solidFill>
                <a:latin typeface="Century Gothic" panose="020B0502020202020204" pitchFamily="34" charset="0"/>
              </a:rPr>
              <a:t>‘the wind had been scooping and sifting’ </a:t>
            </a: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is an example of personification. What is being personified and how?</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786510"/>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_______ is being personified. It is being personified by _____________.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847102"/>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wind</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is being</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personified. It is being personified by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making it</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sound like the wind is scooping and sifting the sand, rather than just blowing it.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3250EBAF-AD15-8DBC-0A7A-200F1C3842A4}"/>
              </a:ext>
            </a:extLst>
          </p:cNvPr>
          <p:cNvSpPr txBox="1"/>
          <p:nvPr/>
        </p:nvSpPr>
        <p:spPr>
          <a:xfrm>
            <a:off x="6812324" y="3014143"/>
            <a:ext cx="1212656"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Mussels</a:t>
            </a:r>
          </a:p>
        </p:txBody>
      </p:sp>
      <p:sp>
        <p:nvSpPr>
          <p:cNvPr id="9" name="TextBox 8">
            <a:extLst>
              <a:ext uri="{FF2B5EF4-FFF2-40B4-BE49-F238E27FC236}">
                <a16:creationId xmlns:a16="http://schemas.microsoft.com/office/drawing/2014/main" id="{B417A72A-DAA1-2AA6-AD62-4C51005924D3}"/>
              </a:ext>
            </a:extLst>
          </p:cNvPr>
          <p:cNvSpPr txBox="1"/>
          <p:nvPr/>
        </p:nvSpPr>
        <p:spPr>
          <a:xfrm>
            <a:off x="6884093" y="6121480"/>
            <a:ext cx="1069116"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Cockles </a:t>
            </a:r>
          </a:p>
        </p:txBody>
      </p:sp>
      <p:sp>
        <p:nvSpPr>
          <p:cNvPr id="10" name="Text Placeholder 1">
            <a:extLst>
              <a:ext uri="{FF2B5EF4-FFF2-40B4-BE49-F238E27FC236}">
                <a16:creationId xmlns:a16="http://schemas.microsoft.com/office/drawing/2014/main" id="{1A2FCDA6-109A-6AC5-62A6-599D3B3DB681}"/>
              </a:ext>
            </a:extLst>
          </p:cNvPr>
          <p:cNvSpPr txBox="1">
            <a:spLocks/>
          </p:cNvSpPr>
          <p:nvPr/>
        </p:nvSpPr>
        <p:spPr>
          <a:xfrm>
            <a:off x="10212636" y="4713950"/>
            <a:ext cx="1979364" cy="7634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 for the second part of this question</a:t>
            </a:r>
          </a:p>
        </p:txBody>
      </p:sp>
      <p:pic>
        <p:nvPicPr>
          <p:cNvPr id="4098" name="Picture 2">
            <a:extLst>
              <a:ext uri="{FF2B5EF4-FFF2-40B4-BE49-F238E27FC236}">
                <a16:creationId xmlns:a16="http://schemas.microsoft.com/office/drawing/2014/main" id="{9A250DC7-60D3-1185-2F78-D9DA0BF7383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03687" y="321663"/>
            <a:ext cx="3919920" cy="2616101"/>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Coastal Foraging] How To Find BIG Cockle Clams! EASY!! - YouTube">
            <a:extLst>
              <a:ext uri="{FF2B5EF4-FFF2-40B4-BE49-F238E27FC236}">
                <a16:creationId xmlns:a16="http://schemas.microsoft.com/office/drawing/2014/main" id="{85B421E6-544F-BD4F-1BF4-E2515C5C3F4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28199"/>
          <a:stretch/>
        </p:blipFill>
        <p:spPr bwMode="auto">
          <a:xfrm>
            <a:off x="5857553" y="3535870"/>
            <a:ext cx="3122197" cy="244597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5E6ED62-FE25-6700-F3AB-00EF1F2463C4}"/>
              </a:ext>
            </a:extLst>
          </p:cNvPr>
          <p:cNvSpPr txBox="1"/>
          <p:nvPr/>
        </p:nvSpPr>
        <p:spPr>
          <a:xfrm>
            <a:off x="362840" y="5177984"/>
            <a:ext cx="2757636" cy="1522853"/>
          </a:xfrm>
          <a:prstGeom prst="rect">
            <a:avLst/>
          </a:prstGeom>
          <a:solidFill>
            <a:schemeClr val="accent5">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Note: </a:t>
            </a:r>
            <a:r>
              <a:rPr kumimoji="0" lang="en-AU" sz="160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this is an old book. It is no longer appropriate to refer to Aboriginal Peoples as aborigines. </a:t>
            </a:r>
            <a:endParaRPr lang="en-AU" sz="160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54045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13</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327269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piccaninnies</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small Aboriginal children </a:t>
            </a:r>
            <a:r>
              <a:rPr kumimoji="0" lang="en-GB" sz="1800" b="0" i="1"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Times" charset="0"/>
              </a:rPr>
              <a:t>(old language, not appropriate for today)</a:t>
            </a:r>
            <a:endParaRPr kumimoji="0" lang="en-GB" sz="1800" b="1" i="1" u="none" strike="noStrike" kern="1200" cap="none" spc="0" normalizeH="0" baseline="0" noProof="0">
              <a:ln>
                <a:noFill/>
              </a:ln>
              <a:solidFill>
                <a:srgbClr val="FF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gazing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staring at with intent</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roused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woken, caused to stop sleeping</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would Storm Boy want to sell cockles to the fishermen and tourists? </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532038"/>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Storm Boy would want to sell cockles to the fisherman and tourists because </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797677"/>
            <a:ext cx="1979364" cy="15390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Storm Boy would want to sell cockles to the fisherman and tourists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would give them money</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to buy other supplies.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12" name="Picture 2" descr="See the source image">
            <a:extLst>
              <a:ext uri="{FF2B5EF4-FFF2-40B4-BE49-F238E27FC236}">
                <a16:creationId xmlns:a16="http://schemas.microsoft.com/office/drawing/2014/main" id="{2C63C63F-F501-37D2-E586-1BCE6BD2EB5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57828" y="1080535"/>
            <a:ext cx="4130506" cy="2757113"/>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FDB5811-9F59-8A1F-569D-5AD08BA687B3}"/>
              </a:ext>
            </a:extLst>
          </p:cNvPr>
          <p:cNvSpPr txBox="1"/>
          <p:nvPr/>
        </p:nvSpPr>
        <p:spPr>
          <a:xfrm>
            <a:off x="3955455" y="3961583"/>
            <a:ext cx="5135251" cy="2062103"/>
          </a:xfrm>
          <a:prstGeom prst="rect">
            <a:avLst/>
          </a:prstGeom>
          <a:noFill/>
        </p:spPr>
        <p:txBody>
          <a:bodyPr wrap="square">
            <a:spAutoFit/>
          </a:bodyPr>
          <a:lstStyle/>
          <a:p>
            <a:r>
              <a:rPr lang="en-AU" sz="1600">
                <a:latin typeface="Century Gothic" panose="020B0502020202020204" pitchFamily="34" charset="0"/>
              </a:rPr>
              <a:t>Aboriginal shell middens are distinct concentrations of shell. They contain evidence of past Aboriginal hunting, gathering and food processing.</a:t>
            </a:r>
          </a:p>
          <a:p>
            <a:endParaRPr lang="en-AU" sz="1600">
              <a:latin typeface="Century Gothic" panose="020B0502020202020204" pitchFamily="34" charset="0"/>
            </a:endParaRPr>
          </a:p>
          <a:p>
            <a:r>
              <a:rPr lang="en-AU" sz="1600">
                <a:latin typeface="Century Gothic" panose="020B0502020202020204" pitchFamily="34" charset="0"/>
              </a:rPr>
              <a:t>These middens consist primarily of concentrations of discarded shell and bone, botanical remains, ash and charcoal.</a:t>
            </a:r>
          </a:p>
        </p:txBody>
      </p:sp>
    </p:spTree>
    <p:extLst>
      <p:ext uri="{BB962C8B-B14F-4D97-AF65-F5344CB8AC3E}">
        <p14:creationId xmlns:p14="http://schemas.microsoft.com/office/powerpoint/2010/main" val="3738030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14</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1345153"/>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There are lots of specific shells named in this chapter. Why do you think the author chose to include this detail and not just write ‘lots of shells’.</a:t>
            </a: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913286"/>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chose </a:t>
            </a:r>
            <a:r>
              <a:rPr lang="en-AU" sz="1400">
                <a:solidFill>
                  <a:srgbClr val="000000"/>
                </a:solidFill>
                <a:latin typeface="Century Gothic" panose="020B0502020202020204" pitchFamily="34" charset="0"/>
              </a:rPr>
              <a:t>to include this detail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a:t>
            </a:r>
            <a:r>
              <a:rPr kumimoji="0" lang="en-AU" sz="1400" b="0" i="0" u="sng"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954349"/>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the author chose to include this detail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shows how much Storm Boy knows</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about the land and how familiar he is with everything there.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3479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1. What is a ‘big blow’ and why do you think this? </a:t>
            </a:r>
          </a:p>
        </p:txBody>
      </p:sp>
      <p:pic>
        <p:nvPicPr>
          <p:cNvPr id="16" name="Picture Placeholder 12">
            <a:extLst>
              <a:ext uri="{FF2B5EF4-FFF2-40B4-BE49-F238E27FC236}">
                <a16:creationId xmlns:a16="http://schemas.microsoft.com/office/drawing/2014/main" id="{3AB25138-88E1-BBD0-96B5-2F922EF8F296}"/>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3296" y="504319"/>
            <a:ext cx="468000" cy="468000"/>
          </a:xfrm>
          <a:prstGeom prst="rect">
            <a:avLst/>
          </a:prstGeom>
        </p:spPr>
      </p:pic>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8" y="1028211"/>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big blow is ______. I think this because _________. </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20" y="1732893"/>
            <a:ext cx="3864775"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big blow is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 big storm.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know this because </a:t>
            </a:r>
            <a:r>
              <a:rPr lang="en-AU" sz="1400" b="1">
                <a:solidFill>
                  <a:srgbClr val="000000"/>
                </a:solidFill>
                <a:latin typeface="Century Gothic" panose="020B0502020202020204" pitchFamily="34" charset="0"/>
              </a:rPr>
              <a:t>the author talks about lots of things being washed up on the beach which would happen after a big storm.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5521818" y="2776835"/>
            <a:ext cx="3864775"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to the second part of this questions will vary.</a:t>
            </a:r>
          </a:p>
        </p:txBody>
      </p:sp>
      <p:sp>
        <p:nvSpPr>
          <p:cNvPr id="8" name="Rectangle 7">
            <a:extLst>
              <a:ext uri="{FF2B5EF4-FFF2-40B4-BE49-F238E27FC236}">
                <a16:creationId xmlns:a16="http://schemas.microsoft.com/office/drawing/2014/main" id="{02AFFEF4-EC65-AA0E-66A2-924E23614146}"/>
              </a:ext>
            </a:extLst>
          </p:cNvPr>
          <p:cNvSpPr/>
          <p:nvPr/>
        </p:nvSpPr>
        <p:spPr>
          <a:xfrm>
            <a:off x="342636" y="844497"/>
            <a:ext cx="3435057" cy="365228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backward wash</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the wave going back out to sea.</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bristling </a:t>
            </a:r>
            <a:r>
              <a:rPr kumimoji="0" lang="en-AU" sz="180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short, stiff and spiky</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frail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weak or delicate</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porcelain</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hard, but delicate and shiny ceramic material</a:t>
            </a:r>
          </a:p>
          <a:p>
            <a:pPr marL="0" marR="0" lvl="0" indent="0" algn="l" defTabSz="914400" rtl="0" eaLnBrk="1" fontAlgn="auto" latinLnBrk="0" hangingPunct="1">
              <a:lnSpc>
                <a:spcPct val="100000"/>
              </a:lnSpc>
              <a:spcBef>
                <a:spcPts val="0"/>
              </a:spcBef>
              <a:spcAft>
                <a:spcPts val="800"/>
              </a:spcAft>
              <a:buClrTx/>
              <a:buSzTx/>
              <a:buFontTx/>
              <a:buNone/>
              <a:tabLst/>
              <a:defRPr/>
            </a:pP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9" name="Text Placeholder 1">
            <a:extLst>
              <a:ext uri="{FF2B5EF4-FFF2-40B4-BE49-F238E27FC236}">
                <a16:creationId xmlns:a16="http://schemas.microsoft.com/office/drawing/2014/main" id="{E70E956F-7C11-2051-854F-5DE2AA703E65}"/>
              </a:ext>
            </a:extLst>
          </p:cNvPr>
          <p:cNvSpPr txBox="1">
            <a:spLocks/>
          </p:cNvSpPr>
          <p:nvPr/>
        </p:nvSpPr>
        <p:spPr>
          <a:xfrm>
            <a:off x="10212636" y="4982501"/>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pic>
        <p:nvPicPr>
          <p:cNvPr id="10" name="Picture 2" descr="PORCELAIN | English meaning - Cambridge Dictionary">
            <a:extLst>
              <a:ext uri="{FF2B5EF4-FFF2-40B4-BE49-F238E27FC236}">
                <a16:creationId xmlns:a16="http://schemas.microsoft.com/office/drawing/2014/main" id="{9BB430BF-BC56-CB63-42FF-7108F7ABBC6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45013" y="3061613"/>
            <a:ext cx="1091403" cy="851294"/>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DBBC5C-2C1B-1ED4-3E53-13D6685DCA15}"/>
              </a:ext>
            </a:extLst>
          </p:cNvPr>
          <p:cNvSpPr txBox="1"/>
          <p:nvPr/>
        </p:nvSpPr>
        <p:spPr>
          <a:xfrm>
            <a:off x="3405477" y="3969774"/>
            <a:ext cx="1570473" cy="300814"/>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Example of porcelain</a:t>
            </a:r>
          </a:p>
        </p:txBody>
      </p:sp>
      <p:pic>
        <p:nvPicPr>
          <p:cNvPr id="12" name="Picture 4" descr="Underwater health check shows kelp forests are declining around the world -  Australian Geographic">
            <a:extLst>
              <a:ext uri="{FF2B5EF4-FFF2-40B4-BE49-F238E27FC236}">
                <a16:creationId xmlns:a16="http://schemas.microsoft.com/office/drawing/2014/main" id="{0BBB652E-33D2-365D-E731-7F73256CFCD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8598" y="4270261"/>
            <a:ext cx="2488852" cy="146344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E1BC07A3-F5D5-30C2-D157-196624796451}"/>
              </a:ext>
            </a:extLst>
          </p:cNvPr>
          <p:cNvSpPr txBox="1"/>
          <p:nvPr/>
        </p:nvSpPr>
        <p:spPr>
          <a:xfrm rot="16200000">
            <a:off x="170446" y="4790947"/>
            <a:ext cx="719562"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kelp</a:t>
            </a:r>
          </a:p>
        </p:txBody>
      </p:sp>
      <p:pic>
        <p:nvPicPr>
          <p:cNvPr id="27" name="Picture 6" descr="Queensland beach is rich in cuttlebones – Susan Scott">
            <a:extLst>
              <a:ext uri="{FF2B5EF4-FFF2-40B4-BE49-F238E27FC236}">
                <a16:creationId xmlns:a16="http://schemas.microsoft.com/office/drawing/2014/main" id="{1F7BB858-0FA9-5A0D-9CE4-7C1C69BF1EF9}"/>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24780" t="24352" b="19310"/>
          <a:stretch/>
        </p:blipFill>
        <p:spPr bwMode="auto">
          <a:xfrm>
            <a:off x="4273547" y="4359721"/>
            <a:ext cx="2314202" cy="1299375"/>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a:extLst>
              <a:ext uri="{FF2B5EF4-FFF2-40B4-BE49-F238E27FC236}">
                <a16:creationId xmlns:a16="http://schemas.microsoft.com/office/drawing/2014/main" id="{7CF599FC-3DC8-A498-0B93-4F108805A30E}"/>
              </a:ext>
            </a:extLst>
          </p:cNvPr>
          <p:cNvSpPr txBox="1"/>
          <p:nvPr/>
        </p:nvSpPr>
        <p:spPr>
          <a:xfrm rot="16200000">
            <a:off x="3252695" y="4624143"/>
            <a:ext cx="1132284" cy="784189"/>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dried cuttlefish</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pic>
        <p:nvPicPr>
          <p:cNvPr id="29" name="Picture 8" descr="SEA URCHIN ALERT ⚠️ Please use... - St.Pete Beach, Florida | Facebook">
            <a:extLst>
              <a:ext uri="{FF2B5EF4-FFF2-40B4-BE49-F238E27FC236}">
                <a16:creationId xmlns:a16="http://schemas.microsoft.com/office/drawing/2014/main" id="{4E1C7073-A1FC-FB22-88DE-02022A9D673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31641" b="24362"/>
          <a:stretch/>
        </p:blipFill>
        <p:spPr bwMode="auto">
          <a:xfrm>
            <a:off x="7172599" y="3753829"/>
            <a:ext cx="2519932" cy="148590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D0ADC8C8-4879-4A53-AE9C-2BACE86B9D70}"/>
              </a:ext>
            </a:extLst>
          </p:cNvPr>
          <p:cNvSpPr txBox="1"/>
          <p:nvPr/>
        </p:nvSpPr>
        <p:spPr>
          <a:xfrm>
            <a:off x="7835819" y="5310933"/>
            <a:ext cx="1279163" cy="414857"/>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sea urchin</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A5C5AA18-3F45-41F1-09A6-6B527A4ED582}"/>
              </a:ext>
            </a:extLst>
          </p:cNvPr>
          <p:cNvSpPr txBox="1"/>
          <p:nvPr/>
        </p:nvSpPr>
        <p:spPr>
          <a:xfrm>
            <a:off x="808598" y="5869200"/>
            <a:ext cx="9704203" cy="888256"/>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There is a picture in the middle of the book with the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‘Storm Boy liked best of all to wander along the beach after what Hide-Away called a Big Blow. For then all kinds of treasure had been thrown up by the wind and the wild waves. </a:t>
            </a:r>
            <a:endPar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410860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5"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15</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448327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puckered</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gather into wrinkles or folds</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scuff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(verb) scrape or brush against the surface of something</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supple</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flexible; bend and move easily</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b="1">
                <a:solidFill>
                  <a:srgbClr val="000000"/>
                </a:solidFill>
                <a:latin typeface="Century Gothic" panose="020B0502020202020204" pitchFamily="34" charset="0"/>
                <a:ea typeface="Segoe UI Symbol" panose="020B0502040204020203" pitchFamily="34" charset="0"/>
                <a:cs typeface="Times" charset="0"/>
              </a:rPr>
              <a:t>battered</a:t>
            </a:r>
            <a:r>
              <a:rPr lang="en-AU">
                <a:solidFill>
                  <a:srgbClr val="000000"/>
                </a:solidFill>
                <a:latin typeface="Century Gothic" panose="020B0502020202020204" pitchFamily="34" charset="0"/>
                <a:ea typeface="Segoe UI Symbol" panose="020B0502040204020203" pitchFamily="34" charset="0"/>
                <a:cs typeface="Times" charset="0"/>
              </a:rPr>
              <a:t> (adjective) damaged by being old and used often</a:t>
            </a:r>
          </a:p>
          <a:p>
            <a:pPr>
              <a:spcAft>
                <a:spcPts val="800"/>
              </a:spcAf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snug</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(adjective) comfortable, warm and cosy. </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 Why</a:t>
            </a:r>
            <a:r>
              <a:rPr kumimoji="0" lang="en-AU" sz="1200" b="0" i="0" u="none" strike="noStrike" kern="1200" cap="none" spc="0" normalizeH="0" noProof="0">
                <a:ln>
                  <a:noFill/>
                </a:ln>
                <a:solidFill>
                  <a:srgbClr val="FFFFFF"/>
                </a:solidFill>
                <a:effectLst/>
                <a:uLnTx/>
                <a:uFillTx/>
                <a:latin typeface="Century Gothic" panose="020B0502020202020204" pitchFamily="34" charset="0"/>
                <a:ea typeface="+mn-ea"/>
                <a:cs typeface="+mn-cs"/>
              </a:rPr>
              <a:t> do you think the author choose to describe this wind this way?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9326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chose to describe</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the wind this way because ________</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562524"/>
            <a:ext cx="1979364" cy="1732952"/>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chose to describe the wind this </a:t>
            </a:r>
            <a:r>
              <a:rPr lang="en-AU" sz="1400">
                <a:solidFill>
                  <a:srgbClr val="000000"/>
                </a:solidFill>
                <a:latin typeface="Century Gothic" panose="020B0502020202020204" pitchFamily="34" charset="0"/>
              </a:rPr>
              <a:t>way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makes the wind sound like it is alive</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and adds more detail to the story.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21820" y="568258"/>
            <a:ext cx="3864776" cy="114099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‘But when the winter wind came sweeping up from Antarctica with ice on its tongue, licking and smoothing his cheeks into cold flat pebbles...’</a:t>
            </a:r>
            <a:endParaRPr lang="en-AU" sz="1200">
              <a:solidFill>
                <a:srgbClr val="FFFFFF"/>
              </a:solidFill>
              <a:latin typeface="Century Gothic" panose="020B0502020202020204" pitchFamily="34" charset="0"/>
            </a:endParaRPr>
          </a:p>
          <a:p>
            <a:pPr marR="0" lvl="0" algn="l" defTabSz="914400" rtl="0" eaLnBrk="1" fontAlgn="auto" latinLnBrk="0" hangingPunct="1">
              <a:lnSpc>
                <a:spcPct val="90000"/>
              </a:lnSpc>
              <a:spcBef>
                <a:spcPts val="1000"/>
              </a:spcBef>
              <a:spcAft>
                <a:spcPts val="0"/>
              </a:spcAft>
              <a:buClrTx/>
              <a:buSzTx/>
              <a:tabLst/>
              <a:defRPr/>
            </a:pPr>
            <a:r>
              <a:rPr lang="en-AU" sz="1200">
                <a:solidFill>
                  <a:srgbClr val="FFFFFF"/>
                </a:solidFill>
                <a:latin typeface="Century Gothic" panose="020B0502020202020204" pitchFamily="34" charset="0"/>
              </a:rPr>
              <a:t>What is being personified in this sentence?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8" y="1823476"/>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_______ is being personified in this sentence. </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19225" y="2308835"/>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8" y="2507255"/>
            <a:ext cx="3898329"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winter wind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is</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being personified in this sentence.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410106"/>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14" name="Text Placeholder 1">
            <a:extLst>
              <a:ext uri="{FF2B5EF4-FFF2-40B4-BE49-F238E27FC236}">
                <a16:creationId xmlns:a16="http://schemas.microsoft.com/office/drawing/2014/main" id="{640AD927-DD36-E39E-8EE3-EA37E0B75C45}"/>
              </a:ext>
            </a:extLst>
          </p:cNvPr>
          <p:cNvSpPr txBox="1">
            <a:spLocks/>
          </p:cNvSpPr>
          <p:nvPr/>
        </p:nvSpPr>
        <p:spPr>
          <a:xfrm>
            <a:off x="5538594" y="3309780"/>
            <a:ext cx="3864776"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a:t>
            </a:r>
            <a:r>
              <a:rPr lang="en-AU" sz="1200">
                <a:solidFill>
                  <a:srgbClr val="FFFFFF"/>
                </a:solidFill>
                <a:latin typeface="Century Gothic" panose="020B0502020202020204" pitchFamily="34" charset="0"/>
              </a:rPr>
              <a:t>How is the wind ‘made human’ in this sentence?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7" name="Text Placeholder 1">
            <a:extLst>
              <a:ext uri="{FF2B5EF4-FFF2-40B4-BE49-F238E27FC236}">
                <a16:creationId xmlns:a16="http://schemas.microsoft.com/office/drawing/2014/main" id="{40822328-91C2-5300-95A0-F565F5391122}"/>
              </a:ext>
            </a:extLst>
          </p:cNvPr>
          <p:cNvSpPr txBox="1">
            <a:spLocks/>
          </p:cNvSpPr>
          <p:nvPr/>
        </p:nvSpPr>
        <p:spPr>
          <a:xfrm>
            <a:off x="5521817" y="4010698"/>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wind is ‘made human’ in this sentence </a:t>
            </a:r>
            <a:r>
              <a:rPr lang="en-AU" sz="1400">
                <a:solidFill>
                  <a:srgbClr val="000000"/>
                </a:solidFill>
                <a:latin typeface="Century Gothic" panose="020B0502020202020204" pitchFamily="34" charset="0"/>
              </a:rPr>
              <a:t>by ________. </a:t>
            </a:r>
          </a:p>
        </p:txBody>
      </p:sp>
      <p:sp>
        <p:nvSpPr>
          <p:cNvPr id="28" name="Text Placeholder 1">
            <a:extLst>
              <a:ext uri="{FF2B5EF4-FFF2-40B4-BE49-F238E27FC236}">
                <a16:creationId xmlns:a16="http://schemas.microsoft.com/office/drawing/2014/main" id="{6E56EC7F-B62F-D15A-18C0-C19BA1B24976}"/>
              </a:ext>
            </a:extLst>
          </p:cNvPr>
          <p:cNvSpPr txBox="1">
            <a:spLocks/>
          </p:cNvSpPr>
          <p:nvPr/>
        </p:nvSpPr>
        <p:spPr>
          <a:xfrm>
            <a:off x="5521816" y="4757824"/>
            <a:ext cx="3864777"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wind is ‘made human’ in this sentence </a:t>
            </a:r>
            <a:r>
              <a:rPr lang="en-AU" sz="1400">
                <a:solidFill>
                  <a:srgbClr val="000000"/>
                </a:solidFill>
                <a:latin typeface="Century Gothic" panose="020B0502020202020204" pitchFamily="34" charset="0"/>
              </a:rPr>
              <a:t>by </a:t>
            </a:r>
            <a:r>
              <a:rPr lang="en-AU" sz="1400" b="1">
                <a:solidFill>
                  <a:srgbClr val="000000"/>
                </a:solidFill>
                <a:latin typeface="Century Gothic" panose="020B0502020202020204" pitchFamily="34" charset="0"/>
              </a:rPr>
              <a:t>the author saying it has ice on its tongue, and that it licks and smooths Storm Boy’s cheeks. </a:t>
            </a:r>
          </a:p>
        </p:txBody>
      </p:sp>
      <p:pic>
        <p:nvPicPr>
          <p:cNvPr id="29" name="Picture Placeholder 12">
            <a:extLst>
              <a:ext uri="{FF2B5EF4-FFF2-40B4-BE49-F238E27FC236}">
                <a16:creationId xmlns:a16="http://schemas.microsoft.com/office/drawing/2014/main" id="{6BF86609-F6A0-BBA3-F0C5-F761EB8F5DDB}"/>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64839" y="3332858"/>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687F4B84-7C11-17C2-9757-860C272E6498}"/>
              </a:ext>
            </a:extLst>
          </p:cNvPr>
          <p:cNvPicPr>
            <a:picLocks noChangeAspect="1"/>
          </p:cNvPicPr>
          <p:nvPr/>
        </p:nvPicPr>
        <p:blipFill>
          <a:blip r:embed="rId5"/>
          <a:stretch>
            <a:fillRect/>
          </a:stretch>
        </p:blipFill>
        <p:spPr>
          <a:xfrm>
            <a:off x="4940045" y="4649838"/>
            <a:ext cx="468000" cy="468000"/>
          </a:xfrm>
          <a:prstGeom prst="rect">
            <a:avLst/>
          </a:prstGeom>
        </p:spPr>
      </p:pic>
      <p:pic>
        <p:nvPicPr>
          <p:cNvPr id="31" name="Picture Placeholder 12">
            <a:extLst>
              <a:ext uri="{FF2B5EF4-FFF2-40B4-BE49-F238E27FC236}">
                <a16:creationId xmlns:a16="http://schemas.microsoft.com/office/drawing/2014/main" id="{8A1026F4-1EA8-986E-1A21-DC666E5E1779}"/>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40045" y="1040806"/>
            <a:ext cx="468000" cy="468000"/>
          </a:xfrm>
          <a:prstGeom prst="rect">
            <a:avLst/>
          </a:prstGeom>
        </p:spPr>
      </p:pic>
      <p:pic>
        <p:nvPicPr>
          <p:cNvPr id="33" name="Picture 2" descr="See the source image">
            <a:extLst>
              <a:ext uri="{FF2B5EF4-FFF2-40B4-BE49-F238E27FC236}">
                <a16:creationId xmlns:a16="http://schemas.microsoft.com/office/drawing/2014/main" id="{7F2C3D2D-81FD-55F9-1E3D-4C184DBAD40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550263" y="5315814"/>
            <a:ext cx="2048773" cy="13701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CA32C1E5-4346-B0BB-06A3-F5F835B0C373}"/>
              </a:ext>
            </a:extLst>
          </p:cNvPr>
          <p:cNvSpPr txBox="1"/>
          <p:nvPr/>
        </p:nvSpPr>
        <p:spPr>
          <a:xfrm>
            <a:off x="192475" y="6117955"/>
            <a:ext cx="1243769" cy="567976"/>
          </a:xfrm>
          <a:prstGeom prst="rect">
            <a:avLst/>
          </a:prstGeom>
          <a:no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100">
                <a:solidFill>
                  <a:srgbClr val="000000"/>
                </a:solidFill>
                <a:latin typeface="Century Gothic" panose="020B0502020202020204" pitchFamily="34" charset="0"/>
              </a:rPr>
              <a:t>rucked and puckered sand</a:t>
            </a:r>
            <a:endParaRPr kumimoji="0" lang="en-AU" sz="11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2989149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2" grpId="0" animBg="1"/>
      <p:bldP spid="25" grpId="0" animBg="1"/>
      <p:bldP spid="14" grpId="0" animBg="1"/>
      <p:bldP spid="27" grpId="0" animBg="1"/>
      <p:bldP spid="28" grpId="0" animBg="1"/>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16</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3. Why</a:t>
            </a:r>
            <a:r>
              <a:rPr kumimoji="0" lang="en-AU" sz="1200" b="0" i="0" u="none" strike="noStrike" kern="1200" cap="none" spc="0" normalizeH="0" noProof="0">
                <a:ln>
                  <a:noFill/>
                </a:ln>
                <a:solidFill>
                  <a:srgbClr val="FFFFFF"/>
                </a:solidFill>
                <a:effectLst/>
                <a:uLnTx/>
                <a:uFillTx/>
                <a:latin typeface="Century Gothic" panose="020B0502020202020204" pitchFamily="34" charset="0"/>
                <a:ea typeface="+mn-ea"/>
                <a:cs typeface="+mn-cs"/>
              </a:rPr>
              <a:t> do you think the author choose to describe the tall birds this way?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493267"/>
            <a:ext cx="1979364"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chose to describe</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the tall birds this way because ________</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562524"/>
            <a:ext cx="1979364" cy="2314649"/>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the author chose to describe the tall birds this </a:t>
            </a:r>
            <a:r>
              <a:rPr lang="en-AU" sz="1400">
                <a:solidFill>
                  <a:srgbClr val="000000"/>
                </a:solidFill>
                <a:latin typeface="Century Gothic" panose="020B0502020202020204" pitchFamily="34" charset="0"/>
              </a:rPr>
              <a:t>way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it makes them</a:t>
            </a:r>
            <a:r>
              <a:rPr kumimoji="0" lang="en-AU" sz="1400" b="1" i="0" u="none" strike="noStrike" kern="1200" cap="none" spc="0" normalizeH="0" noProof="0">
                <a:ln>
                  <a:noFill/>
                </a:ln>
                <a:solidFill>
                  <a:srgbClr val="000000"/>
                </a:solidFill>
                <a:effectLst/>
                <a:uLnTx/>
                <a:uFillTx/>
                <a:latin typeface="Century Gothic" panose="020B0502020202020204" pitchFamily="34" charset="0"/>
                <a:ea typeface="+mn-ea"/>
                <a:cs typeface="+mn-cs"/>
              </a:rPr>
              <a:t> sound like they are happy and excited as clapping and cheering is something humans do when they feel this way.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5" name="Text Placeholder 1">
            <a:extLst>
              <a:ext uri="{FF2B5EF4-FFF2-40B4-BE49-F238E27FC236}">
                <a16:creationId xmlns:a16="http://schemas.microsoft.com/office/drawing/2014/main" id="{369B20BB-5405-11A4-FC73-4B9DDAF89D26}"/>
              </a:ext>
            </a:extLst>
          </p:cNvPr>
          <p:cNvSpPr txBox="1">
            <a:spLocks/>
          </p:cNvSpPr>
          <p:nvPr/>
        </p:nvSpPr>
        <p:spPr>
          <a:xfrm>
            <a:off x="5508047" y="267534"/>
            <a:ext cx="3864776" cy="808596"/>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AutoNum type="arabicPeriod"/>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‘In the early morning the tall birds stood up and clapped and cheered the rising sun’.</a:t>
            </a:r>
            <a:endParaRPr lang="en-AU" sz="1200">
              <a:solidFill>
                <a:srgbClr val="FFFFFF"/>
              </a:solidFill>
              <a:latin typeface="Century Gothic" panose="020B0502020202020204" pitchFamily="34" charset="0"/>
            </a:endParaRPr>
          </a:p>
          <a:p>
            <a:pPr marR="0" lvl="0" algn="l" defTabSz="914400" rtl="0" eaLnBrk="1" fontAlgn="auto" latinLnBrk="0" hangingPunct="1">
              <a:lnSpc>
                <a:spcPct val="90000"/>
              </a:lnSpc>
              <a:spcBef>
                <a:spcPts val="1000"/>
              </a:spcBef>
              <a:spcAft>
                <a:spcPts val="0"/>
              </a:spcAft>
              <a:buClrTx/>
              <a:buSzTx/>
              <a:tabLst/>
              <a:defRPr/>
            </a:pPr>
            <a:r>
              <a:rPr lang="en-AU" sz="1200">
                <a:solidFill>
                  <a:srgbClr val="FFFFFF"/>
                </a:solidFill>
                <a:latin typeface="Century Gothic" panose="020B0502020202020204" pitchFamily="34" charset="0"/>
              </a:rPr>
              <a:t>What is being personified in this sentence?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3" name="Text Placeholder 1">
            <a:extLst>
              <a:ext uri="{FF2B5EF4-FFF2-40B4-BE49-F238E27FC236}">
                <a16:creationId xmlns:a16="http://schemas.microsoft.com/office/drawing/2014/main" id="{71B635C9-E3BF-29C0-C751-A9EF5A2271D9}"/>
              </a:ext>
            </a:extLst>
          </p:cNvPr>
          <p:cNvSpPr txBox="1">
            <a:spLocks/>
          </p:cNvSpPr>
          <p:nvPr/>
        </p:nvSpPr>
        <p:spPr>
          <a:xfrm>
            <a:off x="5521816" y="1183213"/>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_______ are being personified in this sentence. </a:t>
            </a:r>
          </a:p>
        </p:txBody>
      </p:sp>
      <p:pic>
        <p:nvPicPr>
          <p:cNvPr id="24" name="Picture 23" descr="Logo, icon&#10;&#10;Description automatically generated">
            <a:extLst>
              <a:ext uri="{FF2B5EF4-FFF2-40B4-BE49-F238E27FC236}">
                <a16:creationId xmlns:a16="http://schemas.microsoft.com/office/drawing/2014/main" id="{8D0899B7-88DA-87EB-9708-6FFAD7419CFE}"/>
              </a:ext>
            </a:extLst>
          </p:cNvPr>
          <p:cNvPicPr>
            <a:picLocks noChangeAspect="1"/>
          </p:cNvPicPr>
          <p:nvPr/>
        </p:nvPicPr>
        <p:blipFill>
          <a:blip r:embed="rId5"/>
          <a:stretch>
            <a:fillRect/>
          </a:stretch>
        </p:blipFill>
        <p:spPr>
          <a:xfrm>
            <a:off x="4924796" y="1619494"/>
            <a:ext cx="468000" cy="468000"/>
          </a:xfrm>
          <a:prstGeom prst="rect">
            <a:avLst/>
          </a:prstGeom>
        </p:spPr>
      </p:pic>
      <p:sp>
        <p:nvSpPr>
          <p:cNvPr id="25" name="Text Placeholder 1">
            <a:extLst>
              <a:ext uri="{FF2B5EF4-FFF2-40B4-BE49-F238E27FC236}">
                <a16:creationId xmlns:a16="http://schemas.microsoft.com/office/drawing/2014/main" id="{0AB12985-36AA-82EE-5558-3174592F00FC}"/>
              </a:ext>
            </a:extLst>
          </p:cNvPr>
          <p:cNvSpPr txBox="1">
            <a:spLocks/>
          </p:cNvSpPr>
          <p:nvPr/>
        </p:nvSpPr>
        <p:spPr>
          <a:xfrm>
            <a:off x="5521817" y="1850068"/>
            <a:ext cx="3898329"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tall </a:t>
            </a:r>
            <a:r>
              <a:rPr lang="en-AU" sz="1400" b="1">
                <a:solidFill>
                  <a:srgbClr val="000000"/>
                </a:solidFill>
                <a:latin typeface="Century Gothic" panose="020B0502020202020204" pitchFamily="34" charset="0"/>
              </a:rPr>
              <a:t>birds </a:t>
            </a: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are</a:t>
            </a:r>
            <a:r>
              <a:rPr kumimoji="0" lang="en-AU" sz="1400" b="0" i="0" u="none" strike="noStrike" kern="1200" cap="none" spc="0" normalizeH="0" noProof="0">
                <a:ln>
                  <a:noFill/>
                </a:ln>
                <a:solidFill>
                  <a:srgbClr val="000000"/>
                </a:solidFill>
                <a:effectLst/>
                <a:uLnTx/>
                <a:uFillTx/>
                <a:latin typeface="Century Gothic" panose="020B0502020202020204" pitchFamily="34" charset="0"/>
                <a:ea typeface="+mn-ea"/>
                <a:cs typeface="+mn-cs"/>
              </a:rPr>
              <a:t> being personified in this sentence. </a:t>
            </a:r>
            <a:endPar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989076"/>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
        <p:nvSpPr>
          <p:cNvPr id="14" name="Text Placeholder 1">
            <a:extLst>
              <a:ext uri="{FF2B5EF4-FFF2-40B4-BE49-F238E27FC236}">
                <a16:creationId xmlns:a16="http://schemas.microsoft.com/office/drawing/2014/main" id="{640AD927-DD36-E39E-8EE3-EA37E0B75C45}"/>
              </a:ext>
            </a:extLst>
          </p:cNvPr>
          <p:cNvSpPr txBox="1">
            <a:spLocks/>
          </p:cNvSpPr>
          <p:nvPr/>
        </p:nvSpPr>
        <p:spPr>
          <a:xfrm>
            <a:off x="5521817" y="2568758"/>
            <a:ext cx="3864776" cy="51415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R="0" lvl="0" algn="l" defTabSz="914400" rtl="0" eaLnBrk="1" fontAlgn="auto" latinLnBrk="0" hangingPunct="1">
              <a:lnSpc>
                <a:spcPct val="90000"/>
              </a:lnSpc>
              <a:spcBef>
                <a:spcPts val="1000"/>
              </a:spcBef>
              <a:spcAft>
                <a:spcPts val="0"/>
              </a:spcAft>
              <a:buClrTx/>
              <a:buSzTx/>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2. </a:t>
            </a:r>
            <a:r>
              <a:rPr lang="en-AU" sz="1200">
                <a:solidFill>
                  <a:srgbClr val="FFFFFF"/>
                </a:solidFill>
                <a:latin typeface="Century Gothic" panose="020B0502020202020204" pitchFamily="34" charset="0"/>
              </a:rPr>
              <a:t>How are the tall ‘made human’ in this sentence? </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sp>
        <p:nvSpPr>
          <p:cNvPr id="27" name="Text Placeholder 1">
            <a:extLst>
              <a:ext uri="{FF2B5EF4-FFF2-40B4-BE49-F238E27FC236}">
                <a16:creationId xmlns:a16="http://schemas.microsoft.com/office/drawing/2014/main" id="{40822328-91C2-5300-95A0-F565F5391122}"/>
              </a:ext>
            </a:extLst>
          </p:cNvPr>
          <p:cNvSpPr txBox="1">
            <a:spLocks/>
          </p:cNvSpPr>
          <p:nvPr/>
        </p:nvSpPr>
        <p:spPr>
          <a:xfrm>
            <a:off x="5508046" y="3181173"/>
            <a:ext cx="3864777" cy="569556"/>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tall birds are ‘made human’ in this sentence </a:t>
            </a:r>
            <a:r>
              <a:rPr lang="en-AU" sz="1400">
                <a:solidFill>
                  <a:srgbClr val="000000"/>
                </a:solidFill>
                <a:latin typeface="Century Gothic" panose="020B0502020202020204" pitchFamily="34" charset="0"/>
              </a:rPr>
              <a:t>by ________. </a:t>
            </a:r>
          </a:p>
        </p:txBody>
      </p:sp>
      <p:sp>
        <p:nvSpPr>
          <p:cNvPr id="28" name="Text Placeholder 1">
            <a:extLst>
              <a:ext uri="{FF2B5EF4-FFF2-40B4-BE49-F238E27FC236}">
                <a16:creationId xmlns:a16="http://schemas.microsoft.com/office/drawing/2014/main" id="{6E56EC7F-B62F-D15A-18C0-C19BA1B24976}"/>
              </a:ext>
            </a:extLst>
          </p:cNvPr>
          <p:cNvSpPr txBox="1">
            <a:spLocks/>
          </p:cNvSpPr>
          <p:nvPr/>
        </p:nvSpPr>
        <p:spPr>
          <a:xfrm>
            <a:off x="5508045" y="3881427"/>
            <a:ext cx="3864777" cy="957355"/>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 tall birds are ‘made human’ in this sentence </a:t>
            </a:r>
            <a:r>
              <a:rPr lang="en-AU" sz="1400">
                <a:solidFill>
                  <a:srgbClr val="000000"/>
                </a:solidFill>
                <a:latin typeface="Century Gothic" panose="020B0502020202020204" pitchFamily="34" charset="0"/>
              </a:rPr>
              <a:t>by </a:t>
            </a:r>
            <a:r>
              <a:rPr lang="en-AU" sz="1400" b="1">
                <a:solidFill>
                  <a:srgbClr val="000000"/>
                </a:solidFill>
                <a:latin typeface="Century Gothic" panose="020B0502020202020204" pitchFamily="34" charset="0"/>
              </a:rPr>
              <a:t>the author describing them as clapping and cheering, something that humans do. </a:t>
            </a:r>
          </a:p>
        </p:txBody>
      </p:sp>
      <p:pic>
        <p:nvPicPr>
          <p:cNvPr id="29" name="Picture Placeholder 12">
            <a:extLst>
              <a:ext uri="{FF2B5EF4-FFF2-40B4-BE49-F238E27FC236}">
                <a16:creationId xmlns:a16="http://schemas.microsoft.com/office/drawing/2014/main" id="{6BF86609-F6A0-BBA3-F0C5-F761EB8F5DDB}"/>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33691" y="2882317"/>
            <a:ext cx="468000" cy="468000"/>
          </a:xfrm>
          <a:prstGeom prst="rect">
            <a:avLst/>
          </a:prstGeom>
        </p:spPr>
      </p:pic>
      <p:pic>
        <p:nvPicPr>
          <p:cNvPr id="30" name="Picture 29" descr="Logo, icon&#10;&#10;Description automatically generated">
            <a:extLst>
              <a:ext uri="{FF2B5EF4-FFF2-40B4-BE49-F238E27FC236}">
                <a16:creationId xmlns:a16="http://schemas.microsoft.com/office/drawing/2014/main" id="{687F4B84-7C11-17C2-9757-860C272E6498}"/>
              </a:ext>
            </a:extLst>
          </p:cNvPr>
          <p:cNvPicPr>
            <a:picLocks noChangeAspect="1"/>
          </p:cNvPicPr>
          <p:nvPr/>
        </p:nvPicPr>
        <p:blipFill>
          <a:blip r:embed="rId5"/>
          <a:stretch>
            <a:fillRect/>
          </a:stretch>
        </p:blipFill>
        <p:spPr>
          <a:xfrm>
            <a:off x="4933691" y="3922922"/>
            <a:ext cx="468000" cy="468000"/>
          </a:xfrm>
          <a:prstGeom prst="rect">
            <a:avLst/>
          </a:prstGeom>
        </p:spPr>
      </p:pic>
      <p:pic>
        <p:nvPicPr>
          <p:cNvPr id="31" name="Picture Placeholder 12">
            <a:extLst>
              <a:ext uri="{FF2B5EF4-FFF2-40B4-BE49-F238E27FC236}">
                <a16:creationId xmlns:a16="http://schemas.microsoft.com/office/drawing/2014/main" id="{8A1026F4-1EA8-986E-1A21-DC666E5E1779}"/>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4924796" y="842130"/>
            <a:ext cx="468000" cy="468000"/>
          </a:xfrm>
          <a:prstGeom prst="rect">
            <a:avLst/>
          </a:prstGeom>
        </p:spPr>
      </p:pic>
      <p:sp>
        <p:nvSpPr>
          <p:cNvPr id="2" name="Rectangle 1">
            <a:extLst>
              <a:ext uri="{FF2B5EF4-FFF2-40B4-BE49-F238E27FC236}">
                <a16:creationId xmlns:a16="http://schemas.microsoft.com/office/drawing/2014/main" id="{7E2222DB-DE4D-2692-ECB4-A8EA86F622EF}"/>
              </a:ext>
            </a:extLst>
          </p:cNvPr>
          <p:cNvSpPr/>
          <p:nvPr/>
        </p:nvSpPr>
        <p:spPr>
          <a:xfrm>
            <a:off x="362840" y="1064038"/>
            <a:ext cx="3435057" cy="354969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sanctuary</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(noun) a nature reserve meaning humans cannot hunt here. </a:t>
            </a:r>
            <a:endPar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decoys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(noun) an imitation of an animal used by hunters</a:t>
            </a: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AU"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sousing</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 (verb) soak with liquid</a:t>
            </a:r>
          </a:p>
          <a:p>
            <a:pPr marL="0" marR="0" lvl="0" indent="0" algn="l" defTabSz="914400" rtl="0" eaLnBrk="1" fontAlgn="auto" latinLnBrk="0" hangingPunct="1">
              <a:lnSpc>
                <a:spcPct val="100000"/>
              </a:lnSpc>
              <a:spcBef>
                <a:spcPts val="0"/>
              </a:spcBef>
              <a:spcAft>
                <a:spcPts val="800"/>
              </a:spcAft>
              <a:buClrTx/>
              <a:buSzTx/>
              <a:buFontTx/>
              <a:buNone/>
              <a:tabLst/>
              <a:defRPr/>
            </a:pPr>
            <a:r>
              <a:rPr lang="en-AU" b="1">
                <a:solidFill>
                  <a:srgbClr val="000000"/>
                </a:solidFill>
                <a:latin typeface="Century Gothic" panose="020B0502020202020204" pitchFamily="34" charset="0"/>
                <a:ea typeface="Segoe UI Symbol" panose="020B0502040204020203" pitchFamily="34" charset="0"/>
                <a:cs typeface="Times" charset="0"/>
              </a:rPr>
              <a:t>webbed</a:t>
            </a:r>
            <a:r>
              <a:rPr lang="en-AU">
                <a:solidFill>
                  <a:srgbClr val="000000"/>
                </a:solidFill>
                <a:latin typeface="Century Gothic" panose="020B0502020202020204" pitchFamily="34" charset="0"/>
                <a:ea typeface="Segoe UI Symbol" panose="020B0502040204020203" pitchFamily="34" charset="0"/>
                <a:cs typeface="Times" charset="0"/>
              </a:rPr>
              <a:t> (adjective) having toes connected by a membrane</a:t>
            </a:r>
          </a:p>
        </p:txBody>
      </p:sp>
      <p:sp>
        <p:nvSpPr>
          <p:cNvPr id="7" name="TextBox 6">
            <a:extLst>
              <a:ext uri="{FF2B5EF4-FFF2-40B4-BE49-F238E27FC236}">
                <a16:creationId xmlns:a16="http://schemas.microsoft.com/office/drawing/2014/main" id="{4218E646-7EF5-7288-F18E-694F29F9DFD6}"/>
              </a:ext>
            </a:extLst>
          </p:cNvPr>
          <p:cNvSpPr txBox="1"/>
          <p:nvPr/>
        </p:nvSpPr>
        <p:spPr>
          <a:xfrm>
            <a:off x="306694" y="5127614"/>
            <a:ext cx="9704203" cy="1442254"/>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There are two pictures in the middle of the book with the caption from this page: </a:t>
            </a:r>
          </a:p>
          <a:p>
            <a:pPr marL="0" marR="0" lvl="0" indent="0" algn="l" defTabSz="914400" rtl="0" eaLnBrk="1" fontAlgn="auto" latinLnBrk="0" hangingPunct="1">
              <a:lnSpc>
                <a:spcPct val="150000"/>
              </a:lnSpc>
              <a:spcBef>
                <a:spcPts val="0"/>
              </a:spcBef>
              <a:spcAft>
                <a:spcPts val="0"/>
              </a:spcAft>
              <a:buClrTx/>
              <a:buSzTx/>
              <a:buFontTx/>
              <a:buNone/>
              <a:tabLst/>
              <a:defRPr/>
            </a:pPr>
            <a:r>
              <a:rPr lang="en-AU" sz="1200">
                <a:solidFill>
                  <a:srgbClr val="000000"/>
                </a:solidFill>
                <a:latin typeface="Century Gothic" panose="020B0502020202020204" pitchFamily="34" charset="0"/>
              </a:rPr>
              <a:t>‘The whole stretch of the Coorong and the land around it had been turned into a sanctuary, No one was allowed to hunt the birds there.’</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2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‘And so the water and the shore rippled and flapped with wings. In the early morning the birds stood up and clapped and cheered the rising sun.’</a:t>
            </a:r>
          </a:p>
        </p:txBody>
      </p:sp>
    </p:spTree>
    <p:extLst>
      <p:ext uri="{BB962C8B-B14F-4D97-AF65-F5344CB8AC3E}">
        <p14:creationId xmlns:p14="http://schemas.microsoft.com/office/powerpoint/2010/main" val="946574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20" grpId="0" animBg="1"/>
      <p:bldP spid="22" grpId="0" animBg="1"/>
      <p:bldP spid="25" grpId="0" animBg="1"/>
      <p:bldP spid="14" grpId="0" animBg="1"/>
      <p:bldP spid="27" grpId="0" animBg="1"/>
      <p:bldP spid="28" grpId="0" animBg="1"/>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C20368D-3E07-5013-8656-6047A11EB5AF}"/>
              </a:ext>
            </a:extLst>
          </p:cNvPr>
          <p:cNvSpPr txBox="1">
            <a:spLocks/>
          </p:cNvSpPr>
          <p:nvPr/>
        </p:nvSpPr>
        <p:spPr>
          <a:xfrm>
            <a:off x="107633" y="157163"/>
            <a:ext cx="1906905" cy="480060"/>
          </a:xfrm>
          <a:prstGeom prst="round2DiagRect">
            <a:avLst>
              <a:gd name="adj1" fmla="val 50000"/>
              <a:gd name="adj2" fmla="val 0"/>
            </a:avLst>
          </a:prstGeom>
          <a:solidFill>
            <a:srgbClr val="0A9396"/>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Page 17</a:t>
            </a:r>
          </a:p>
        </p:txBody>
      </p:sp>
      <p:pic>
        <p:nvPicPr>
          <p:cNvPr id="4" name="Picture 3" descr="Icon&#10;&#10;Description automatically generated">
            <a:extLst>
              <a:ext uri="{FF2B5EF4-FFF2-40B4-BE49-F238E27FC236}">
                <a16:creationId xmlns:a16="http://schemas.microsoft.com/office/drawing/2014/main" id="{B5E1D885-76D7-48F9-8D57-D5612EA15EED}"/>
              </a:ext>
            </a:extLst>
          </p:cNvPr>
          <p:cNvPicPr>
            <a:picLocks noChangeAspect="1"/>
          </p:cNvPicPr>
          <p:nvPr/>
        </p:nvPicPr>
        <p:blipFill rotWithShape="1">
          <a:blip r:embed="rId2"/>
          <a:srcRect l="935" t="1633" r="1123" b="1670"/>
          <a:stretch/>
        </p:blipFill>
        <p:spPr>
          <a:xfrm>
            <a:off x="2239093" y="61277"/>
            <a:ext cx="671114" cy="671832"/>
          </a:xfrm>
          <a:prstGeom prst="ellipse">
            <a:avLst/>
          </a:prstGeom>
        </p:spPr>
      </p:pic>
      <p:pic>
        <p:nvPicPr>
          <p:cNvPr id="5" name="Picture 4">
            <a:extLst>
              <a:ext uri="{FF2B5EF4-FFF2-40B4-BE49-F238E27FC236}">
                <a16:creationId xmlns:a16="http://schemas.microsoft.com/office/drawing/2014/main" id="{7B393904-E9D8-4B1C-9838-B239581067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44634" y="6995"/>
            <a:ext cx="468000" cy="468000"/>
          </a:xfrm>
          <a:prstGeom prst="rect">
            <a:avLst/>
          </a:prstGeom>
        </p:spPr>
      </p:pic>
      <p:sp>
        <p:nvSpPr>
          <p:cNvPr id="6" name="Text Placeholder 1">
            <a:extLst>
              <a:ext uri="{FF2B5EF4-FFF2-40B4-BE49-F238E27FC236}">
                <a16:creationId xmlns:a16="http://schemas.microsoft.com/office/drawing/2014/main" id="{9968449A-A276-4863-B7E7-F5BA0D47AE4D}"/>
              </a:ext>
            </a:extLst>
          </p:cNvPr>
          <p:cNvSpPr txBox="1">
            <a:spLocks/>
          </p:cNvSpPr>
          <p:nvPr/>
        </p:nvSpPr>
        <p:spPr>
          <a:xfrm>
            <a:off x="10212636" y="0"/>
            <a:ext cx="1979364" cy="458757"/>
          </a:xfrm>
          <a:prstGeom prst="rect">
            <a:avLst/>
          </a:prstGeom>
          <a:solidFill>
            <a:srgbClr val="047792"/>
          </a:solidFill>
        </p:spPr>
        <p:txBody>
          <a:bodyPr vert="horz" lIns="91440" tIns="45720" rIns="91440" bIns="45720" rtlCol="0" anchor="ctr" anchorCtr="1">
            <a:normAutofit/>
          </a:bodyPr>
          <a:lstStyle>
            <a:lvl1pPr marL="0" indent="0" algn="ctr" defTabSz="914400" rtl="0" eaLnBrk="1" latinLnBrk="0" hangingPunct="1">
              <a:lnSpc>
                <a:spcPct val="90000"/>
              </a:lnSpc>
              <a:spcBef>
                <a:spcPts val="1000"/>
              </a:spcBef>
              <a:buFont typeface="Arial" panose="020B0604020202020204" pitchFamily="34" charset="0"/>
              <a:buNone/>
              <a:defRPr sz="1000" b="1" kern="1200">
                <a:solidFill>
                  <a:schemeClr val="bg1"/>
                </a:solidFill>
                <a:latin typeface="Arial" panose="020B0604020202020204" pitchFamily="34" charset="0"/>
                <a:ea typeface="+mn-ea"/>
                <a:cs typeface="Arial" panose="020B0604020202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000" b="1" i="0" u="none" strike="noStrike" kern="1200" cap="none" spc="0" normalizeH="0" baseline="0" noProof="0">
                <a:ln>
                  <a:noFill/>
                </a:ln>
                <a:solidFill>
                  <a:srgbClr val="FFFFFF"/>
                </a:solidFill>
                <a:effectLst/>
                <a:uLnTx/>
                <a:uFillTx/>
                <a:latin typeface="Century Gothic" panose="020B0502020202020204" pitchFamily="34" charset="0"/>
                <a:ea typeface="Segoe UI Symbol" panose="020B0502040204020203" pitchFamily="34" charset="0"/>
                <a:cs typeface="Sassoon Infant Std" charset="0"/>
              </a:rPr>
              <a:t>Teacher and students read together.</a:t>
            </a:r>
          </a:p>
        </p:txBody>
      </p:sp>
      <p:sp>
        <p:nvSpPr>
          <p:cNvPr id="19" name="Rectangle 18">
            <a:extLst>
              <a:ext uri="{FF2B5EF4-FFF2-40B4-BE49-F238E27FC236}">
                <a16:creationId xmlns:a16="http://schemas.microsoft.com/office/drawing/2014/main" id="{C270EFF9-699F-4A78-9F11-08896AECC124}"/>
              </a:ext>
            </a:extLst>
          </p:cNvPr>
          <p:cNvSpPr/>
          <p:nvPr/>
        </p:nvSpPr>
        <p:spPr>
          <a:xfrm>
            <a:off x="2962388" y="117834"/>
            <a:ext cx="1871025" cy="55399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Vocabulary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Read Passage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Discuss and Read Question</a:t>
            </a:r>
          </a:p>
        </p:txBody>
      </p:sp>
      <p:sp>
        <p:nvSpPr>
          <p:cNvPr id="13" name="Rectangle 12">
            <a:extLst>
              <a:ext uri="{FF2B5EF4-FFF2-40B4-BE49-F238E27FC236}">
                <a16:creationId xmlns:a16="http://schemas.microsoft.com/office/drawing/2014/main" id="{6415B00A-FF4C-4FA5-A512-16770AF716AF}"/>
              </a:ext>
            </a:extLst>
          </p:cNvPr>
          <p:cNvSpPr/>
          <p:nvPr/>
        </p:nvSpPr>
        <p:spPr>
          <a:xfrm>
            <a:off x="362840" y="1064038"/>
            <a:ext cx="3435057" cy="15799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sng" strike="noStrike" kern="1200" cap="none" spc="0" normalizeH="0" baseline="0" noProof="0">
                <a:ln>
                  <a:noFill/>
                </a:ln>
                <a:solidFill>
                  <a:srgbClr val="003A47"/>
                </a:solidFill>
                <a:effectLst/>
                <a:uLnTx/>
                <a:uFillTx/>
                <a:latin typeface="Century Gothic" panose="020B0502020202020204" pitchFamily="34" charset="0"/>
                <a:ea typeface="Segoe UI Symbol" panose="020B0502040204020203" pitchFamily="34" charset="0"/>
                <a:cs typeface="Times" charset="0"/>
              </a:rPr>
              <a:t>Vocabulary</a:t>
            </a:r>
            <a:r>
              <a:rPr kumimoji="0" lang="en-GB" sz="1800" b="1"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Times" charset="0"/>
              </a:rPr>
              <a:t> </a:t>
            </a:r>
            <a:endParaRPr kumimoji="0" lang="en-GB" sz="1800" b="0" i="0" u="none" strike="noStrike" kern="1200" cap="none" spc="0" normalizeH="0" baseline="0" noProof="0">
              <a:ln>
                <a:noFill/>
              </a:ln>
              <a:solidFill>
                <a:srgbClr val="F6BD24">
                  <a:lumMod val="75000"/>
                </a:srgbClr>
              </a:solidFill>
              <a:effectLst/>
              <a:uLnTx/>
              <a:uFillTx/>
              <a:latin typeface="Century Gothic" panose="020B0502020202020204" pitchFamily="34" charset="0"/>
              <a:ea typeface="Segoe UI Symbol" panose="020B0502040204020203" pitchFamily="34" charset="0"/>
              <a:cs typeface="+mn-cs"/>
            </a:endParaRPr>
          </a:p>
          <a:p>
            <a:pPr marL="0" marR="0" lvl="0" indent="0" algn="l" defTabSz="914400" rtl="0" eaLnBrk="1" fontAlgn="auto" latinLnBrk="0" hangingPunct="1">
              <a:lnSpc>
                <a:spcPct val="100000"/>
              </a:lnSpc>
              <a:spcBef>
                <a:spcPts val="0"/>
              </a:spcBef>
              <a:spcAft>
                <a:spcPts val="800"/>
              </a:spcAft>
              <a:buClrTx/>
              <a:buSzTx/>
              <a:buFontTx/>
              <a:buNone/>
              <a:tabLst/>
              <a:defRPr/>
            </a:pPr>
            <a:r>
              <a:rPr kumimoji="0" lang="en-GB" sz="1800" b="1"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criss-crossing </a:t>
            </a:r>
            <a:r>
              <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(adjective) </a:t>
            </a: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rPr>
              <a:t>containing a number of straight lines which cross each other.</a:t>
            </a:r>
            <a:endParaRPr kumimoji="0" lang="en-GB" sz="18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Times" charset="0"/>
            </a:endParaRPr>
          </a:p>
        </p:txBody>
      </p:sp>
      <p:sp>
        <p:nvSpPr>
          <p:cNvPr id="17" name="Text Placeholder 1">
            <a:extLst>
              <a:ext uri="{FF2B5EF4-FFF2-40B4-BE49-F238E27FC236}">
                <a16:creationId xmlns:a16="http://schemas.microsoft.com/office/drawing/2014/main" id="{197E6614-2FE0-42FD-AC96-7D433AD9F616}"/>
              </a:ext>
            </a:extLst>
          </p:cNvPr>
          <p:cNvSpPr txBox="1">
            <a:spLocks/>
          </p:cNvSpPr>
          <p:nvPr/>
        </p:nvSpPr>
        <p:spPr>
          <a:xfrm>
            <a:off x="10212636" y="504319"/>
            <a:ext cx="1979364" cy="846555"/>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Why do you think Storm Boy sometimes wished </a:t>
            </a:r>
            <a:r>
              <a:rPr lang="en-AU" sz="1200">
                <a:solidFill>
                  <a:srgbClr val="FFFFFF"/>
                </a:solidFill>
                <a:latin typeface="Century Gothic" panose="020B0502020202020204" pitchFamily="34" charset="0"/>
              </a:rPr>
              <a:t>he’d been born an ibis or a pelican?</a:t>
            </a:r>
            <a:endParaRPr kumimoji="0" lang="en-AU" sz="12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endParaRPr>
          </a:p>
        </p:txBody>
      </p:sp>
      <p:pic>
        <p:nvPicPr>
          <p:cNvPr id="18" name="Picture Placeholder 12">
            <a:extLst>
              <a:ext uri="{FF2B5EF4-FFF2-40B4-BE49-F238E27FC236}">
                <a16:creationId xmlns:a16="http://schemas.microsoft.com/office/drawing/2014/main" id="{6DAD604F-CEBC-4B02-8DE9-A4E7198DB4F8}"/>
              </a:ext>
            </a:extLst>
          </p:cNvPr>
          <p:cNvPicPr>
            <a:picLocks noChangeAspect="1"/>
          </p:cNvPicPr>
          <p:nvPr/>
        </p:nvPicPr>
        <p:blipFill>
          <a:blip r:embed="rId4" cstate="print">
            <a:extLst>
              <a:ext uri="{28A0092B-C50C-407E-A947-70E740481C1C}">
                <a14:useLocalDpi xmlns:a14="http://schemas.microsoft.com/office/drawing/2010/main" val="0"/>
              </a:ext>
            </a:extLst>
          </a:blip>
          <a:srcRect t="110" b="110"/>
          <a:stretch>
            <a:fillRect/>
          </a:stretch>
        </p:blipFill>
        <p:spPr>
          <a:xfrm>
            <a:off x="9644634" y="508237"/>
            <a:ext cx="468000" cy="468000"/>
          </a:xfrm>
          <a:prstGeom prst="rect">
            <a:avLst/>
          </a:prstGeom>
        </p:spPr>
      </p:pic>
      <p:sp>
        <p:nvSpPr>
          <p:cNvPr id="20" name="Text Placeholder 1">
            <a:extLst>
              <a:ext uri="{FF2B5EF4-FFF2-40B4-BE49-F238E27FC236}">
                <a16:creationId xmlns:a16="http://schemas.microsoft.com/office/drawing/2014/main" id="{A9DA9687-E3D1-4FA1-B390-30AA08D2619B}"/>
              </a:ext>
            </a:extLst>
          </p:cNvPr>
          <p:cNvSpPr txBox="1">
            <a:spLocks/>
          </p:cNvSpPr>
          <p:nvPr/>
        </p:nvSpPr>
        <p:spPr>
          <a:xfrm>
            <a:off x="10212636" y="1509370"/>
            <a:ext cx="1979364" cy="1151254"/>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 think Storm Boy sometimes wished he’d been born an ibis or a pelican because _______ .</a:t>
            </a:r>
          </a:p>
        </p:txBody>
      </p:sp>
      <p:pic>
        <p:nvPicPr>
          <p:cNvPr id="21" name="Picture 20" descr="Logo, icon&#10;&#10;Description automatically generated">
            <a:extLst>
              <a:ext uri="{FF2B5EF4-FFF2-40B4-BE49-F238E27FC236}">
                <a16:creationId xmlns:a16="http://schemas.microsoft.com/office/drawing/2014/main" id="{C1C89600-8F22-4155-8C08-DF3E1248E15E}"/>
              </a:ext>
            </a:extLst>
          </p:cNvPr>
          <p:cNvPicPr>
            <a:picLocks noChangeAspect="1"/>
          </p:cNvPicPr>
          <p:nvPr/>
        </p:nvPicPr>
        <p:blipFill>
          <a:blip r:embed="rId5"/>
          <a:stretch>
            <a:fillRect/>
          </a:stretch>
        </p:blipFill>
        <p:spPr>
          <a:xfrm>
            <a:off x="9644634" y="1064038"/>
            <a:ext cx="468000" cy="468000"/>
          </a:xfrm>
          <a:prstGeom prst="rect">
            <a:avLst/>
          </a:prstGeom>
        </p:spPr>
      </p:pic>
      <p:sp>
        <p:nvSpPr>
          <p:cNvPr id="22" name="Text Placeholder 1">
            <a:extLst>
              <a:ext uri="{FF2B5EF4-FFF2-40B4-BE49-F238E27FC236}">
                <a16:creationId xmlns:a16="http://schemas.microsoft.com/office/drawing/2014/main" id="{35E75DAF-A90C-48C3-A756-5E8CFA4C1810}"/>
              </a:ext>
            </a:extLst>
          </p:cNvPr>
          <p:cNvSpPr txBox="1">
            <a:spLocks/>
          </p:cNvSpPr>
          <p:nvPr/>
        </p:nvSpPr>
        <p:spPr>
          <a:xfrm>
            <a:off x="10212636" y="2819120"/>
            <a:ext cx="1979364" cy="1926851"/>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AU" sz="1400">
                <a:solidFill>
                  <a:srgbClr val="000000"/>
                </a:solidFill>
                <a:latin typeface="Century Gothic" panose="020B0502020202020204" pitchFamily="34" charset="0"/>
              </a:rPr>
              <a:t>I think Storm Boy sometimes wished he’d been born an ibis or a pelican because </a:t>
            </a: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they were free to explore, they seemed happy, there were many of them etc. </a:t>
            </a:r>
          </a:p>
        </p:txBody>
      </p:sp>
      <p:sp>
        <p:nvSpPr>
          <p:cNvPr id="26" name="Text Placeholder 1">
            <a:extLst>
              <a:ext uri="{FF2B5EF4-FFF2-40B4-BE49-F238E27FC236}">
                <a16:creationId xmlns:a16="http://schemas.microsoft.com/office/drawing/2014/main" id="{57C5A96C-4EDE-7786-A861-C0F7D73B37EF}"/>
              </a:ext>
            </a:extLst>
          </p:cNvPr>
          <p:cNvSpPr txBox="1">
            <a:spLocks/>
          </p:cNvSpPr>
          <p:nvPr/>
        </p:nvSpPr>
        <p:spPr>
          <a:xfrm>
            <a:off x="10212636" y="4896014"/>
            <a:ext cx="1979364" cy="375657"/>
          </a:xfrm>
          <a:prstGeom prst="rect">
            <a:avLst/>
          </a:prstGeom>
          <a:solidFill>
            <a:schemeClr val="accent3">
              <a:lumMod val="20000"/>
              <a:lumOff val="80000"/>
            </a:schemeClr>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400" b="1"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Answers will vary</a:t>
            </a:r>
          </a:p>
        </p:txBody>
      </p:sp>
    </p:spTree>
    <p:extLst>
      <p:ext uri="{BB962C8B-B14F-4D97-AF65-F5344CB8AC3E}">
        <p14:creationId xmlns:p14="http://schemas.microsoft.com/office/powerpoint/2010/main" val="3967545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lumMod val="90000"/>
            <a:lumOff val="10000"/>
          </a:schemeClr>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13A52322-4FBC-7429-CDBF-4BF1D25B959E}"/>
              </a:ext>
            </a:extLst>
          </p:cNvPr>
          <p:cNvSpPr txBox="1">
            <a:spLocks/>
          </p:cNvSpPr>
          <p:nvPr/>
        </p:nvSpPr>
        <p:spPr>
          <a:xfrm>
            <a:off x="228607" y="183962"/>
            <a:ext cx="2278951" cy="480060"/>
          </a:xfrm>
          <a:prstGeom prst="round2DiagRect">
            <a:avLst>
              <a:gd name="adj1" fmla="val 50000"/>
              <a:gd name="adj2" fmla="val 0"/>
            </a:avLst>
          </a:prstGeom>
          <a:solidFill>
            <a:srgbClr val="FF8402"/>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0" i="0" u="none" strike="noStrike" kern="1200" cap="none" spc="0" normalizeH="0" baseline="0" noProof="0">
                <a:ln>
                  <a:noFill/>
                </a:ln>
                <a:solidFill>
                  <a:srgbClr val="FFFFFF"/>
                </a:solidFill>
                <a:effectLst/>
                <a:uLnTx/>
                <a:uFillTx/>
                <a:latin typeface="Century Gothic" panose="020B0502020202020204" pitchFamily="34" charset="0"/>
                <a:ea typeface="+mn-ea"/>
                <a:cs typeface="Segoe UI" panose="020B0502040204020203" pitchFamily="34" charset="0"/>
              </a:rPr>
              <a:t>Lesson Closure</a:t>
            </a:r>
          </a:p>
        </p:txBody>
      </p:sp>
      <p:sp>
        <p:nvSpPr>
          <p:cNvPr id="14" name="Rectangle 13">
            <a:extLst>
              <a:ext uri="{FF2B5EF4-FFF2-40B4-BE49-F238E27FC236}">
                <a16:creationId xmlns:a16="http://schemas.microsoft.com/office/drawing/2014/main" id="{F9A92AD2-C4B3-499B-8BC0-7412502A5209}"/>
              </a:ext>
            </a:extLst>
          </p:cNvPr>
          <p:cNvSpPr/>
          <p:nvPr/>
        </p:nvSpPr>
        <p:spPr>
          <a:xfrm>
            <a:off x="7141368" y="2384650"/>
            <a:ext cx="4476743" cy="2308324"/>
          </a:xfrm>
          <a:prstGeom prst="rect">
            <a:avLst/>
          </a:prstGeom>
          <a:solidFill>
            <a:schemeClr val="bg1"/>
          </a:solidFill>
          <a:ln>
            <a:solidFill>
              <a:srgbClr val="000000"/>
            </a:solidFill>
          </a:ln>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sng"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Our Big Question: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2400" b="0" i="0" u="none" strike="noStrike" kern="1200" cap="none" spc="0" normalizeH="0" baseline="0" noProof="0">
                <a:ln>
                  <a:noFill/>
                </a:ln>
                <a:solidFill>
                  <a:srgbClr val="000000"/>
                </a:solidFill>
                <a:effectLst/>
                <a:uLnTx/>
                <a:uFillTx/>
                <a:latin typeface="Century Gothic" panose="020B0502020202020204" pitchFamily="34" charset="0"/>
                <a:ea typeface="Segoe UI Symbol" panose="020B0502040204020203" pitchFamily="34" charset="0"/>
                <a:cs typeface="+mn-cs"/>
              </a:rPr>
              <a:t>How has the author used personification to bring inanimate objects to life in this chapter? Give some examples. ​</a:t>
            </a:r>
          </a:p>
        </p:txBody>
      </p:sp>
      <p:sp>
        <p:nvSpPr>
          <p:cNvPr id="15" name="Rectangle 14">
            <a:extLst>
              <a:ext uri="{FF2B5EF4-FFF2-40B4-BE49-F238E27FC236}">
                <a16:creationId xmlns:a16="http://schemas.microsoft.com/office/drawing/2014/main" id="{CEBE4303-B04B-47A0-AD54-4B19E240EB89}"/>
              </a:ext>
            </a:extLst>
          </p:cNvPr>
          <p:cNvSpPr/>
          <p:nvPr/>
        </p:nvSpPr>
        <p:spPr>
          <a:xfrm>
            <a:off x="2648063" y="183962"/>
            <a:ext cx="1146468"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Ask question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Discuss answers</a:t>
            </a:r>
          </a:p>
        </p:txBody>
      </p:sp>
      <p:sp>
        <p:nvSpPr>
          <p:cNvPr id="16" name="Text Placeholder 1">
            <a:extLst>
              <a:ext uri="{FF2B5EF4-FFF2-40B4-BE49-F238E27FC236}">
                <a16:creationId xmlns:a16="http://schemas.microsoft.com/office/drawing/2014/main" id="{5B6C0540-EC0B-4237-A4E4-042C5BD6043A}"/>
              </a:ext>
            </a:extLst>
          </p:cNvPr>
          <p:cNvSpPr txBox="1">
            <a:spLocks/>
          </p:cNvSpPr>
          <p:nvPr/>
        </p:nvSpPr>
        <p:spPr>
          <a:xfrm>
            <a:off x="10315574" y="0"/>
            <a:ext cx="1876425" cy="334107"/>
          </a:xfrm>
          <a:prstGeom prst="rect">
            <a:avLst/>
          </a:prstGeom>
          <a:solidFill>
            <a:srgbClr val="047792"/>
          </a:solidFill>
        </p:spPr>
        <p:txBody>
          <a:bodyPr vert="horz" wrap="square" lIns="91440" tIns="90000" rIns="91440" bIns="90000" rtlCol="0" anchor="t">
            <a:spAutoFit/>
          </a:bodyPr>
          <a:lstStyle>
            <a:lvl1pPr marL="0" indent="0" algn="l" defTabSz="914400" rtl="0" eaLnBrk="1" latinLnBrk="0" hangingPunct="1">
              <a:lnSpc>
                <a:spcPct val="90000"/>
              </a:lnSpc>
              <a:spcBef>
                <a:spcPts val="1000"/>
              </a:spcBef>
              <a:buFont typeface="Arial" panose="020B0604020202020204" pitchFamily="34" charset="0"/>
              <a:buNone/>
              <a:defRPr sz="10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AU" sz="11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Pair share and discuss</a:t>
            </a:r>
          </a:p>
        </p:txBody>
      </p:sp>
      <p:pic>
        <p:nvPicPr>
          <p:cNvPr id="17" name="Picture Placeholder 12">
            <a:extLst>
              <a:ext uri="{FF2B5EF4-FFF2-40B4-BE49-F238E27FC236}">
                <a16:creationId xmlns:a16="http://schemas.microsoft.com/office/drawing/2014/main" id="{F8A3B40E-B7D3-4E5F-837E-65C645D9EC2E}"/>
              </a:ext>
            </a:extLst>
          </p:cNvPr>
          <p:cNvPicPr>
            <a:picLocks noChangeAspect="1"/>
          </p:cNvPicPr>
          <p:nvPr/>
        </p:nvPicPr>
        <p:blipFill>
          <a:blip r:embed="rId3" cstate="print">
            <a:extLst>
              <a:ext uri="{28A0092B-C50C-407E-A947-70E740481C1C}">
                <a14:useLocalDpi xmlns:a14="http://schemas.microsoft.com/office/drawing/2010/main" val="0"/>
              </a:ext>
            </a:extLst>
          </a:blip>
          <a:srcRect t="110" b="110"/>
          <a:stretch>
            <a:fillRect/>
          </a:stretch>
        </p:blipFill>
        <p:spPr>
          <a:xfrm>
            <a:off x="9135883" y="19782"/>
            <a:ext cx="468000" cy="468000"/>
          </a:xfrm>
          <a:prstGeom prst="rect">
            <a:avLst/>
          </a:prstGeom>
        </p:spPr>
      </p:pic>
      <p:pic>
        <p:nvPicPr>
          <p:cNvPr id="18" name="Picture 17" descr="Logo, icon&#10;&#10;Description automatically generated">
            <a:extLst>
              <a:ext uri="{FF2B5EF4-FFF2-40B4-BE49-F238E27FC236}">
                <a16:creationId xmlns:a16="http://schemas.microsoft.com/office/drawing/2014/main" id="{DADCA2A9-FF3D-4BF2-BFB3-79863A82B501}"/>
              </a:ext>
            </a:extLst>
          </p:cNvPr>
          <p:cNvPicPr>
            <a:picLocks noChangeAspect="1"/>
          </p:cNvPicPr>
          <p:nvPr/>
        </p:nvPicPr>
        <p:blipFill>
          <a:blip r:embed="rId4"/>
          <a:stretch>
            <a:fillRect/>
          </a:stretch>
        </p:blipFill>
        <p:spPr>
          <a:xfrm>
            <a:off x="9679022" y="19782"/>
            <a:ext cx="468000" cy="468000"/>
          </a:xfrm>
          <a:prstGeom prst="rect">
            <a:avLst/>
          </a:prstGeom>
        </p:spPr>
      </p:pic>
      <p:pic>
        <p:nvPicPr>
          <p:cNvPr id="23" name="Picture 22" descr="Diagram, venn diagram, circle&#10;&#10;Description automatically generated">
            <a:extLst>
              <a:ext uri="{FF2B5EF4-FFF2-40B4-BE49-F238E27FC236}">
                <a16:creationId xmlns:a16="http://schemas.microsoft.com/office/drawing/2014/main" id="{66D01A60-B36A-4C1D-8056-5C071A223A8A}"/>
              </a:ext>
            </a:extLst>
          </p:cNvPr>
          <p:cNvPicPr>
            <a:picLocks noChangeAspect="1"/>
          </p:cNvPicPr>
          <p:nvPr/>
        </p:nvPicPr>
        <p:blipFill rotWithShape="1">
          <a:blip r:embed="rId5"/>
          <a:srcRect l="28664" t="24696" r="23261" b="27229"/>
          <a:stretch/>
        </p:blipFill>
        <p:spPr>
          <a:xfrm>
            <a:off x="11246088" y="5601641"/>
            <a:ext cx="724330" cy="720000"/>
          </a:xfrm>
          <a:prstGeom prst="ellipse">
            <a:avLst/>
          </a:prstGeom>
        </p:spPr>
      </p:pic>
      <p:sp>
        <p:nvSpPr>
          <p:cNvPr id="24" name="Title 1">
            <a:extLst>
              <a:ext uri="{FF2B5EF4-FFF2-40B4-BE49-F238E27FC236}">
                <a16:creationId xmlns:a16="http://schemas.microsoft.com/office/drawing/2014/main" id="{A8E31AE5-25AA-4EA4-8220-42DB71EC25A0}"/>
              </a:ext>
            </a:extLst>
          </p:cNvPr>
          <p:cNvSpPr txBox="1">
            <a:spLocks/>
          </p:cNvSpPr>
          <p:nvPr/>
        </p:nvSpPr>
        <p:spPr>
          <a:xfrm>
            <a:off x="10815428" y="6359985"/>
            <a:ext cx="1585649" cy="38074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PREDICTING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5" name="Picture 24">
            <a:extLst>
              <a:ext uri="{FF2B5EF4-FFF2-40B4-BE49-F238E27FC236}">
                <a16:creationId xmlns:a16="http://schemas.microsoft.com/office/drawing/2014/main" id="{56C439E7-9A32-4EB3-B1B1-6B902DE83233}"/>
              </a:ext>
            </a:extLst>
          </p:cNvPr>
          <p:cNvPicPr>
            <a:picLocks noChangeAspect="1"/>
          </p:cNvPicPr>
          <p:nvPr/>
        </p:nvPicPr>
        <p:blipFill rotWithShape="1">
          <a:blip r:embed="rId6"/>
          <a:srcRect l="1671" t="2371" r="1671" b="2371"/>
          <a:stretch/>
        </p:blipFill>
        <p:spPr>
          <a:xfrm>
            <a:off x="7012281" y="5601641"/>
            <a:ext cx="717601" cy="720000"/>
          </a:xfrm>
          <a:prstGeom prst="ellipse">
            <a:avLst/>
          </a:prstGeom>
        </p:spPr>
      </p:pic>
      <p:pic>
        <p:nvPicPr>
          <p:cNvPr id="26" name="Picture 25" descr="Icon&#10;&#10;Description automatically generated">
            <a:extLst>
              <a:ext uri="{FF2B5EF4-FFF2-40B4-BE49-F238E27FC236}">
                <a16:creationId xmlns:a16="http://schemas.microsoft.com/office/drawing/2014/main" id="{C9D061A3-FC8B-4F70-9125-6E4F10EFFEC5}"/>
              </a:ext>
            </a:extLst>
          </p:cNvPr>
          <p:cNvPicPr>
            <a:picLocks noChangeAspect="1"/>
          </p:cNvPicPr>
          <p:nvPr/>
        </p:nvPicPr>
        <p:blipFill rotWithShape="1">
          <a:blip r:embed="rId7"/>
          <a:srcRect l="2766" t="2766" r="2766" b="2766"/>
          <a:stretch/>
        </p:blipFill>
        <p:spPr>
          <a:xfrm>
            <a:off x="8429475" y="5601641"/>
            <a:ext cx="712927" cy="720000"/>
          </a:xfrm>
          <a:prstGeom prst="ellipse">
            <a:avLst/>
          </a:prstGeom>
        </p:spPr>
      </p:pic>
      <p:sp>
        <p:nvSpPr>
          <p:cNvPr id="27" name="Title 1">
            <a:extLst>
              <a:ext uri="{FF2B5EF4-FFF2-40B4-BE49-F238E27FC236}">
                <a16:creationId xmlns:a16="http://schemas.microsoft.com/office/drawing/2014/main" id="{B1CD7321-56CA-4DC3-AB65-FCE9C256CCF5}"/>
              </a:ext>
            </a:extLst>
          </p:cNvPr>
          <p:cNvSpPr txBox="1">
            <a:spLocks/>
          </p:cNvSpPr>
          <p:nvPr/>
        </p:nvSpPr>
        <p:spPr>
          <a:xfrm>
            <a:off x="6843551" y="6359985"/>
            <a:ext cx="1174984" cy="492514"/>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INITIATING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8" name="Title 1">
            <a:extLst>
              <a:ext uri="{FF2B5EF4-FFF2-40B4-BE49-F238E27FC236}">
                <a16:creationId xmlns:a16="http://schemas.microsoft.com/office/drawing/2014/main" id="{F2A2FB19-2182-4664-8FBC-2A0610C7CF8B}"/>
              </a:ext>
            </a:extLst>
          </p:cNvPr>
          <p:cNvSpPr txBox="1">
            <a:spLocks/>
          </p:cNvSpPr>
          <p:nvPr/>
        </p:nvSpPr>
        <p:spPr>
          <a:xfrm>
            <a:off x="8198909" y="6371810"/>
            <a:ext cx="1180831" cy="277560"/>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FOLLOW-UP QUERIES</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pic>
        <p:nvPicPr>
          <p:cNvPr id="29" name="Picture 28" descr="A picture containing circle&#10;&#10;Description automatically generated">
            <a:extLst>
              <a:ext uri="{FF2B5EF4-FFF2-40B4-BE49-F238E27FC236}">
                <a16:creationId xmlns:a16="http://schemas.microsoft.com/office/drawing/2014/main" id="{378B1EB9-5CC2-430C-AC54-9C70327F18E4}"/>
              </a:ext>
            </a:extLst>
          </p:cNvPr>
          <p:cNvPicPr>
            <a:picLocks noChangeAspect="1"/>
          </p:cNvPicPr>
          <p:nvPr/>
        </p:nvPicPr>
        <p:blipFill rotWithShape="1">
          <a:blip r:embed="rId8"/>
          <a:srcRect l="5222" t="5222" r="5222" b="5222"/>
          <a:stretch/>
        </p:blipFill>
        <p:spPr>
          <a:xfrm>
            <a:off x="9841995" y="5601641"/>
            <a:ext cx="704501" cy="720000"/>
          </a:xfrm>
          <a:prstGeom prst="ellipse">
            <a:avLst/>
          </a:prstGeom>
        </p:spPr>
      </p:pic>
      <p:sp>
        <p:nvSpPr>
          <p:cNvPr id="30" name="Title 1">
            <a:extLst>
              <a:ext uri="{FF2B5EF4-FFF2-40B4-BE49-F238E27FC236}">
                <a16:creationId xmlns:a16="http://schemas.microsoft.com/office/drawing/2014/main" id="{3A4BC33E-2850-4B15-ABE7-3F9CEB227E2F}"/>
              </a:ext>
            </a:extLst>
          </p:cNvPr>
          <p:cNvSpPr txBox="1">
            <a:spLocks/>
          </p:cNvSpPr>
          <p:nvPr/>
        </p:nvSpPr>
        <p:spPr>
          <a:xfrm>
            <a:off x="9560114" y="6359985"/>
            <a:ext cx="1268262" cy="301625"/>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6000" b="1" kern="1200">
                <a:solidFill>
                  <a:schemeClr val="tx1"/>
                </a:solidFill>
                <a:latin typeface="Segoe UI Symbol" panose="020B0502040204020203" pitchFamily="34" charset="0"/>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2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rPr>
              <a:t>SUMMARISING</a:t>
            </a:r>
            <a:endParaRPr kumimoji="0" lang="en-US" sz="1600" b="1" i="0" u="none" strike="noStrike" kern="1200" cap="none" spc="0" normalizeH="0" baseline="0" noProof="0">
              <a:ln>
                <a:noFill/>
              </a:ln>
              <a:solidFill>
                <a:srgbClr val="FFFFFF"/>
              </a:solidFill>
              <a:effectLst/>
              <a:uLnTx/>
              <a:uFillTx/>
              <a:latin typeface="Century Gothic" panose="020B0502020202020204" pitchFamily="34" charset="0"/>
              <a:ea typeface="+mj-ea"/>
              <a:cs typeface="+mj-cs"/>
            </a:endParaRPr>
          </a:p>
        </p:txBody>
      </p:sp>
      <p:sp>
        <p:nvSpPr>
          <p:cNvPr id="20" name="Rectangle 19">
            <a:extLst>
              <a:ext uri="{FF2B5EF4-FFF2-40B4-BE49-F238E27FC236}">
                <a16:creationId xmlns:a16="http://schemas.microsoft.com/office/drawing/2014/main" id="{01783877-1240-4919-8DB3-9341C9E693AC}"/>
              </a:ext>
            </a:extLst>
          </p:cNvPr>
          <p:cNvSpPr/>
          <p:nvPr/>
        </p:nvSpPr>
        <p:spPr>
          <a:xfrm>
            <a:off x="941439" y="1942599"/>
            <a:ext cx="4559715" cy="2972801"/>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Insert image</a:t>
            </a:r>
          </a:p>
        </p:txBody>
      </p:sp>
      <p:pic>
        <p:nvPicPr>
          <p:cNvPr id="2" name="Picture 2" descr="Storm Boy by Colin Thiele | 50th Anniversary Edition | 9781864368048 |  Booktopia">
            <a:extLst>
              <a:ext uri="{FF2B5EF4-FFF2-40B4-BE49-F238E27FC236}">
                <a16:creationId xmlns:a16="http://schemas.microsoft.com/office/drawing/2014/main" id="{54780A68-D268-AC23-EE25-0967C3F76A7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339983" y="1942599"/>
            <a:ext cx="1909722" cy="29728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700997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Concept Development</a:t>
            </a:r>
          </a:p>
        </p:txBody>
      </p:sp>
      <p:pic>
        <p:nvPicPr>
          <p:cNvPr id="7" name="Content Placeholder 4" descr="Icon&#10;&#10;Description automatically generated">
            <a:extLst>
              <a:ext uri="{FF2B5EF4-FFF2-40B4-BE49-F238E27FC236}">
                <a16:creationId xmlns:a16="http://schemas.microsoft.com/office/drawing/2014/main" id="{F16066D5-6604-4985-B021-5CBC12B18126}"/>
              </a:ext>
            </a:extLst>
          </p:cNvPr>
          <p:cNvPicPr>
            <a:picLocks noGrp="1" noChangeAspect="1"/>
          </p:cNvPicPr>
          <p:nvPr>
            <p:ph idx="1"/>
          </p:nvPr>
        </p:nvPicPr>
        <p:blipFill>
          <a:blip r:embed="rId2"/>
          <a:stretch>
            <a:fillRect/>
          </a:stretch>
        </p:blipFill>
        <p:spPr>
          <a:xfrm>
            <a:off x="9302984" y="115386"/>
            <a:ext cx="674079" cy="674079"/>
          </a:xfrm>
        </p:spPr>
      </p:pic>
      <p:pic>
        <p:nvPicPr>
          <p:cNvPr id="5" name="Picture 4" descr="Icon&#10;&#10;Description automatically generated">
            <a:extLst>
              <a:ext uri="{FF2B5EF4-FFF2-40B4-BE49-F238E27FC236}">
                <a16:creationId xmlns:a16="http://schemas.microsoft.com/office/drawing/2014/main" id="{A2B7E20C-7DA4-44E0-B1AC-924A53ED4BDE}"/>
              </a:ext>
            </a:extLst>
          </p:cNvPr>
          <p:cNvPicPr>
            <a:picLocks noChangeAspect="1"/>
          </p:cNvPicPr>
          <p:nvPr/>
        </p:nvPicPr>
        <p:blipFill>
          <a:blip r:embed="rId3"/>
          <a:stretch>
            <a:fillRect/>
          </a:stretch>
        </p:blipFill>
        <p:spPr>
          <a:xfrm>
            <a:off x="9977063" y="91488"/>
            <a:ext cx="693813" cy="679158"/>
          </a:xfrm>
          <a:prstGeom prst="rect">
            <a:avLst/>
          </a:prstGeom>
        </p:spPr>
      </p:pic>
      <p:sp>
        <p:nvSpPr>
          <p:cNvPr id="2" name="Rectangle 1"/>
          <p:cNvSpPr/>
          <p:nvPr/>
        </p:nvSpPr>
        <p:spPr>
          <a:xfrm>
            <a:off x="0" y="1761940"/>
            <a:ext cx="10067110" cy="2564292"/>
          </a:xfrm>
          <a:prstGeom prst="rect">
            <a:avLst/>
          </a:prstGeom>
        </p:spPr>
        <p:txBody>
          <a:bodyPr wrap="square">
            <a:spAutoFit/>
          </a:body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AU" sz="24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Example:</a:t>
            </a: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r>
              <a:rPr kumimoji="0" lang="en-AU" sz="24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Sally</a:t>
            </a:r>
            <a:r>
              <a:rPr kumimoji="0" lang="en-AU" sz="24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was feeling breathless and </a:t>
            </a:r>
            <a:r>
              <a:rPr kumimoji="0" lang="en-AU" sz="24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4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rested by a tree with lots of shade and </a:t>
            </a:r>
            <a:r>
              <a:rPr kumimoji="0" lang="en-AU" sz="24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4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decided to stay there until </a:t>
            </a:r>
            <a:r>
              <a:rPr kumimoji="0" lang="en-AU" sz="24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4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recovered.  </a:t>
            </a: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endParaRPr kumimoji="0" lang="en-AU"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endParaRPr>
          </a:p>
          <a:p>
            <a:pPr marL="0" marR="0" lvl="0" indent="0" algn="l" defTabSz="914400" rtl="0" eaLnBrk="1" fontAlgn="auto" latinLnBrk="0" hangingPunct="1">
              <a:lnSpc>
                <a:spcPct val="85000"/>
              </a:lnSpc>
              <a:spcBef>
                <a:spcPts val="1300"/>
              </a:spcBef>
              <a:spcAft>
                <a:spcPts val="0"/>
              </a:spcAft>
              <a:buClrTx/>
              <a:buSzTx/>
              <a:buFontTx/>
              <a:buNone/>
              <a:tabLst/>
              <a:defRPr/>
            </a:pPr>
            <a:endParaRPr kumimoji="0" lang="en-AU" sz="24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endParaRP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endParaRPr kumimoji="0" lang="en-US" sz="1800" b="0" i="0" u="none" strike="noStrike" kern="1200" cap="none" spc="0" normalizeH="0" baseline="0" noProof="0">
              <a:ln>
                <a:noFill/>
              </a:ln>
              <a:solidFill>
                <a:srgbClr val="000000">
                  <a:lumMod val="85000"/>
                  <a:lumOff val="15000"/>
                </a:srgbClr>
              </a:solidFill>
              <a:effectLst/>
              <a:uLnTx/>
              <a:uFillTx/>
              <a:latin typeface="Arial" panose="020B0604020202020204"/>
              <a:ea typeface="+mn-lt"/>
              <a:cs typeface="Arial" panose="020B0604020202020204"/>
            </a:endParaRPr>
          </a:p>
        </p:txBody>
      </p:sp>
      <p:sp>
        <p:nvSpPr>
          <p:cNvPr id="3" name="Rectangle 2"/>
          <p:cNvSpPr/>
          <p:nvPr/>
        </p:nvSpPr>
        <p:spPr>
          <a:xfrm>
            <a:off x="76393" y="519165"/>
            <a:ext cx="9424658"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A run-on sentence </a:t>
            </a:r>
            <a:r>
              <a:rPr kumimoji="0" lang="en-AU" sz="28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is two or more clauses that are joined incorrectly in one sentence.</a:t>
            </a:r>
            <a:endParaRPr kumimoji="0" lang="en-AU" sz="2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9" name="TextBox 8"/>
          <p:cNvSpPr txBox="1"/>
          <p:nvPr/>
        </p:nvSpPr>
        <p:spPr>
          <a:xfrm>
            <a:off x="10181939" y="1250631"/>
            <a:ext cx="1988664" cy="3996479"/>
          </a:xfrm>
          <a:prstGeom prst="rect">
            <a:avLst/>
          </a:prstGeom>
          <a:solidFill>
            <a:srgbClr val="79FF9C"/>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4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CFU:</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What is a run-on sentence?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Why is this an example of a run-on sentence?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r>
              <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How are clauses joined </a:t>
            </a:r>
            <a:r>
              <a:rPr kumimoji="0" lang="en-AU" sz="14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incorrectly</a:t>
            </a:r>
            <a:r>
              <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a:t>
            </a:r>
            <a:endPar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Arial"/>
            </a:endParaRP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r>
              <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1. Not separated by a full stop </a:t>
            </a:r>
            <a:endPar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Arial"/>
            </a:endParaRPr>
          </a:p>
          <a:p>
            <a:pPr marL="91440" marR="0" lvl="0" indent="-91440" algn="l" defTabSz="914400" rtl="0" eaLnBrk="1" fontAlgn="base" latinLnBrk="0" hangingPunct="1">
              <a:lnSpc>
                <a:spcPct val="85000"/>
              </a:lnSpc>
              <a:spcBef>
                <a:spcPts val="1300"/>
              </a:spcBef>
              <a:spcAft>
                <a:spcPts val="0"/>
              </a:spcAft>
              <a:buClrTx/>
              <a:buSzTx/>
              <a:buFont typeface="Arial" pitchFamily="34" charset="0"/>
              <a:buChar char=" "/>
              <a:tabLst/>
              <a:defRPr/>
            </a:pPr>
            <a:r>
              <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mn-cs"/>
              </a:rPr>
              <a:t>2. Not separated by a conjunction (and, because, but, so…)</a:t>
            </a:r>
            <a:endParaRPr kumimoji="0" lang="en-AU" sz="1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ea"/>
              <a:cs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AU" sz="14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
        <p:nvSpPr>
          <p:cNvPr id="11" name="Rectangle 10"/>
          <p:cNvSpPr/>
          <p:nvPr/>
        </p:nvSpPr>
        <p:spPr>
          <a:xfrm>
            <a:off x="0" y="3383340"/>
            <a:ext cx="9640024" cy="1034129"/>
          </a:xfrm>
          <a:prstGeom prst="rect">
            <a:avLst/>
          </a:prstGeom>
        </p:spPr>
        <p:txBody>
          <a:bodyPr wrap="square">
            <a:spAutoFit/>
          </a:bodyPr>
          <a:lstStyle/>
          <a:p>
            <a:pPr marL="91440" marR="0" lvl="0" indent="-91440" algn="l" defTabSz="914400" rtl="0" eaLnBrk="1" fontAlgn="auto" latinLnBrk="0" hangingPunct="1">
              <a:lnSpc>
                <a:spcPct val="85000"/>
              </a:lnSpc>
              <a:spcBef>
                <a:spcPts val="1300"/>
              </a:spcBef>
              <a:spcAft>
                <a:spcPts val="0"/>
              </a:spcAft>
              <a:buClrTx/>
              <a:buSzTx/>
              <a:buFont typeface="Arial" pitchFamily="34" charset="0"/>
              <a:buChar char=" "/>
              <a:tabLst/>
              <a:defRPr/>
            </a:pPr>
            <a:r>
              <a:rPr kumimoji="0" lang="en-AU"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This sentence contains </a:t>
            </a:r>
            <a:r>
              <a:rPr kumimoji="0" lang="en-AU" sz="2400" b="1"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four</a:t>
            </a:r>
            <a:r>
              <a:rPr kumimoji="0" lang="en-AU"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 clauses that have </a:t>
            </a:r>
            <a:r>
              <a:rPr kumimoji="0" lang="en-AU" sz="2400" b="1" i="0" u="sng"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not</a:t>
            </a:r>
            <a:r>
              <a:rPr kumimoji="0" lang="en-AU"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rPr>
              <a:t> been joined together properly.  It’s a run-on sentence that needs to be shortened into two shorter sentences to make it readable. </a:t>
            </a:r>
            <a:endParaRPr kumimoji="0" lang="en-US" sz="2400" b="0" i="0" u="none" strike="noStrike" kern="1200" cap="none" spc="0" normalizeH="0" baseline="0" noProof="0">
              <a:ln>
                <a:noFill/>
              </a:ln>
              <a:solidFill>
                <a:srgbClr val="000000">
                  <a:lumMod val="85000"/>
                  <a:lumOff val="15000"/>
                </a:srgbClr>
              </a:solidFill>
              <a:effectLst/>
              <a:uLnTx/>
              <a:uFillTx/>
              <a:latin typeface="Century Gothic" panose="020B0502020202020204" pitchFamily="34" charset="0"/>
              <a:ea typeface="+mn-lt"/>
              <a:cs typeface="Arial" panose="020B0604020202020204"/>
            </a:endParaRPr>
          </a:p>
        </p:txBody>
      </p:sp>
      <p:sp>
        <p:nvSpPr>
          <p:cNvPr id="13" name="TextBox 12">
            <a:extLst>
              <a:ext uri="{FF2B5EF4-FFF2-40B4-BE49-F238E27FC236}">
                <a16:creationId xmlns:a16="http://schemas.microsoft.com/office/drawing/2014/main" id="{EAFEF590-01C4-384C-971C-081800AC4FFE}"/>
              </a:ext>
            </a:extLst>
          </p:cNvPr>
          <p:cNvSpPr txBox="1"/>
          <p:nvPr/>
        </p:nvSpPr>
        <p:spPr>
          <a:xfrm>
            <a:off x="300390" y="5254724"/>
            <a:ext cx="10931988" cy="954107"/>
          </a:xfrm>
          <a:prstGeom prst="rect">
            <a:avLst/>
          </a:prstGeom>
          <a:noFill/>
          <a:ln w="38100">
            <a:solidFill>
              <a:srgbClr val="00B050"/>
            </a:solidFill>
          </a:ln>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28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Sally</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was feeling breathless, so </a:t>
            </a:r>
            <a:r>
              <a:rPr kumimoji="0" lang="en-AU" sz="28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rested by a tree with lots of shade. </a:t>
            </a:r>
            <a:r>
              <a:rPr kumimoji="0" lang="en-AU" sz="28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 decided to stay there until </a:t>
            </a:r>
            <a:r>
              <a:rPr kumimoji="0" lang="en-AU" sz="2800" b="0" i="0" u="none" strike="noStrike" kern="1200" cap="none" spc="0" normalizeH="0" baseline="0" noProof="0">
                <a:ln>
                  <a:noFill/>
                </a:ln>
                <a:solidFill>
                  <a:srgbClr val="ED7D31"/>
                </a:solidFill>
                <a:effectLst/>
                <a:uLnTx/>
                <a:uFillTx/>
                <a:latin typeface="Century Gothic" panose="020B0502020202020204" pitchFamily="34" charset="0"/>
                <a:ea typeface="+mn-lt"/>
                <a:cs typeface="Arial" panose="020B0604020202020204"/>
              </a:rPr>
              <a:t>she </a:t>
            </a:r>
            <a:r>
              <a:rPr kumimoji="0" lang="en-AU" sz="2800" b="0" i="0" u="none" strike="noStrike" kern="1200" cap="none" spc="0" normalizeH="0" baseline="0" noProof="0">
                <a:ln>
                  <a:noFill/>
                </a:ln>
                <a:solidFill>
                  <a:srgbClr val="00B050"/>
                </a:solidFill>
                <a:effectLst/>
                <a:uLnTx/>
                <a:uFillTx/>
                <a:latin typeface="Century Gothic" panose="020B0502020202020204" pitchFamily="34" charset="0"/>
                <a:ea typeface="+mn-lt"/>
                <a:cs typeface="Arial" panose="020B0604020202020204"/>
              </a:rPr>
              <a:t>recovered. </a:t>
            </a:r>
            <a:endParaRPr kumimoji="0" lang="en-AU" sz="2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p:txBody>
      </p:sp>
      <p:pic>
        <p:nvPicPr>
          <p:cNvPr id="14" name="Picture 13" descr="Logo, icon&#10;&#10;Description automatically generated">
            <a:extLst>
              <a:ext uri="{FF2B5EF4-FFF2-40B4-BE49-F238E27FC236}">
                <a16:creationId xmlns:a16="http://schemas.microsoft.com/office/drawing/2014/main" id="{8CE80E75-360B-6247-AD73-31368C05B686}"/>
              </a:ext>
            </a:extLst>
          </p:cNvPr>
          <p:cNvPicPr>
            <a:picLocks noChangeAspect="1"/>
          </p:cNvPicPr>
          <p:nvPr/>
        </p:nvPicPr>
        <p:blipFill>
          <a:blip r:embed="rId4"/>
          <a:stretch>
            <a:fillRect/>
          </a:stretch>
        </p:blipFill>
        <p:spPr>
          <a:xfrm>
            <a:off x="11517922" y="92276"/>
            <a:ext cx="674078" cy="674078"/>
          </a:xfrm>
          <a:prstGeom prst="rect">
            <a:avLst/>
          </a:prstGeom>
        </p:spPr>
      </p:pic>
      <p:pic>
        <p:nvPicPr>
          <p:cNvPr id="15" name="Picture 14" descr="Icon&#10;&#10;Description automatically generated">
            <a:extLst>
              <a:ext uri="{FF2B5EF4-FFF2-40B4-BE49-F238E27FC236}">
                <a16:creationId xmlns:a16="http://schemas.microsoft.com/office/drawing/2014/main" id="{C45F6649-CB44-C64C-8165-AE10CD937E4D}"/>
              </a:ext>
            </a:extLst>
          </p:cNvPr>
          <p:cNvPicPr>
            <a:picLocks noChangeAspect="1"/>
          </p:cNvPicPr>
          <p:nvPr/>
        </p:nvPicPr>
        <p:blipFill>
          <a:blip r:embed="rId5"/>
          <a:stretch>
            <a:fillRect/>
          </a:stretch>
        </p:blipFill>
        <p:spPr>
          <a:xfrm>
            <a:off x="10757360" y="115386"/>
            <a:ext cx="674078" cy="674078"/>
          </a:xfrm>
          <a:prstGeom prst="rect">
            <a:avLst/>
          </a:prstGeom>
        </p:spPr>
      </p:pic>
    </p:spTree>
    <p:extLst>
      <p:ext uri="{BB962C8B-B14F-4D97-AF65-F5344CB8AC3E}">
        <p14:creationId xmlns:p14="http://schemas.microsoft.com/office/powerpoint/2010/main" val="2466657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animBg="1"/>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1"/>
            <a:ext cx="3600450" cy="369332"/>
          </a:xfrm>
          <a:prstGeom prst="rect">
            <a:avLst/>
          </a:prstGeom>
          <a:solidFill>
            <a:srgbClr val="00B05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1" i="0" u="none" strike="noStrike" kern="1200" cap="none" spc="0" normalizeH="0" baseline="0" noProof="0">
                <a:ln>
                  <a:noFill/>
                </a:ln>
                <a:solidFill>
                  <a:srgbClr val="FFFFFF"/>
                </a:solidFill>
                <a:effectLst/>
                <a:uLnTx/>
                <a:uFillTx/>
                <a:latin typeface="Century Gothic" panose="020B0502020202020204" pitchFamily="34" charset="0"/>
                <a:ea typeface="+mn-ea"/>
                <a:cs typeface="+mn-cs"/>
              </a:rPr>
              <a:t>Skill development: You Do</a:t>
            </a:r>
          </a:p>
        </p:txBody>
      </p:sp>
      <p:sp>
        <p:nvSpPr>
          <p:cNvPr id="8" name="Rectangle 7"/>
          <p:cNvSpPr/>
          <p:nvPr/>
        </p:nvSpPr>
        <p:spPr>
          <a:xfrm>
            <a:off x="0" y="763381"/>
            <a:ext cx="8458200" cy="923330"/>
          </a:xfrm>
          <a:prstGeom prst="rect">
            <a:avLst/>
          </a:prstGeom>
          <a:solidFill>
            <a:schemeClr val="bg1"/>
          </a:solidFill>
          <a:ln w="38100">
            <a:solidFill>
              <a:srgbClr val="00B050"/>
            </a:solidFill>
          </a:ln>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Read the sentence aloud.  </a:t>
            </a:r>
            <a:endParaRPr kumimoji="0" lang="en-US"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Add punctuation or a conjunction to make it a complete sentence.  </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Separate the clauses into more than one sentence.</a:t>
            </a:r>
          </a:p>
        </p:txBody>
      </p:sp>
      <p:sp>
        <p:nvSpPr>
          <p:cNvPr id="13" name="Rectangle 12"/>
          <p:cNvSpPr/>
          <p:nvPr/>
        </p:nvSpPr>
        <p:spPr>
          <a:xfrm>
            <a:off x="0" y="381690"/>
            <a:ext cx="8458200" cy="369332"/>
          </a:xfrm>
          <a:prstGeom prst="rect">
            <a:avLst/>
          </a:prstGeom>
          <a:solidFill>
            <a:schemeClr val="bg1"/>
          </a:solidFill>
          <a:ln w="38100">
            <a:solidFill>
              <a:srgbClr val="00B050"/>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AU" sz="1800" b="0" i="1" u="none" strike="noStrike" kern="1200" cap="none" spc="0" normalizeH="0" baseline="0" noProof="0">
                <a:ln>
                  <a:noFill/>
                </a:ln>
                <a:solidFill>
                  <a:srgbClr val="000000"/>
                </a:solidFill>
                <a:effectLst/>
                <a:uLnTx/>
                <a:uFillTx/>
                <a:latin typeface="Arial" panose="020B0604020202020204"/>
                <a:ea typeface="+mn-lt"/>
                <a:cs typeface="Arial" panose="020B0604020202020204"/>
              </a:rPr>
              <a:t>These are all run on sentences. Use the steps to correct the run on sentences:</a:t>
            </a:r>
            <a:r>
              <a:rPr kumimoji="0" lang="en-AU" sz="1400" b="0" i="1" u="none" strike="noStrike" kern="1200" cap="none" spc="0" normalizeH="0" baseline="0" noProof="0">
                <a:ln>
                  <a:noFill/>
                </a:ln>
                <a:solidFill>
                  <a:srgbClr val="000000"/>
                </a:solidFill>
                <a:effectLst/>
                <a:uLnTx/>
                <a:uFillTx/>
                <a:latin typeface="Arial" panose="020B0604020202020204"/>
                <a:ea typeface="+mn-lt"/>
                <a:cs typeface="Arial" panose="020B0604020202020204"/>
              </a:rPr>
              <a:t> </a:t>
            </a:r>
          </a:p>
        </p:txBody>
      </p:sp>
      <p:pic>
        <p:nvPicPr>
          <p:cNvPr id="18" name="Picture 17" descr="Icon&#10;&#10;Description automatically generated">
            <a:extLst>
              <a:ext uri="{FF2B5EF4-FFF2-40B4-BE49-F238E27FC236}">
                <a16:creationId xmlns:a16="http://schemas.microsoft.com/office/drawing/2014/main" id="{8D84FB6F-E36B-FC4D-86D4-DC82FD849E2B}"/>
              </a:ext>
            </a:extLst>
          </p:cNvPr>
          <p:cNvPicPr>
            <a:picLocks noChangeAspect="1"/>
          </p:cNvPicPr>
          <p:nvPr/>
        </p:nvPicPr>
        <p:blipFill>
          <a:blip r:embed="rId2"/>
          <a:stretch>
            <a:fillRect/>
          </a:stretch>
        </p:blipFill>
        <p:spPr>
          <a:xfrm>
            <a:off x="11287048" y="229317"/>
            <a:ext cx="674078" cy="674078"/>
          </a:xfrm>
          <a:prstGeom prst="rect">
            <a:avLst/>
          </a:prstGeom>
        </p:spPr>
      </p:pic>
      <p:sp>
        <p:nvSpPr>
          <p:cNvPr id="4" name="Rectangle 3"/>
          <p:cNvSpPr/>
          <p:nvPr/>
        </p:nvSpPr>
        <p:spPr>
          <a:xfrm>
            <a:off x="172316" y="1752170"/>
            <a:ext cx="11451771" cy="4985980"/>
          </a:xfrm>
          <a:prstGeom prst="rect">
            <a:avLst/>
          </a:prstGeom>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18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The Lookout Post waved to Storm Boy he never got lost he could always see it.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After a Big Blow the waves threw up treasure Storm Boy liked to wander on the beach.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The wind scooped and sifted the sand and Storm Boy found a midden and he asked Fingerbone Bill about it.</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2000">
                <a:solidFill>
                  <a:srgbClr val="000000"/>
                </a:solidFill>
                <a:latin typeface="Century Gothic" panose="020B0502020202020204" pitchFamily="34" charset="0"/>
                <a:ea typeface="+mn-lt"/>
                <a:cs typeface="Arial" panose="020B0604020202020204"/>
              </a:rPr>
              <a:t>In the mornings Storm Boy would watch the birds chatting to each other he sometimes wished he could be a bird too. </a:t>
            </a: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lang="en-AU" sz="2000">
                <a:solidFill>
                  <a:srgbClr val="000000"/>
                </a:solidFill>
                <a:latin typeface="Century Gothic" panose="020B0502020202020204" pitchFamily="34" charset="0"/>
                <a:ea typeface="+mn-lt"/>
                <a:cs typeface="Arial" panose="020B0604020202020204"/>
              </a:rPr>
              <a:t>The wind was angry it picked up the soft white sand and smashed it against the rocks and tossed it in the eyes of onlookers. </a:t>
            </a: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endPar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endParaRPr>
          </a:p>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en-AU" sz="2000" b="0" i="0" u="none" strike="noStrike" kern="1200" cap="none" spc="0" normalizeH="0" baseline="0" noProof="0">
                <a:ln>
                  <a:noFill/>
                </a:ln>
                <a:solidFill>
                  <a:srgbClr val="000000"/>
                </a:solidFill>
                <a:effectLst/>
                <a:uLnTx/>
                <a:uFillTx/>
                <a:latin typeface="Century Gothic" panose="020B0502020202020204" pitchFamily="34" charset="0"/>
                <a:ea typeface="+mn-lt"/>
                <a:cs typeface="Arial" panose="020B0604020202020204"/>
              </a:rPr>
              <a:t>The beach stretched for miles and invited people to come and walk and the people shouldn’t harm the wildlife. </a:t>
            </a:r>
          </a:p>
        </p:txBody>
      </p:sp>
      <p:sp>
        <p:nvSpPr>
          <p:cNvPr id="2" name="TextBox 1">
            <a:extLst>
              <a:ext uri="{FF2B5EF4-FFF2-40B4-BE49-F238E27FC236}">
                <a16:creationId xmlns:a16="http://schemas.microsoft.com/office/drawing/2014/main" id="{591BE540-7A8D-91C8-C893-2C940ECEF325}"/>
              </a:ext>
            </a:extLst>
          </p:cNvPr>
          <p:cNvSpPr txBox="1"/>
          <p:nvPr/>
        </p:nvSpPr>
        <p:spPr>
          <a:xfrm>
            <a:off x="8749791" y="229317"/>
            <a:ext cx="2336712" cy="1522853"/>
          </a:xfrm>
          <a:prstGeom prst="rect">
            <a:avLst/>
          </a:prstGeom>
          <a:solidFill>
            <a:schemeClr val="accent6">
              <a:lumMod val="20000"/>
              <a:lumOff val="80000"/>
            </a:schemeClr>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lang="en-AU" sz="1600">
                <a:solidFill>
                  <a:srgbClr val="000000"/>
                </a:solidFill>
                <a:latin typeface="Century Gothic" panose="020B0502020202020204" pitchFamily="34" charset="0"/>
              </a:rPr>
              <a:t>Highlight the example of personification in each sentence. </a:t>
            </a:r>
            <a:endPar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33152559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94D2BD"/>
        </a:solidFill>
        <a:effectLst/>
      </p:bgPr>
    </p:bg>
    <p:spTree>
      <p:nvGrpSpPr>
        <p:cNvPr id="1" name=""/>
        <p:cNvGrpSpPr/>
        <p:nvPr/>
      </p:nvGrpSpPr>
      <p:grpSpPr>
        <a:xfrm>
          <a:off x="0" y="0"/>
          <a:ext cx="0" cy="0"/>
          <a:chOff x="0" y="0"/>
          <a:chExt cx="0" cy="0"/>
        </a:xfrm>
      </p:grpSpPr>
      <p:sp>
        <p:nvSpPr>
          <p:cNvPr id="3" name="TextBox 2"/>
          <p:cNvSpPr txBox="1"/>
          <p:nvPr/>
        </p:nvSpPr>
        <p:spPr>
          <a:xfrm>
            <a:off x="0" y="1582341"/>
            <a:ext cx="12191999" cy="153888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600" b="1"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a:ln>
                <a:noFill/>
              </a:ln>
              <a:solidFill>
                <a:prstClr val="black"/>
              </a:solidFill>
              <a:effectLst/>
              <a:uLnTx/>
              <a:uFillTx/>
              <a:latin typeface="Century Gothic" panose="020B0502020202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AU" sz="60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Segoe UI" panose="020B0502040204020203" pitchFamily="34" charset="0"/>
              </a:rPr>
              <a:t>Chapter 2</a:t>
            </a:r>
            <a:endParaRPr kumimoji="0" lang="en-AU" sz="1800" b="0" i="0" u="none" strike="noStrike" kern="1200" cap="none" spc="0" normalizeH="0" baseline="0" noProof="0">
              <a:ln>
                <a:noFill/>
              </a:ln>
              <a:solidFill>
                <a:prstClr val="black"/>
              </a:solidFill>
              <a:effectLst/>
              <a:uLnTx/>
              <a:uFillTx/>
              <a:latin typeface="Arial Rounded MT Bold" panose="020F0704030504030204" pitchFamily="34" charset="77"/>
              <a:ea typeface="+mn-ea"/>
              <a:cs typeface="+mn-cs"/>
            </a:endParaRPr>
          </a:p>
        </p:txBody>
      </p:sp>
      <p:sp>
        <p:nvSpPr>
          <p:cNvPr id="4" name="Subtitle 2"/>
          <p:cNvSpPr txBox="1">
            <a:spLocks/>
          </p:cNvSpPr>
          <p:nvPr/>
        </p:nvSpPr>
        <p:spPr>
          <a:xfrm>
            <a:off x="107633" y="157163"/>
            <a:ext cx="1906905" cy="480060"/>
          </a:xfrm>
          <a:prstGeom prst="round2DiagRect">
            <a:avLst>
              <a:gd name="adj1" fmla="val 50000"/>
              <a:gd name="adj2" fmla="val 0"/>
            </a:avLst>
          </a:prstGeom>
          <a:solidFill>
            <a:srgbClr val="005F73"/>
          </a:soli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rPr>
              <a:t>Lesson </a:t>
            </a:r>
            <a:r>
              <a:rPr lang="en-AU" sz="2000" b="1">
                <a:solidFill>
                  <a:prstClr val="white"/>
                </a:solidFill>
                <a:latin typeface="Century Gothic" panose="020B0502020202020204" pitchFamily="34" charset="0"/>
                <a:cs typeface="Segoe UI" panose="020B0502040204020203" pitchFamily="34" charset="0"/>
              </a:rPr>
              <a:t>5</a:t>
            </a:r>
            <a:endParaRPr kumimoji="0" lang="en-AU" sz="2000" b="1" i="0" u="none" strike="noStrike" kern="1200" cap="none" spc="0" normalizeH="0" baseline="0" noProof="0">
              <a:ln>
                <a:noFill/>
              </a:ln>
              <a:solidFill>
                <a:prstClr val="white"/>
              </a:solidFill>
              <a:effectLst/>
              <a:uLnTx/>
              <a:uFillTx/>
              <a:latin typeface="Century Gothic" panose="020B0502020202020204" pitchFamily="34" charset="0"/>
              <a:ea typeface="+mn-ea"/>
              <a:cs typeface="Segoe UI" panose="020B0502040204020203" pitchFamily="34" charset="0"/>
            </a:endParaRPr>
          </a:p>
        </p:txBody>
      </p:sp>
      <p:sp>
        <p:nvSpPr>
          <p:cNvPr id="5" name="Title 1">
            <a:extLst>
              <a:ext uri="{FF2B5EF4-FFF2-40B4-BE49-F238E27FC236}">
                <a16:creationId xmlns:a16="http://schemas.microsoft.com/office/drawing/2014/main" id="{769D0D07-EE1E-45E1-80A5-B90A7AA3A6E0}"/>
              </a:ext>
            </a:extLst>
          </p:cNvPr>
          <p:cNvSpPr txBox="1">
            <a:spLocks/>
          </p:cNvSpPr>
          <p:nvPr/>
        </p:nvSpPr>
        <p:spPr>
          <a:xfrm>
            <a:off x="1671637" y="5191433"/>
            <a:ext cx="8848724" cy="976971"/>
          </a:xfrm>
          <a:prstGeom prst="rect">
            <a:avLst/>
          </a:prstGeom>
        </p:spPr>
        <p:txBody>
          <a:bodyPr vert="horz" lIns="91440" tIns="45720" rIns="91440" bIns="45720" rtlCol="0" anchor="ctr" anchorCtr="1">
            <a:normAutofit lnSpcReduction="10000"/>
          </a:bodyPr>
          <a:lstStyle>
            <a:lvl1pPr algn="ctr" defTabSz="914400" rtl="0" eaLnBrk="1" latinLnBrk="0" hangingPunct="1">
              <a:lnSpc>
                <a:spcPct val="90000"/>
              </a:lnSpc>
              <a:spcBef>
                <a:spcPct val="0"/>
              </a:spcBef>
              <a:buNone/>
              <a:defRPr sz="6000" b="1" kern="1200">
                <a:solidFill>
                  <a:schemeClr val="bg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sng"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rPr>
              <a:t>The Big Question:</a:t>
            </a:r>
            <a:endParaRPr kumimoji="0" lang="en-US" sz="2400" b="0" i="0" u="none" strike="noStrike" kern="1200" cap="none" spc="0" normalizeH="0" baseline="0" noProof="0">
              <a:ln>
                <a:noFill/>
              </a:ln>
              <a:solidFill>
                <a:prstClr val="black"/>
              </a:solidFill>
              <a:effectLst/>
              <a:uLnTx/>
              <a:uFillTx/>
              <a:latin typeface="Century Gothic" panose="020B0502020202020204" pitchFamily="34" charset="0"/>
              <a:ea typeface="Segoe UI Symbol" panose="020B0502040204020203" pitchFamily="34" charset="0"/>
              <a:cs typeface="+mj-cs"/>
            </a:endParaRPr>
          </a:p>
          <a:p>
            <a:pPr marL="0" marR="0" lvl="0" indent="0" algn="ctr" defTabSz="914400" rtl="0" eaLnBrk="1" fontAlgn="auto" latinLnBrk="0" hangingPunct="1">
              <a:lnSpc>
                <a:spcPct val="90000"/>
              </a:lnSpc>
              <a:spcBef>
                <a:spcPct val="0"/>
              </a:spcBef>
              <a:spcAft>
                <a:spcPts val="0"/>
              </a:spcAft>
              <a:buClrTx/>
              <a:buSzTx/>
              <a:buFontTx/>
              <a:buNone/>
              <a:tabLst/>
              <a:defRPr/>
            </a:pPr>
            <a:r>
              <a:rPr kumimoji="0" lang="en-AU"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rPr>
              <a:t>What traits can you infer about Storm Boy and Hide-Away because of their actions? </a:t>
            </a:r>
          </a:p>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US" sz="2400" b="1" i="0" u="none" strike="noStrike" kern="1200" cap="none" spc="0" normalizeH="0" baseline="0" noProof="0">
              <a:ln>
                <a:noFill/>
              </a:ln>
              <a:solidFill>
                <a:prstClr val="white"/>
              </a:solidFill>
              <a:effectLst/>
              <a:uLnTx/>
              <a:uFillTx/>
              <a:latin typeface="Century Gothic" panose="020B0502020202020204" pitchFamily="34" charset="0"/>
              <a:ea typeface="Segoe UI Symbol" panose="020B0502040204020203" pitchFamily="34" charset="0"/>
              <a:cs typeface="+mj-cs"/>
            </a:endParaRPr>
          </a:p>
        </p:txBody>
      </p:sp>
      <p:sp>
        <p:nvSpPr>
          <p:cNvPr id="2" name="TextBox 1">
            <a:extLst>
              <a:ext uri="{FF2B5EF4-FFF2-40B4-BE49-F238E27FC236}">
                <a16:creationId xmlns:a16="http://schemas.microsoft.com/office/drawing/2014/main" id="{E8488D77-88A9-05A0-B7E5-80405316B4B3}"/>
              </a:ext>
            </a:extLst>
          </p:cNvPr>
          <p:cNvSpPr txBox="1"/>
          <p:nvPr/>
        </p:nvSpPr>
        <p:spPr>
          <a:xfrm>
            <a:off x="1061085" y="3255505"/>
            <a:ext cx="9705393" cy="876522"/>
          </a:xfrm>
          <a:prstGeom prst="rect">
            <a:avLst/>
          </a:prstGeom>
          <a:solidFill>
            <a:schemeClr val="accent1"/>
          </a:solidFill>
          <a:ln>
            <a:solidFill>
              <a:schemeClr val="tx1"/>
            </a:solidFill>
          </a:ln>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2000" b="1"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For this lesson, we will be reading all of Chapter 2 </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AU" sz="1600" b="0" i="0" u="none" strike="noStrike" kern="1200" cap="none" spc="0" normalizeH="0" baseline="0" noProof="0">
                <a:ln>
                  <a:noFill/>
                </a:ln>
                <a:solidFill>
                  <a:srgbClr val="000000"/>
                </a:solidFill>
                <a:effectLst/>
                <a:uLnTx/>
                <a:uFillTx/>
                <a:latin typeface="Century Gothic" panose="020B0502020202020204" pitchFamily="34" charset="0"/>
                <a:ea typeface="+mn-ea"/>
                <a:cs typeface="+mn-cs"/>
              </a:rPr>
              <a:t>Pages 18 - 23</a:t>
            </a:r>
            <a:endParaRPr lang="en-AU" sz="1600">
              <a:solidFill>
                <a:srgbClr val="000000"/>
              </a:solidFill>
              <a:latin typeface="Century Gothic" panose="020B0502020202020204" pitchFamily="34" charset="0"/>
            </a:endParaRPr>
          </a:p>
        </p:txBody>
      </p:sp>
    </p:spTree>
    <p:extLst>
      <p:ext uri="{BB962C8B-B14F-4D97-AF65-F5344CB8AC3E}">
        <p14:creationId xmlns:p14="http://schemas.microsoft.com/office/powerpoint/2010/main" val="4023141163"/>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05161F"/>
      </a:dk2>
      <a:lt2>
        <a:srgbClr val="E7E6E6"/>
      </a:lt2>
      <a:accent1>
        <a:srgbClr val="F6BD24"/>
      </a:accent1>
      <a:accent2>
        <a:srgbClr val="F68802"/>
      </a:accent2>
      <a:accent3>
        <a:srgbClr val="246867"/>
      </a:accent3>
      <a:accent4>
        <a:srgbClr val="05161F"/>
      </a:accent4>
      <a:accent5>
        <a:srgbClr val="920001"/>
      </a:accent5>
      <a:accent6>
        <a:srgbClr val="E05500"/>
      </a:accent6>
      <a:hlink>
        <a:srgbClr val="887800"/>
      </a:hlink>
      <a:folHlink>
        <a:srgbClr val="33000C"/>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9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0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Red">
      <a:dk1>
        <a:sysClr val="windowText" lastClr="000000"/>
      </a:dk1>
      <a:lt1>
        <a:sysClr val="window" lastClr="FFFFFF"/>
      </a:lt1>
      <a:dk2>
        <a:srgbClr val="323232"/>
      </a:dk2>
      <a:lt2>
        <a:srgbClr val="E5C243"/>
      </a:lt2>
      <a:accent1>
        <a:srgbClr val="A5300F"/>
      </a:accent1>
      <a:accent2>
        <a:srgbClr val="D55816"/>
      </a:accent2>
      <a:accent3>
        <a:srgbClr val="E19825"/>
      </a:accent3>
      <a:accent4>
        <a:srgbClr val="B19C7D"/>
      </a:accent4>
      <a:accent5>
        <a:srgbClr val="7F5F52"/>
      </a:accent5>
      <a:accent6>
        <a:srgbClr val="B27D49"/>
      </a:accent6>
      <a:hlink>
        <a:srgbClr val="6B9F25"/>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6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5_Office Theme">
  <a:themeElements>
    <a:clrScheme name="Custom 5">
      <a:dk1>
        <a:srgbClr val="000000"/>
      </a:dk1>
      <a:lt1>
        <a:srgbClr val="FFFFFF"/>
      </a:lt1>
      <a:dk2>
        <a:srgbClr val="44546A"/>
      </a:dk2>
      <a:lt2>
        <a:srgbClr val="E7E6E6"/>
      </a:lt2>
      <a:accent1>
        <a:srgbClr val="6E2F9D"/>
      </a:accent1>
      <a:accent2>
        <a:srgbClr val="ED7D31"/>
      </a:accent2>
      <a:accent3>
        <a:srgbClr val="A5A5A5"/>
      </a:accent3>
      <a:accent4>
        <a:srgbClr val="FFC000"/>
      </a:accent4>
      <a:accent5>
        <a:srgbClr val="5B9BD5"/>
      </a:accent5>
      <a:accent6>
        <a:srgbClr val="6F309F"/>
      </a:accent6>
      <a:hlink>
        <a:srgbClr val="6F309F"/>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8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D7BE21CDE99D0843B99E5CC617A1DCDE" ma:contentTypeVersion="10" ma:contentTypeDescription="Create a new document." ma:contentTypeScope="" ma:versionID="8886d679cb1ca2026b2921b54be89b66">
  <xsd:schema xmlns:xsd="http://www.w3.org/2001/XMLSchema" xmlns:xs="http://www.w3.org/2001/XMLSchema" xmlns:p="http://schemas.microsoft.com/office/2006/metadata/properties" xmlns:ns2="4d17f8db-6187-415e-9396-351ded7ddd1e" xmlns:ns3="8c1a6a4e-7714-49a3-bd26-7667b9a2ad50" targetNamespace="http://schemas.microsoft.com/office/2006/metadata/properties" ma:root="true" ma:fieldsID="73f09c4eff349f6f08be90f9fc7448e3" ns2:_="" ns3:_="">
    <xsd:import namespace="4d17f8db-6187-415e-9396-351ded7ddd1e"/>
    <xsd:import namespace="8c1a6a4e-7714-49a3-bd26-7667b9a2ad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d17f8db-6187-415e-9396-351ded7ddd1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c1a6a4e-7714-49a3-bd26-7667b9a2ad5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D3A92E-1B95-4AEF-A06E-0061DC6AC146}">
  <ds:schemaRefs>
    <ds:schemaRef ds:uri="4d17f8db-6187-415e-9396-351ded7ddd1e"/>
    <ds:schemaRef ds:uri="8c1a6a4e-7714-49a3-bd26-7667b9a2ad5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2B263C6-BCA8-4DAC-863B-BEA0EB199A4A}">
  <ds:schemaRefs>
    <ds:schemaRef ds:uri="http://schemas.microsoft.com/office/2006/documentManagement/types"/>
    <ds:schemaRef ds:uri="http://www.w3.org/XML/1998/namespace"/>
    <ds:schemaRef ds:uri="http://purl.org/dc/dcmitype/"/>
    <ds:schemaRef ds:uri="http://schemas.microsoft.com/office/2006/metadata/properties"/>
    <ds:schemaRef ds:uri="4d17f8db-6187-415e-9396-351ded7ddd1e"/>
    <ds:schemaRef ds:uri="http://schemas.microsoft.com/office/infopath/2007/PartnerControls"/>
    <ds:schemaRef ds:uri="http://purl.org/dc/terms/"/>
    <ds:schemaRef ds:uri="http://schemas.openxmlformats.org/package/2006/metadata/core-properties"/>
    <ds:schemaRef ds:uri="8c1a6a4e-7714-49a3-bd26-7667b9a2ad50"/>
    <ds:schemaRef ds:uri="http://purl.org/dc/elements/1.1/"/>
  </ds:schemaRefs>
</ds:datastoreItem>
</file>

<file path=customXml/itemProps3.xml><?xml version="1.0" encoding="utf-8"?>
<ds:datastoreItem xmlns:ds="http://schemas.openxmlformats.org/officeDocument/2006/customXml" ds:itemID="{E2C4EBFC-AD77-462C-ABC2-D460021BD5B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TotalTime>
  <Words>33516</Words>
  <Application>Microsoft Office PowerPoint</Application>
  <PresentationFormat>Widescreen</PresentationFormat>
  <Paragraphs>5016</Paragraphs>
  <Slides>372</Slides>
  <Notes>179</Notes>
  <HiddenSlides>0</HiddenSlides>
  <MMClips>1</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372</vt:i4>
      </vt:variant>
    </vt:vector>
  </HeadingPairs>
  <TitlesOfParts>
    <vt:vector size="396" baseType="lpstr">
      <vt:lpstr>Arial</vt:lpstr>
      <vt:lpstr>Arial Rounded MT Bold</vt:lpstr>
      <vt:lpstr>Calibri</vt:lpstr>
      <vt:lpstr>Calibri Light</vt:lpstr>
      <vt:lpstr>Century Gothic</vt:lpstr>
      <vt:lpstr>Comic Sans MS</vt:lpstr>
      <vt:lpstr>Quattrocento Sans</vt:lpstr>
      <vt:lpstr>Segoe UI Symbol</vt:lpstr>
      <vt:lpstr>Söhne</vt:lpstr>
      <vt:lpstr>Times New Roman</vt:lpstr>
      <vt:lpstr>Verdana</vt:lpstr>
      <vt:lpstr>Wingdings</vt:lpstr>
      <vt:lpstr>Office Theme</vt:lpstr>
      <vt:lpstr>1_Office Theme</vt:lpstr>
      <vt:lpstr>6_Office Theme</vt:lpstr>
      <vt:lpstr>3_Office Theme</vt:lpstr>
      <vt:lpstr>2_Office Theme</vt:lpstr>
      <vt:lpstr>4_Office Theme</vt:lpstr>
      <vt:lpstr>5_Office Theme</vt:lpstr>
      <vt:lpstr>7_Office Theme</vt:lpstr>
      <vt:lpstr>8_Office Theme</vt:lpstr>
      <vt:lpstr>9_Office Theme</vt:lpstr>
      <vt:lpstr>10_Office Theme</vt:lpstr>
      <vt:lpstr>11_Office Theme</vt:lpstr>
      <vt:lpstr>Storm Boy Novel Study Slide deck made by Lauren Van Dongen  Serpentine Primary 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recall who wrote Storm Boy (and when) and describe where is Storm Boy set.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infer details about the relationship between two characters from their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how the author uses personification to bring inanimate objects to life.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infer traits about a character because of their actions.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recall key facts about pelicans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Your task today: Today we will be deciding on which sentences to use if we wanted to create a paragraph about the key facts about penguins.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the important events in this chapter and describe them in my own words.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describe how Storm Boy and Mr Percival’s relationship has developed through the story so far.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Match the definition and word</vt:lpstr>
      <vt:lpstr>Match the definition and word</vt:lpstr>
      <vt:lpstr>PowerPoint Presentation</vt:lpstr>
      <vt:lpstr>PowerPoint Presentation</vt:lpstr>
      <vt:lpstr>PowerPoint Presentation</vt:lpstr>
      <vt:lpstr>PowerPoint Presentation</vt:lpstr>
      <vt:lpstr>PowerPoint Presentation</vt:lpstr>
      <vt:lpstr>I can generate questions about pictures related to the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explain the progression used by an author to develop the skills of a character.</vt:lpstr>
      <vt:lpstr>PowerPoint Presentation</vt:lpstr>
      <vt:lpstr>PowerPoint Presentation</vt:lpstr>
      <vt:lpstr>PowerPoint Presentation</vt:lpstr>
      <vt:lpstr>PowerPoint Presentation</vt:lpstr>
      <vt:lpstr>PowerPoint Presentation</vt:lpstr>
      <vt:lpstr>PowerPoint Presentation</vt:lpstr>
      <vt:lpstr>Your task today: Today we will be deciding on which sentences to use if we wanted to create a paragraph about the key events that led to Mr Percival being about to carry out the fishing 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some of the language choices, that have been used by the author, to set the scene of the storm.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the ways the author created suspense in the text.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upgraded verbs in the text and explain why the author has used these.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identify similes and explain why the author has chosen to use these.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 can explain how the author finishes the text answering all the readers' questions.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Department of Education Western Australia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Insects Core Knowledge Unit</dc:title>
  <dc:creator>WINNING Rebekah [Serpentine Primary School]</dc:creator>
  <cp:lastModifiedBy>LE LIEVRE Stephanie [Serpentine Primary School]</cp:lastModifiedBy>
  <cp:revision>8</cp:revision>
  <dcterms:created xsi:type="dcterms:W3CDTF">2022-02-24T05:13:30Z</dcterms:created>
  <dcterms:modified xsi:type="dcterms:W3CDTF">2024-03-02T08:22:25Z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0x010100D7BE21CDE99D0843B99E5CC617A1DCDE</vt:lpwstr>
  </property>
</Properties>
</file>